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469" r:id="rId3"/>
    <p:sldId id="298" r:id="rId4"/>
    <p:sldId id="2144868007" r:id="rId5"/>
    <p:sldId id="470" r:id="rId6"/>
    <p:sldId id="476" r:id="rId7"/>
    <p:sldId id="474" r:id="rId8"/>
    <p:sldId id="2144868008" r:id="rId9"/>
    <p:sldId id="2144868005" r:id="rId10"/>
    <p:sldId id="477" r:id="rId11"/>
    <p:sldId id="478" r:id="rId12"/>
    <p:sldId id="467" r:id="rId13"/>
    <p:sldId id="479" r:id="rId14"/>
    <p:sldId id="481" r:id="rId15"/>
    <p:sldId id="285" r:id="rId16"/>
    <p:sldId id="267" r:id="rId17"/>
    <p:sldId id="2144867992" r:id="rId18"/>
    <p:sldId id="2144867994" r:id="rId19"/>
    <p:sldId id="2144868002" r:id="rId20"/>
    <p:sldId id="2144868004" r:id="rId21"/>
    <p:sldId id="488" r:id="rId22"/>
    <p:sldId id="2144867985" r:id="rId23"/>
    <p:sldId id="256" r:id="rId24"/>
    <p:sldId id="258" r:id="rId25"/>
    <p:sldId id="259" r:id="rId26"/>
    <p:sldId id="269" r:id="rId27"/>
    <p:sldId id="272" r:id="rId28"/>
    <p:sldId id="2144868003" r:id="rId29"/>
    <p:sldId id="4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C"/>
    <a:srgbClr val="2D2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40"/>
    <p:restoredTop sz="94650"/>
  </p:normalViewPr>
  <p:slideViewPr>
    <p:cSldViewPr snapToGrid="0" snapToObjects="1">
      <p:cViewPr varScale="1">
        <p:scale>
          <a:sx n="62" d="100"/>
          <a:sy n="62" d="100"/>
        </p:scale>
        <p:origin x="1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559A-F3EE-4118-8735-8A0FD30A40E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E150-581E-4A0A-A38E-C4F133B8E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6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53B268-957B-4E71-A401-2BCF56A1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830005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rgbClr val="CE202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989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 spc="300">
                <a:solidFill>
                  <a:srgbClr val="2D2A2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 | 00.00.00</a:t>
            </a:r>
          </a:p>
        </p:txBody>
      </p:sp>
    </p:spTree>
    <p:extLst>
      <p:ext uri="{BB962C8B-B14F-4D97-AF65-F5344CB8AC3E}">
        <p14:creationId xmlns:p14="http://schemas.microsoft.com/office/powerpoint/2010/main" val="36065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0741C8-1346-4680-BAF1-CC979E6DF7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00" b="1" i="0">
                <a:solidFill>
                  <a:srgbClr val="CE202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2D2A2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</a:t>
            </a:r>
          </a:p>
          <a:p>
            <a:pPr lvl="0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327267" y="6314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43ED4D-4F2B-6741-8EE3-DE3E154838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2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15150" y="0"/>
            <a:ext cx="527685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505450" cy="4351338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rgbClr val="2D2A2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List copy</a:t>
            </a:r>
          </a:p>
          <a:p>
            <a:pPr lvl="0"/>
            <a:r>
              <a:rPr lang="en-US" dirty="0"/>
              <a:t>List copy</a:t>
            </a:r>
          </a:p>
          <a:p>
            <a:pPr lvl="0"/>
            <a:r>
              <a:rPr lang="en-US" dirty="0"/>
              <a:t>List copy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741433"/>
            <a:ext cx="5505450" cy="1042988"/>
          </a:xfrm>
        </p:spPr>
        <p:txBody>
          <a:bodyPr>
            <a:normAutofit/>
          </a:bodyPr>
          <a:lstStyle>
            <a:lvl1pPr marL="0" indent="0">
              <a:buNone/>
              <a:defRPr sz="3400" b="1" i="0">
                <a:solidFill>
                  <a:srgbClr val="CE202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CONTENT SLIDE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0602B-DD4B-4AB3-B280-233010BADB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029013"/>
            <a:ext cx="5278699" cy="82898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6323" y="631431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43ED4D-4F2B-6741-8EE3-DE3E154838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2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E358D-64A5-48C8-9ACD-2E97E7233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400" b="1" i="0">
                <a:solidFill>
                  <a:srgbClr val="CE202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 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38200" y="1928813"/>
            <a:ext cx="3219450" cy="234315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486275" y="1928813"/>
            <a:ext cx="3219450" cy="234315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134350" y="1928813"/>
            <a:ext cx="3219450" cy="234315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4682331"/>
            <a:ext cx="3219450" cy="9612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2D2A2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</a:t>
            </a:r>
          </a:p>
          <a:p>
            <a:pPr lvl="0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486275" y="4682331"/>
            <a:ext cx="3219450" cy="9612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2D2A2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</a:t>
            </a:r>
          </a:p>
          <a:p>
            <a:pPr lvl="0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34350" y="4682331"/>
            <a:ext cx="3219450" cy="9612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2D2A2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</a:t>
            </a:r>
          </a:p>
          <a:p>
            <a:pPr lvl="0"/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9327267" y="6314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43ED4D-4F2B-6741-8EE3-DE3E154838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1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82DBF-4CC1-4BC8-A81E-C8DF7446D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327267" y="6314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43ED4D-4F2B-6741-8EE3-DE3E154838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52575" y="1985964"/>
            <a:ext cx="9086850" cy="800100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CE202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2575" y="3043238"/>
            <a:ext cx="9086850" cy="1643062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rgbClr val="2D2A2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Introduction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3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0242B-9FC2-4FA3-9C1E-D171A8290F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0D459-10FC-4D8A-BE89-BA67AB566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ceHolder_16_Light">
  <p:cSld name="1_PlaceHolder_16_Ligh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47" descr="Background pattern&#10;&#10;Description automatically generated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47"/>
          <p:cNvSpPr/>
          <p:nvPr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47"/>
          <p:cNvSpPr/>
          <p:nvPr/>
        </p:nvSpPr>
        <p:spPr>
          <a:xfrm>
            <a:off x="11149" y="6681537"/>
            <a:ext cx="12169701" cy="176463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0;p47" descr="Text,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758" y="1678674"/>
            <a:ext cx="6414783" cy="32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47"/>
          <p:cNvPicPr preferRelativeResize="0"/>
          <p:nvPr/>
        </p:nvPicPr>
        <p:blipFill rotWithShape="1">
          <a:blip r:embed="rId4">
            <a:alphaModFix/>
          </a:blip>
          <a:srcRect t="74558" b="-5120"/>
          <a:stretch/>
        </p:blipFill>
        <p:spPr>
          <a:xfrm>
            <a:off x="2299055" y="4547035"/>
            <a:ext cx="7725297" cy="696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38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8AEC-4032-EF49-A95A-F814C015F9D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3ED4D-4F2B-6741-8EE3-DE3E15483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4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81D7B-22F3-494D-A34F-3DA060B6D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941" y="4655311"/>
            <a:ext cx="3452117" cy="1566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MDA CONFERENCE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Factory Motor Parts Presentation  |  10.18.2023</a:t>
            </a:r>
          </a:p>
        </p:txBody>
      </p:sp>
    </p:spTree>
    <p:extLst>
      <p:ext uri="{BB962C8B-B14F-4D97-AF65-F5344CB8AC3E}">
        <p14:creationId xmlns:p14="http://schemas.microsoft.com/office/powerpoint/2010/main" val="203954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CCE4-2296-4675-ACF0-8A5B36FE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41B6A2-EA5E-45A1-9372-5F9A34BB8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838"/>
            <a:ext cx="12191999" cy="59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4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56E7-CFC0-443C-BF93-C6F2A3F7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9705C7-E86F-4414-8DC0-31A060FFE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87" y="236306"/>
            <a:ext cx="11835829" cy="58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65E5-B9BA-4FDC-8231-D43B62E6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9F855-9677-471A-89D0-3EE71E6B0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AEF25-60E3-4AA4-B775-024C98AB3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45" y="195209"/>
            <a:ext cx="11486507" cy="58995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B15FA9-77D7-4B6F-B630-792688F1B485}"/>
              </a:ext>
            </a:extLst>
          </p:cNvPr>
          <p:cNvSpPr/>
          <p:nvPr/>
        </p:nvSpPr>
        <p:spPr>
          <a:xfrm>
            <a:off x="3692232" y="3244334"/>
            <a:ext cx="4807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https://www.youtube.com/watch?v=rOcxhariH3s</a:t>
            </a:r>
          </a:p>
        </p:txBody>
      </p:sp>
    </p:spTree>
    <p:extLst>
      <p:ext uri="{BB962C8B-B14F-4D97-AF65-F5344CB8AC3E}">
        <p14:creationId xmlns:p14="http://schemas.microsoft.com/office/powerpoint/2010/main" val="284929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D2DD-8BBB-43F3-8D82-8C802CA8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D4ECC5-A9DE-4916-BE71-5DBE2DE02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16" y="256854"/>
            <a:ext cx="11918022" cy="57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0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B369-8312-441F-813D-1D6BB0A9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FVP Battery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67CAF-1463-4595-B6F2-BD41733EB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Recommendation: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FVP Platinum Batteries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On-Demand Program menu price for most batteries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Additional </a:t>
            </a:r>
            <a:r>
              <a:rPr lang="en-US" sz="2400" dirty="0"/>
              <a:t>volume</a:t>
            </a:r>
            <a:r>
              <a:rPr lang="en-US" dirty="0"/>
              <a:t> incentives could be applied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Tester Options: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Solara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 err="1"/>
              <a:t>Autel</a:t>
            </a:r>
            <a:endParaRPr lang="en-US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B2Q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dirty="0"/>
              <a:t>Integrated tools to help measure and manage battery testing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dirty="0"/>
              <a:t>Simplified tools to communicate test results to the customer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1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FVP Platinum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9886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22% more powerful than FVP VoltEdge*</a:t>
            </a:r>
          </a:p>
          <a:p>
            <a:r>
              <a:rPr lang="en-US" sz="2000" dirty="0">
                <a:latin typeface="+mn-lt"/>
              </a:rPr>
              <a:t>High Cold Cranking Amps and Reserve Capacity Ratings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Platinum has the power to start your vehicle and run all of the modern electronics found in today’s vehicles</a:t>
            </a:r>
          </a:p>
          <a:p>
            <a:r>
              <a:rPr lang="en-US" sz="2000" dirty="0">
                <a:latin typeface="+mn-lt"/>
              </a:rPr>
              <a:t>Exceeds OEM Specs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Properly balances CCA and RC to provide extra power when needed</a:t>
            </a:r>
          </a:p>
          <a:p>
            <a:r>
              <a:rPr lang="en-US" sz="2000" dirty="0">
                <a:latin typeface="+mn-lt"/>
              </a:rPr>
              <a:t>New Calcium/Calcium Alloy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Reduces self-discharge for long lasting durability</a:t>
            </a:r>
          </a:p>
          <a:p>
            <a:r>
              <a:rPr lang="en-US" sz="2000" dirty="0">
                <a:latin typeface="+mn-lt"/>
              </a:rPr>
              <a:t>Industry leading performance </a:t>
            </a:r>
          </a:p>
          <a:p>
            <a:r>
              <a:rPr lang="en-US" sz="2000" dirty="0">
                <a:latin typeface="+mn-lt"/>
              </a:rPr>
              <a:t>Menu Pricing Option</a:t>
            </a:r>
          </a:p>
          <a:p>
            <a:r>
              <a:rPr lang="en-US" sz="2000" dirty="0">
                <a:latin typeface="+mn-lt"/>
              </a:rPr>
              <a:t>Manufactured by Atlas, a major supplier of General Motors batteries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059" y="2400390"/>
            <a:ext cx="3718882" cy="3340898"/>
          </a:xfrm>
          <a:prstGeom prst="rect">
            <a:avLst/>
          </a:prstGeom>
        </p:spPr>
      </p:pic>
      <p:sp>
        <p:nvSpPr>
          <p:cNvPr id="6" name="16-Point Star 5"/>
          <p:cNvSpPr/>
          <p:nvPr/>
        </p:nvSpPr>
        <p:spPr>
          <a:xfrm>
            <a:off x="7915342" y="483866"/>
            <a:ext cx="2980592" cy="1561673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30 month free replacement warranty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3172" y="5774370"/>
            <a:ext cx="382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*when comparing same BCI Group size</a:t>
            </a:r>
          </a:p>
        </p:txBody>
      </p:sp>
    </p:spTree>
    <p:extLst>
      <p:ext uri="{BB962C8B-B14F-4D97-AF65-F5344CB8AC3E}">
        <p14:creationId xmlns:p14="http://schemas.microsoft.com/office/powerpoint/2010/main" val="116620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FF29-C1D0-FA40-A87C-EA906281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Nationwide Warranty Program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764A7D-C018-B34E-96A7-53FB7F6A6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366"/>
            <a:ext cx="5747961" cy="435133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Positions FVP as a leader in warranty coverage</a:t>
            </a: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Nationwide warranty is effective during the warranty period of the battery</a:t>
            </a:r>
          </a:p>
          <a:p>
            <a:pPr marL="800100" lvl="1" indent="-34290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VoltEdge – 24 month</a:t>
            </a:r>
          </a:p>
          <a:p>
            <a:pPr marL="800100" lvl="1" indent="-34290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Platinum – 30 month</a:t>
            </a:r>
          </a:p>
          <a:p>
            <a:pPr marL="800100" lvl="1" indent="-34290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Platinum AGM – 36 month</a:t>
            </a:r>
          </a:p>
          <a:p>
            <a:pPr marL="800100" lvl="1" indent="-34290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Extended warranty – 5 year available</a:t>
            </a: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Most battery providers have a nationwide warranty program, ours goes above and beyond with our roadside assistance component</a:t>
            </a: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Makes FVP Batteries the “battery of choice” for Professional Installers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  <p:pic>
        <p:nvPicPr>
          <p:cNvPr id="5" name="Shape 729">
            <a:extLst>
              <a:ext uri="{FF2B5EF4-FFF2-40B4-BE49-F238E27FC236}">
                <a16:creationId xmlns:a16="http://schemas.microsoft.com/office/drawing/2014/main" id="{14F4286E-466E-C84C-9B28-3E6C2D6777A2}"/>
              </a:ext>
            </a:extLst>
          </p:cNvPr>
          <p:cNvPicPr preferRelativeResize="0"/>
          <p:nvPr/>
        </p:nvPicPr>
        <p:blipFill rotWithShape="1">
          <a:blip r:embed="rId2">
            <a:extLst/>
          </a:blip>
          <a:srcRect t="10201" r="1" b="195"/>
          <a:stretch/>
        </p:blipFill>
        <p:spPr>
          <a:xfrm>
            <a:off x="6788384" y="1822450"/>
            <a:ext cx="4767639" cy="3432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5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5EC8-2306-4962-B557-DE9DDD5B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FMP Powertrain Program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BA9D2A-689F-423D-B28B-251C44EC2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302" y="1469009"/>
            <a:ext cx="5926948" cy="4351338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E4E86CBC-5FB5-45D3-AD70-F74F7F168B3D}"/>
              </a:ext>
            </a:extLst>
          </p:cNvPr>
          <p:cNvSpPr/>
          <p:nvPr/>
        </p:nvSpPr>
        <p:spPr>
          <a:xfrm rot="2541746">
            <a:off x="8600837" y="3743287"/>
            <a:ext cx="922945" cy="9233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78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925B-F6D9-4ED9-9469-A12EE9D5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FVP Powertrain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7CDC5A-15B7-4BD4-BA74-462FCD21A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222" y="2031280"/>
            <a:ext cx="5450688" cy="3263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C2206-0550-4B1F-A779-B610D2505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244" y="1933469"/>
            <a:ext cx="5250717" cy="31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0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E4EB-8D43-4774-ADA8-A9952990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2556"/>
          </a:xfrm>
        </p:spPr>
        <p:txBody>
          <a:bodyPr/>
          <a:lstStyle/>
          <a:p>
            <a:r>
              <a:rPr lang="en-US" dirty="0"/>
              <a:t>Best Warranty in the Industry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CBF590-418D-46C9-B483-E280E86ED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2477" y="1070615"/>
            <a:ext cx="4762407" cy="497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F74B2C-75C0-45B9-B178-3247A5B7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64976">
            <a:off x="2831219" y="4081374"/>
            <a:ext cx="84741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1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9731-0D72-4E9D-8371-FA28E6DA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75043-484D-4107-A693-5119F5642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643DF-064D-4492-BF10-E74E7F918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596"/>
            <a:ext cx="12167397" cy="62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4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1DA8B5-AF1F-4434-96DC-0EAA0F448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84" y="235461"/>
            <a:ext cx="4602822" cy="158488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2D867C-B809-414F-B3E0-F01235F4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Overall Incentive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Monthly Rebate based on tiered purchases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Initial 10% Rebate Thanks for the Opportunity Program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FMP will provide aggressive bundle pricing including: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FCS Complete Struts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Brake Bundle pricing on FVP, Wagner, Centric, </a:t>
            </a:r>
            <a:r>
              <a:rPr lang="en-US" dirty="0" err="1"/>
              <a:t>PowerStop</a:t>
            </a:r>
            <a:r>
              <a:rPr lang="en-US" dirty="0"/>
              <a:t>, MTC and </a:t>
            </a:r>
            <a:r>
              <a:rPr lang="en-US" dirty="0" err="1"/>
              <a:t>ACDelco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Special bundle programs based on customer and region direction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FVP Powertrain Program – Enhanced 36-month, Unlimited Mileage program opportunity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Incremental Incentives (eligibility requirements apply)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Up to 3% AC Delco GM Perks Program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Up to 4% Motorcraft PSN Program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Up to 4% </a:t>
            </a:r>
            <a:r>
              <a:rPr lang="en-US" dirty="0" err="1"/>
              <a:t>Overdriv</a:t>
            </a:r>
            <a:r>
              <a:rPr lang="en-US" dirty="0"/>
              <a:t> Program </a:t>
            </a:r>
          </a:p>
        </p:txBody>
      </p:sp>
    </p:spTree>
    <p:extLst>
      <p:ext uri="{BB962C8B-B14F-4D97-AF65-F5344CB8AC3E}">
        <p14:creationId xmlns:p14="http://schemas.microsoft.com/office/powerpoint/2010/main" val="2771445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8BC57A-4205-411B-90AC-89B0B89E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 Perks Program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8CEC21-73E5-45DB-9394-A0E5173F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4351338"/>
          </a:xfrm>
        </p:spPr>
        <p:txBody>
          <a:bodyPr/>
          <a:lstStyle/>
          <a:p>
            <a:r>
              <a:rPr lang="en-US" dirty="0"/>
              <a:t>GM Perks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F5C82-F4B7-477F-BD8D-CABEB1CEC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414" y="2088859"/>
            <a:ext cx="6148250" cy="40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B3ED67-1317-4A13-B1A2-F80FD894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Motorcraft PSN Program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819ED-D770-4CBE-BE8E-3468A789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54" y="1884475"/>
            <a:ext cx="7497221" cy="3867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F4F0B9-80B9-4C39-9F9C-73E6A525FB29}"/>
              </a:ext>
            </a:extLst>
          </p:cNvPr>
          <p:cNvSpPr txBox="1"/>
          <p:nvPr/>
        </p:nvSpPr>
        <p:spPr>
          <a:xfrm>
            <a:off x="9815818" y="1802167"/>
            <a:ext cx="157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9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0594" y="1449571"/>
            <a:ext cx="8227384" cy="4007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511644" y="2073571"/>
            <a:ext cx="7735800" cy="501600"/>
          </a:xfrm>
          <a:prstGeom prst="flowChartAlternateProcess">
            <a:avLst/>
          </a:prstGeom>
          <a:solidFill>
            <a:srgbClr val="CE20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D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	</a:t>
            </a:r>
            <a:r>
              <a:rPr lang="en-ID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Backs your repairs with a comprehensive warranty for just             pennies per vehicle serviced </a:t>
            </a: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975744" y="2727296"/>
            <a:ext cx="7271700" cy="501600"/>
          </a:xfrm>
          <a:prstGeom prst="flowChartAlternateProcess">
            <a:avLst/>
          </a:prstGeom>
          <a:solidFill>
            <a:srgbClr val="CE20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D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Provides the end consumer with increased satisfaction and the added value of Roadside Assistance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511644" y="2727296"/>
            <a:ext cx="702300" cy="5016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D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925644" y="3381021"/>
            <a:ext cx="7321800" cy="501600"/>
          </a:xfrm>
          <a:prstGeom prst="flowChartAlternateProcess">
            <a:avLst/>
          </a:prstGeom>
          <a:solidFill>
            <a:srgbClr val="CE20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D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Drives repeat business and referrals to your shop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511644" y="3381021"/>
            <a:ext cx="702300" cy="5016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D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975744" y="4087621"/>
            <a:ext cx="7271700" cy="501600"/>
          </a:xfrm>
          <a:prstGeom prst="flowChartAlternateProcess">
            <a:avLst/>
          </a:prstGeom>
          <a:solidFill>
            <a:srgbClr val="CE20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D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Gives your shop a “national” reach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975744" y="4794221"/>
            <a:ext cx="7271700" cy="501600"/>
          </a:xfrm>
          <a:prstGeom prst="flowChartAlternateProcess">
            <a:avLst/>
          </a:prstGeom>
          <a:solidFill>
            <a:srgbClr val="CE20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D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Saves you hundreds of dollars annually on employee training costs and other member discount savings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511644" y="4087633"/>
            <a:ext cx="702300" cy="5016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D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029744" y="5484533"/>
            <a:ext cx="7217700" cy="501600"/>
          </a:xfrm>
          <a:prstGeom prst="flowChartAlternateProcess">
            <a:avLst/>
          </a:prstGeom>
          <a:solidFill>
            <a:srgbClr val="CE20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D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monthly payments with no long term contract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511644" y="2073571"/>
            <a:ext cx="702300" cy="5016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D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511644" y="4794221"/>
            <a:ext cx="702300" cy="5016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D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511644" y="5484533"/>
            <a:ext cx="702300" cy="5016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D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405099" y="239052"/>
            <a:ext cx="10569000" cy="13416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does the FMP Partners Network offer?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ID"/>
              <a:t>Program Components</a:t>
            </a:r>
            <a:br>
              <a:rPr lang="en-ID"/>
            </a:b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2449263" y="2479938"/>
            <a:ext cx="2352300" cy="2136000"/>
          </a:xfrm>
          <a:prstGeom prst="rect">
            <a:avLst/>
          </a:prstGeom>
          <a:solidFill>
            <a:srgbClr val="CE202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8" descr="Image result for car tow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56" y="2840493"/>
            <a:ext cx="1743074" cy="7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0" y="2493464"/>
            <a:ext cx="2352300" cy="2136000"/>
          </a:xfrm>
          <a:prstGeom prst="rect">
            <a:avLst/>
          </a:prstGeom>
          <a:solidFill>
            <a:srgbClr val="CE202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298425" y="3831652"/>
            <a:ext cx="187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D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Comprehensive  Nationwide Warranty Coverage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8" descr="Image result for wrench symbol"/>
          <p:cNvPicPr preferRelativeResize="0"/>
          <p:nvPr/>
        </p:nvPicPr>
        <p:blipFill rotWithShape="1">
          <a:blip r:embed="rId4">
            <a:alphaModFix/>
          </a:blip>
          <a:srcRect t="12968" b="15697"/>
          <a:stretch/>
        </p:blipFill>
        <p:spPr>
          <a:xfrm>
            <a:off x="686990" y="2826641"/>
            <a:ext cx="1101725" cy="838200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8" name="Google Shape;158;p8"/>
          <p:cNvSpPr txBox="1"/>
          <p:nvPr/>
        </p:nvSpPr>
        <p:spPr>
          <a:xfrm>
            <a:off x="9742700" y="2479939"/>
            <a:ext cx="2352300" cy="2136000"/>
          </a:xfrm>
          <a:prstGeom prst="rect">
            <a:avLst/>
          </a:prstGeom>
          <a:solidFill>
            <a:srgbClr val="CE202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7334713" y="2479939"/>
            <a:ext cx="2324100" cy="2136000"/>
          </a:xfrm>
          <a:prstGeom prst="rect">
            <a:avLst/>
          </a:prstGeom>
          <a:solidFill>
            <a:srgbClr val="CE202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4898538" y="2479939"/>
            <a:ext cx="2352300" cy="2136000"/>
          </a:xfrm>
          <a:prstGeom prst="rect">
            <a:avLst/>
          </a:prstGeom>
          <a:solidFill>
            <a:srgbClr val="CE202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2659727" y="3830214"/>
            <a:ext cx="19314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D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Roadside Coverage for your Customer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8" descr="Image result for training symbol"/>
          <p:cNvPicPr preferRelativeResize="0"/>
          <p:nvPr/>
        </p:nvPicPr>
        <p:blipFill rotWithShape="1">
          <a:blip r:embed="rId5">
            <a:alphaModFix/>
          </a:blip>
          <a:srcRect l="6474" t="14995" r="5412" b="17511"/>
          <a:stretch/>
        </p:blipFill>
        <p:spPr>
          <a:xfrm>
            <a:off x="5496659" y="2853182"/>
            <a:ext cx="1143000" cy="914400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3" name="Google Shape;163;p8"/>
          <p:cNvSpPr/>
          <p:nvPr/>
        </p:nvSpPr>
        <p:spPr>
          <a:xfrm>
            <a:off x="5200056" y="3961132"/>
            <a:ext cx="18789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D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FREE Classroom and Online 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8" descr="Marketing symbol isolated on white. Business management icon conceptual design"/>
          <p:cNvPicPr preferRelativeResize="0"/>
          <p:nvPr/>
        </p:nvPicPr>
        <p:blipFill rotWithShape="1">
          <a:blip r:embed="rId6">
            <a:alphaModFix/>
          </a:blip>
          <a:srcRect l="6556" t="10088" r="6331" b="12015"/>
          <a:stretch/>
        </p:blipFill>
        <p:spPr>
          <a:xfrm>
            <a:off x="7838750" y="2785394"/>
            <a:ext cx="1316038" cy="993775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5" name="Google Shape;165;p8"/>
          <p:cNvSpPr/>
          <p:nvPr/>
        </p:nvSpPr>
        <p:spPr>
          <a:xfrm>
            <a:off x="7401225" y="3843789"/>
            <a:ext cx="21687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D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Marketing and Enhanced Customer 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7">
            <a:alphaModFix/>
          </a:blip>
          <a:srcRect b="12666"/>
          <a:stretch/>
        </p:blipFill>
        <p:spPr>
          <a:xfrm>
            <a:off x="10353888" y="3022690"/>
            <a:ext cx="1147762" cy="44608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7" name="Google Shape;167;p8"/>
          <p:cNvSpPr/>
          <p:nvPr/>
        </p:nvSpPr>
        <p:spPr>
          <a:xfrm>
            <a:off x="9949278" y="3969739"/>
            <a:ext cx="19314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D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Discounted Member Services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0"/>
          <p:cNvSpPr txBox="1">
            <a:spLocks noGrp="1"/>
          </p:cNvSpPr>
          <p:nvPr>
            <p:ph type="title"/>
          </p:nvPr>
        </p:nvSpPr>
        <p:spPr>
          <a:xfrm>
            <a:off x="381000" y="1018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ID"/>
              <a:t>FMP Training (Injectronics) Offering</a:t>
            </a:r>
            <a:endParaRPr/>
          </a:p>
        </p:txBody>
      </p:sp>
      <p:sp>
        <p:nvSpPr>
          <p:cNvPr id="255" name="Google Shape;255;p50"/>
          <p:cNvSpPr txBox="1">
            <a:spLocks noGrp="1"/>
          </p:cNvSpPr>
          <p:nvPr>
            <p:ph type="body" idx="1"/>
          </p:nvPr>
        </p:nvSpPr>
        <p:spPr>
          <a:xfrm>
            <a:off x="78509" y="1338013"/>
            <a:ext cx="6629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ID" sz="2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Live Webinar Technical Training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D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Ability to have up to 100 people on the webinar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D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Interactive with ability to ask questions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D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certificate is available to print after the course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D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Service writer and shop owner classes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ID" sz="2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 prerecorded training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D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access at any time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D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a quiz and print a certificate at the end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D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Ability to stop and go back to any part of the course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A25"/>
              </a:buClr>
              <a:buSzPts val="1800"/>
              <a:buNone/>
            </a:pPr>
            <a:endParaRPr/>
          </a:p>
        </p:txBody>
      </p:sp>
      <p:sp>
        <p:nvSpPr>
          <p:cNvPr id="256" name="Google Shape;256;p50"/>
          <p:cNvSpPr/>
          <p:nvPr/>
        </p:nvSpPr>
        <p:spPr>
          <a:xfrm>
            <a:off x="6908800" y="2826787"/>
            <a:ext cx="5283200" cy="153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ID" sz="20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Classroom based technical training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D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PDF Manuals for attendees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D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FMP branded certificates of completion mailed after the courses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D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Calendar is available through your sales rep and on the Training website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801" y="210278"/>
            <a:ext cx="2300384" cy="144072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0"/>
          <p:cNvSpPr txBox="1"/>
          <p:nvPr/>
        </p:nvSpPr>
        <p:spPr>
          <a:xfrm>
            <a:off x="171643" y="5227297"/>
            <a:ext cx="92771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FMP Partners Network customers will receive ALL training offered by FMP Training and Product Vendors for free!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9582" y="3315421"/>
            <a:ext cx="977385" cy="97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5941" y="1454517"/>
            <a:ext cx="1664980" cy="116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1648" y="4267559"/>
            <a:ext cx="1189903" cy="118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3"/>
          <p:cNvSpPr txBox="1"/>
          <p:nvPr/>
        </p:nvSpPr>
        <p:spPr>
          <a:xfrm>
            <a:off x="3614801" y="3712910"/>
            <a:ext cx="4339800" cy="492600"/>
          </a:xfrm>
          <a:prstGeom prst="rect">
            <a:avLst/>
          </a:prstGeom>
          <a:solidFill>
            <a:srgbClr val="CE202C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D" sz="2000" b="1" i="0" u="sng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FMP Partners Network Membership</a:t>
            </a:r>
            <a:endParaRPr sz="2000" b="1" i="0" u="sng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3"/>
          <p:cNvSpPr/>
          <p:nvPr/>
        </p:nvSpPr>
        <p:spPr>
          <a:xfrm>
            <a:off x="1285310" y="2346570"/>
            <a:ext cx="4074600" cy="492600"/>
          </a:xfrm>
          <a:prstGeom prst="homePlate">
            <a:avLst>
              <a:gd name="adj" fmla="val 50000"/>
            </a:avLst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D" sz="1600" b="1" i="0" u="none" strike="noStrike" cap="none">
                <a:solidFill>
                  <a:srgbClr val="CE202C"/>
                </a:solidFill>
                <a:latin typeface="Arial"/>
                <a:ea typeface="Arial"/>
                <a:cs typeface="Arial"/>
                <a:sym typeface="Arial"/>
              </a:rPr>
              <a:t>24/24,000 warranty plan - $69.95/month</a:t>
            </a:r>
            <a:endParaRPr sz="1600" b="1" i="0" u="none" strike="noStrike" cap="none">
              <a:solidFill>
                <a:srgbClr val="CE20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3"/>
          <p:cNvSpPr/>
          <p:nvPr/>
        </p:nvSpPr>
        <p:spPr>
          <a:xfrm>
            <a:off x="1285310" y="3080745"/>
            <a:ext cx="4074600" cy="492600"/>
          </a:xfrm>
          <a:prstGeom prst="homePlate">
            <a:avLst>
              <a:gd name="adj" fmla="val 50000"/>
            </a:avLst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D" sz="1600" b="1" i="0" u="none" strike="noStrike" cap="none">
                <a:solidFill>
                  <a:srgbClr val="CE202C"/>
                </a:solidFill>
                <a:latin typeface="Arial"/>
                <a:ea typeface="Arial"/>
                <a:cs typeface="Arial"/>
                <a:sym typeface="Arial"/>
              </a:rPr>
              <a:t>36/36,000 warranty plan - $89.95/month</a:t>
            </a:r>
            <a:endParaRPr sz="1600" b="1" i="0" u="none" strike="noStrike" cap="none">
              <a:solidFill>
                <a:srgbClr val="CE20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3"/>
          <p:cNvSpPr/>
          <p:nvPr/>
        </p:nvSpPr>
        <p:spPr>
          <a:xfrm>
            <a:off x="1285310" y="1668395"/>
            <a:ext cx="4074600" cy="492600"/>
          </a:xfrm>
          <a:prstGeom prst="homePlate">
            <a:avLst>
              <a:gd name="adj" fmla="val 50000"/>
            </a:avLst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D" sz="1600" b="1" i="0" u="none" strike="noStrike" cap="none">
                <a:solidFill>
                  <a:srgbClr val="CE202C"/>
                </a:solidFill>
                <a:latin typeface="Arial"/>
                <a:ea typeface="Arial"/>
                <a:cs typeface="Arial"/>
                <a:sym typeface="Arial"/>
              </a:rPr>
              <a:t>12/12,000 warranty plan - $49.95/month</a:t>
            </a:r>
            <a:endParaRPr sz="1600" b="1" i="0" u="none" strike="noStrike" cap="none">
              <a:solidFill>
                <a:srgbClr val="CE20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92" y="161950"/>
            <a:ext cx="2396375" cy="126487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3"/>
          <p:cNvSpPr txBox="1"/>
          <p:nvPr/>
        </p:nvSpPr>
        <p:spPr>
          <a:xfrm>
            <a:off x="6161616" y="1416115"/>
            <a:ext cx="5477934" cy="1089241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D" sz="2000" b="1" i="0" u="none" strike="noStrike" cap="none">
                <a:solidFill>
                  <a:srgbClr val="CE202C"/>
                </a:solidFill>
                <a:latin typeface="Arial"/>
                <a:ea typeface="Arial"/>
                <a:cs typeface="Arial"/>
                <a:sym typeface="Arial"/>
              </a:rPr>
              <a:t>Perks plus members receive a $15/month discount on partners network membership!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CE20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3"/>
          <p:cNvSpPr/>
          <p:nvPr/>
        </p:nvSpPr>
        <p:spPr>
          <a:xfrm>
            <a:off x="2439152" y="4278052"/>
            <a:ext cx="724174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Maintain a professional shop image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Have on the premises an employee that has ASE certification with a minimum of 1 ASE Certified Tech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Make FMP my preferred auto parts supplier, including the following:</a:t>
            </a:r>
            <a:endParaRPr dirty="0"/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a. Stock selected FMP lines</a:t>
            </a:r>
            <a:endParaRPr dirty="0"/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b. Make a minimum of $2,500/month in FMP purchases</a:t>
            </a:r>
            <a:endParaRPr dirty="0"/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c. Maintain open account status in good standing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Comply with marketing standards developed by FMP for the Program, including the following: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a. Use of signage, promotional and marketing materials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b. Proper use of FMP Partners Network℠ service mark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Compliance with the Program requirements and terms of this Agreement</a:t>
            </a:r>
            <a:endParaRPr dirty="0"/>
          </a:p>
        </p:txBody>
      </p:sp>
      <p:sp>
        <p:nvSpPr>
          <p:cNvPr id="294" name="Google Shape;294;p53"/>
          <p:cNvSpPr txBox="1"/>
          <p:nvPr/>
        </p:nvSpPr>
        <p:spPr>
          <a:xfrm>
            <a:off x="6478265" y="2697256"/>
            <a:ext cx="4704085" cy="766977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CE20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D" sz="1600" b="1" i="0" u="none" strike="noStrike" cap="none">
                <a:solidFill>
                  <a:srgbClr val="CE202C"/>
                </a:solidFill>
                <a:latin typeface="Arial"/>
                <a:ea typeface="Arial"/>
                <a:cs typeface="Arial"/>
                <a:sym typeface="Arial"/>
              </a:rPr>
              <a:t>Optional 12/12 Fleet coverage also available for $29.95/month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CE20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3"/>
          <p:cNvSpPr txBox="1">
            <a:spLocks noGrp="1"/>
          </p:cNvSpPr>
          <p:nvPr>
            <p:ph type="title"/>
          </p:nvPr>
        </p:nvSpPr>
        <p:spPr>
          <a:xfrm>
            <a:off x="2833255" y="27319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ID"/>
              <a:t>Fees of the Program</a:t>
            </a:r>
            <a:br>
              <a:rPr lang="en-ID"/>
            </a:b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3163-D68D-407D-88D5-B5CE8342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2" descr="Denver Broncos QB Russell Wilson Poised to Make History in Week 2 | What to  Watch For - Sports Illustrated Mile High Huddle: Denver Broncos News,  Analysis and More">
            <a:extLst>
              <a:ext uri="{FF2B5EF4-FFF2-40B4-BE49-F238E27FC236}">
                <a16:creationId xmlns:a16="http://schemas.microsoft.com/office/drawing/2014/main" id="{D901131D-D801-4A97-B80B-7450C3EB64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09" y="1641299"/>
            <a:ext cx="3421294" cy="32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14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66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>
                <a:solidFill>
                  <a:srgbClr val="CE202C"/>
                </a:solidFill>
                <a:latin typeface="Arial" charset="0"/>
                <a:ea typeface="Arial" charset="0"/>
                <a:cs typeface="Arial" charset="0"/>
              </a:rPr>
              <a:t>What Makes FMP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4968"/>
            <a:ext cx="10515600" cy="394656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Family Owned for over 78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FMP is B2B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growing in a way that allows to thrive in difficult times and stay focused on our goal to be “The Best Independent Automotive Aftermarket Company”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care deeply about your company’s success and the success of your individual 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pride ourselves on partnerships at all levels within the business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Best Sales Team in the World that focuses on the Customer First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Consultative selling model, we want to help your business be successful </a:t>
            </a:r>
          </a:p>
        </p:txBody>
      </p:sp>
    </p:spTree>
    <p:extLst>
      <p:ext uri="{BB962C8B-B14F-4D97-AF65-F5344CB8AC3E}">
        <p14:creationId xmlns:p14="http://schemas.microsoft.com/office/powerpoint/2010/main" val="297175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353985" y="902218"/>
            <a:ext cx="11484030" cy="1357625"/>
          </a:xfrm>
        </p:spPr>
        <p:txBody>
          <a:bodyPr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Privately-held automotive warehouse distributor and manufacturer with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368</a:t>
            </a: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distribution warehouses nationally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Largest</a:t>
            </a:r>
            <a:r>
              <a:rPr lang="en-US" sz="1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ACDelco</a:t>
            </a: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Motorcraft</a:t>
            </a: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distributor.  Lending Aftermarket Brands products for the automotive aftermarket.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of the largest and fastest growing distributor of automotive batteries in the U.S.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721359" y="220972"/>
            <a:ext cx="10746551" cy="5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E202C"/>
                </a:solidFill>
                <a:cs typeface="Arial" panose="020B0604020202020204" pitchFamily="34" charset="0"/>
              </a:rPr>
              <a:t>FMP COMPANY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9490579" y="4073897"/>
            <a:ext cx="2444543" cy="113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 b="1" dirty="0">
                <a:latin typeface="Calibri" panose="020F0502020204030204" pitchFamily="34" charset="0"/>
              </a:rPr>
              <a:t>SPLASH Products Inc.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Windshield Washer Fluids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RV &amp; Marine Antifreeze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Gas Line Antifreeze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Ice Melt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Wiper blades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841" y="2855792"/>
            <a:ext cx="2360707" cy="319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 b="1" dirty="0">
                <a:latin typeface="Calibri" panose="020F0502020204030204" pitchFamily="34" charset="0"/>
              </a:rPr>
              <a:t>UNDER HOOD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Batteries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Belts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Antifreeze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Condensers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Chemicals &amp; Lubricants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DEF – Diesel Exhaust Fluid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Fan Clutches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Water Pumps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Filters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Heater Cores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Ignition Coils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Motor Mounts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Power Steering Hoses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Radiators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Starters &amp; Alternators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Timing Chains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Powertrain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41" y="32371"/>
            <a:ext cx="2290278" cy="907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763" y="2747979"/>
            <a:ext cx="1836148" cy="961106"/>
          </a:xfrm>
          <a:prstGeom prst="rect">
            <a:avLst/>
          </a:prstGeom>
        </p:spPr>
      </p:pic>
      <p:sp>
        <p:nvSpPr>
          <p:cNvPr id="6" name="AutoShape 2" descr="Quality SPLASH Products | All-Season Automotive &amp; Recreational Vehicle  Fluid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70446" y="3372857"/>
            <a:ext cx="2218129" cy="216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 b="1" dirty="0">
                <a:latin typeface="Calibri" panose="020F0502020204030204" pitchFamily="34" charset="0"/>
              </a:rPr>
              <a:t>UNDER CAR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Brake Calipers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Brake Drums &amp; Rotors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Brake Hardware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Brake Master Cylinders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Brake Pads &amp; Shoes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Catalytic Converters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Chassis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Drive Axles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U-Joints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Wheel Bearing &amp; Hub Assemblies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59319" y="2738635"/>
            <a:ext cx="3996465" cy="2383971"/>
            <a:chOff x="5581833" y="3968432"/>
            <a:chExt cx="3372096" cy="19998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/>
            <a:stretch/>
          </p:blipFill>
          <p:spPr>
            <a:xfrm>
              <a:off x="5581833" y="3968432"/>
              <a:ext cx="3372096" cy="1995832"/>
            </a:xfrm>
            <a:prstGeom prst="rect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5682907" y="5529371"/>
              <a:ext cx="3149751" cy="438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Factory Motor Parts                                                         Eagan, MN Distribution Center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130477" y="5235178"/>
            <a:ext cx="4240210" cy="106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300" b="1" u="sng" dirty="0">
                <a:latin typeface="Calibri" panose="020F0502020204030204" pitchFamily="34" charset="0"/>
              </a:rPr>
              <a:t>Founded in 1945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300" b="1" dirty="0">
                <a:latin typeface="Calibri" panose="020F0502020204030204" pitchFamily="34" charset="0"/>
              </a:rPr>
              <a:t>Over 78 years experience serving FMP customers!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710ED34-F37E-4208-95A2-9733E027AB9A}"/>
              </a:ext>
            </a:extLst>
          </p:cNvPr>
          <p:cNvSpPr txBox="1">
            <a:spLocks/>
          </p:cNvSpPr>
          <p:nvPr/>
        </p:nvSpPr>
        <p:spPr>
          <a:xfrm>
            <a:off x="4705221" y="6330956"/>
            <a:ext cx="2895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FMP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3421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048A-868C-4222-9FC3-846E08DC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FEDCE6-8715-4640-97F0-6C794E55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5483"/>
            <a:ext cx="12192000" cy="58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3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C16D-3AD0-4373-A06F-B59DB6D8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B22E6C-3521-42BF-B912-F2F6A14D6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5757"/>
            <a:ext cx="12191999" cy="58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3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A9FF-9328-408B-91E8-717A5ED1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BCEA63-335A-4B35-8E45-B76C458C5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3838"/>
            <a:ext cx="12192001" cy="602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0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7754-FC96-462D-9626-EE2AFB67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6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NATIONAL FOOTPRINT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AA9BC-2FEA-4035-8C84-20DFEF221CC7}"/>
              </a:ext>
            </a:extLst>
          </p:cNvPr>
          <p:cNvSpPr txBox="1"/>
          <p:nvPr/>
        </p:nvSpPr>
        <p:spPr>
          <a:xfrm>
            <a:off x="9861942" y="1996811"/>
            <a:ext cx="1765933" cy="144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FMP Hub Location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FMP Spokes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SPLASH Plants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DEF Plants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Battery Partner Locations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11B735-CEFA-4BD1-B4EE-65F7BA728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12000" b="3570"/>
          <a:stretch/>
        </p:blipFill>
        <p:spPr>
          <a:xfrm>
            <a:off x="9672956" y="2072238"/>
            <a:ext cx="209579" cy="257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31E59-1C68-4C6F-938F-DC488ABDE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907" y="2373182"/>
            <a:ext cx="209579" cy="2572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5A53E-6D15-4BE0-AA44-0BA66FFAD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409" y="2620891"/>
            <a:ext cx="342871" cy="28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47D43-B9C0-43A2-9F04-0A4E835AA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642" y="2947142"/>
            <a:ext cx="209579" cy="2000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3AEAA9-19FC-44A5-8172-8F003B6951D1}"/>
              </a:ext>
            </a:extLst>
          </p:cNvPr>
          <p:cNvSpPr txBox="1"/>
          <p:nvPr/>
        </p:nvSpPr>
        <p:spPr>
          <a:xfrm>
            <a:off x="5244029" y="6325538"/>
            <a:ext cx="192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FMP - 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687B3-F5E5-471A-BD1E-AD8056F26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93" y="861492"/>
            <a:ext cx="8788892" cy="4786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9E8436-88B5-4CC1-A7AE-EE2423243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5090" y="4234005"/>
            <a:ext cx="1902385" cy="176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DECE1-F685-4541-88E8-C54EFB9718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7752" y="3173060"/>
            <a:ext cx="230056" cy="23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3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21DF57-1EA0-49A8-BEB5-B2B796CE3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551" y="275671"/>
            <a:ext cx="1016052" cy="9207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5A0392-23C9-45AC-9245-E0EC4054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46" y="275671"/>
            <a:ext cx="6329180" cy="1078063"/>
          </a:xfrm>
        </p:spPr>
        <p:txBody>
          <a:bodyPr/>
          <a:lstStyle/>
          <a:p>
            <a:r>
              <a:rPr lang="en-US" dirty="0"/>
              <a:t>FMP’s Improved Footprint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37763-98F0-4CB3-9F7B-B0A828EB6735}"/>
              </a:ext>
            </a:extLst>
          </p:cNvPr>
          <p:cNvSpPr txBox="1"/>
          <p:nvPr/>
        </p:nvSpPr>
        <p:spPr>
          <a:xfrm>
            <a:off x="10449017" y="2432482"/>
            <a:ext cx="1100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Where are you on this map?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AEBE44-CC34-4385-AF8D-ECE682C40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42" y="1353734"/>
            <a:ext cx="8640567" cy="42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8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8a2ab9-90a0-4a2d-8135-ab7bfe566fdd" xsi:nil="true"/>
    <lcf76f155ced4ddcb4097134ff3c332f xmlns="53b7c027-e93b-44b7-bf09-830e9f61ea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BB7DA4-4693-4EEC-857D-CACFFEC3D7D0}"/>
</file>

<file path=customXml/itemProps2.xml><?xml version="1.0" encoding="utf-8"?>
<ds:datastoreItem xmlns:ds="http://schemas.openxmlformats.org/officeDocument/2006/customXml" ds:itemID="{28423ABB-A040-4973-952E-2338E402988F}"/>
</file>

<file path=customXml/itemProps3.xml><?xml version="1.0" encoding="utf-8"?>
<ds:datastoreItem xmlns:ds="http://schemas.openxmlformats.org/officeDocument/2006/customXml" ds:itemID="{8C0024E6-F9C5-419C-9C91-CC1F51B70434}"/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1022</Words>
  <Application>Microsoft Office PowerPoint</Application>
  <PresentationFormat>Widescreen</PresentationFormat>
  <Paragraphs>173</Paragraphs>
  <Slides>29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Courier New</vt:lpstr>
      <vt:lpstr>Wingdings</vt:lpstr>
      <vt:lpstr>Office Theme</vt:lpstr>
      <vt:lpstr>MDA CONFERENCE </vt:lpstr>
      <vt:lpstr>PowerPoint Presentation</vt:lpstr>
      <vt:lpstr>What Makes FMP Different?</vt:lpstr>
      <vt:lpstr>PowerPoint Presentation</vt:lpstr>
      <vt:lpstr>PowerPoint Presentation</vt:lpstr>
      <vt:lpstr>PowerPoint Presentation</vt:lpstr>
      <vt:lpstr>PowerPoint Presentation</vt:lpstr>
      <vt:lpstr>NATIONAL FOOTPRINT</vt:lpstr>
      <vt:lpstr>FMP’s Improved Footprint</vt:lpstr>
      <vt:lpstr>PowerPoint Presentation</vt:lpstr>
      <vt:lpstr>PowerPoint Presentation</vt:lpstr>
      <vt:lpstr>PowerPoint Presentation</vt:lpstr>
      <vt:lpstr>PowerPoint Presentation</vt:lpstr>
      <vt:lpstr>FVP Battery Recommendation</vt:lpstr>
      <vt:lpstr>FVP Platinum</vt:lpstr>
      <vt:lpstr>Nationwide Warranty Program</vt:lpstr>
      <vt:lpstr>FMP Powertrain Program</vt:lpstr>
      <vt:lpstr>FVP Powertrain</vt:lpstr>
      <vt:lpstr>Best Warranty in the Industry</vt:lpstr>
      <vt:lpstr>PowerPoint Presentation</vt:lpstr>
      <vt:lpstr>GM Perks Program </vt:lpstr>
      <vt:lpstr>Motorcraft PSN Program </vt:lpstr>
      <vt:lpstr>PowerPoint Presentation</vt:lpstr>
      <vt:lpstr>PowerPoint Presentation</vt:lpstr>
      <vt:lpstr>Program Components </vt:lpstr>
      <vt:lpstr>FMP Training (Injectronics) Offering</vt:lpstr>
      <vt:lpstr>Fees of the Program 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Michael Stiltner</cp:lastModifiedBy>
  <cp:revision>57</cp:revision>
  <cp:lastPrinted>2018-07-05T21:49:10Z</cp:lastPrinted>
  <dcterms:created xsi:type="dcterms:W3CDTF">2018-07-05T20:29:01Z</dcterms:created>
  <dcterms:modified xsi:type="dcterms:W3CDTF">2023-10-13T17:29:34Z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0x01010094124DC199BAD240AE5C86757F23A378</vt:lpwstr>
  </property>
  <property fmtid="{D5CDD505-2E9C-101B-9397-08002B2CF9AE}" pid="3" name="Order">
    <vt:r8>14400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