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391" r:id="rId2"/>
    <p:sldId id="402" r:id="rId3"/>
    <p:sldId id="2145706517" r:id="rId4"/>
    <p:sldId id="2145706518" r:id="rId5"/>
    <p:sldId id="2145706520" r:id="rId6"/>
    <p:sldId id="2145706519" r:id="rId7"/>
    <p:sldId id="390" r:id="rId8"/>
    <p:sldId id="395" r:id="rId9"/>
    <p:sldId id="396" r:id="rId10"/>
    <p:sldId id="397" r:id="rId11"/>
    <p:sldId id="404" r:id="rId12"/>
    <p:sldId id="9824" r:id="rId13"/>
    <p:sldId id="2145706495" r:id="rId14"/>
    <p:sldId id="2145706515" r:id="rId15"/>
    <p:sldId id="256" r:id="rId16"/>
    <p:sldId id="2145706505" r:id="rId17"/>
    <p:sldId id="2145706506" r:id="rId18"/>
    <p:sldId id="2145706507" r:id="rId19"/>
    <p:sldId id="2145706508" r:id="rId20"/>
    <p:sldId id="2145706509" r:id="rId21"/>
    <p:sldId id="2145706510" r:id="rId22"/>
    <p:sldId id="2145706511" r:id="rId23"/>
    <p:sldId id="2145706512" r:id="rId24"/>
    <p:sldId id="9823" r:id="rId25"/>
    <p:sldId id="2145706494" r:id="rId26"/>
    <p:sldId id="2145706502" r:id="rId27"/>
    <p:sldId id="2145706496" r:id="rId28"/>
    <p:sldId id="2145706504" r:id="rId29"/>
    <p:sldId id="2145706497" r:id="rId30"/>
    <p:sldId id="2145706503" r:id="rId31"/>
    <p:sldId id="2145706500" r:id="rId32"/>
    <p:sldId id="2145706516" r:id="rId33"/>
    <p:sldId id="292" r:id="rId34"/>
    <p:sldId id="291" r:id="rId35"/>
    <p:sldId id="9822" r:id="rId36"/>
    <p:sldId id="342" r:id="rId37"/>
  </p:sldIdLst>
  <p:sldSz cx="9144000" cy="6858000" type="screen4x3"/>
  <p:notesSz cx="6858000" cy="93138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D8112954-BFEC-4A77-B653-25202300D8BD}">
          <p14:sldIdLst>
            <p14:sldId id="391"/>
            <p14:sldId id="402"/>
            <p14:sldId id="2145706517"/>
            <p14:sldId id="2145706518"/>
            <p14:sldId id="2145706520"/>
            <p14:sldId id="2145706519"/>
            <p14:sldId id="390"/>
            <p14:sldId id="395"/>
            <p14:sldId id="396"/>
            <p14:sldId id="397"/>
            <p14:sldId id="404"/>
            <p14:sldId id="9824"/>
            <p14:sldId id="2145706495"/>
            <p14:sldId id="2145706515"/>
            <p14:sldId id="256"/>
            <p14:sldId id="2145706505"/>
            <p14:sldId id="2145706506"/>
            <p14:sldId id="2145706507"/>
            <p14:sldId id="2145706508"/>
            <p14:sldId id="2145706509"/>
            <p14:sldId id="2145706510"/>
            <p14:sldId id="2145706511"/>
            <p14:sldId id="2145706512"/>
            <p14:sldId id="9823"/>
            <p14:sldId id="2145706494"/>
            <p14:sldId id="2145706502"/>
            <p14:sldId id="2145706496"/>
            <p14:sldId id="2145706504"/>
            <p14:sldId id="2145706497"/>
            <p14:sldId id="2145706503"/>
            <p14:sldId id="2145706500"/>
            <p14:sldId id="2145706516"/>
            <p14:sldId id="292"/>
            <p14:sldId id="291"/>
            <p14:sldId id="9822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8B1"/>
    <a:srgbClr val="C00000"/>
    <a:srgbClr val="FED209"/>
    <a:srgbClr val="9E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69253-0F5E-47C7-959A-AEFF19DD4881}" v="1" dt="2023-10-05T03:35:20.05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5550" autoAdjust="0"/>
  </p:normalViewPr>
  <p:slideViewPr>
    <p:cSldViewPr snapToGrid="0" snapToObjects="1">
      <p:cViewPr varScale="1">
        <p:scale>
          <a:sx n="56" d="100"/>
          <a:sy n="56" d="100"/>
        </p:scale>
        <p:origin x="16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6449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8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3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$40 for Online courses</a:t>
            </a:r>
          </a:p>
          <a:p>
            <a:r>
              <a:rPr lang="en-US" dirty="0"/>
              <a:t>$69 for Virtual Classroom.</a:t>
            </a:r>
          </a:p>
        </p:txBody>
      </p:sp>
    </p:spTree>
    <p:extLst>
      <p:ext uri="{BB962C8B-B14F-4D97-AF65-F5344CB8AC3E}">
        <p14:creationId xmlns:p14="http://schemas.microsoft.com/office/powerpoint/2010/main" val="374569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$99</a:t>
            </a:r>
          </a:p>
        </p:txBody>
      </p:sp>
    </p:spTree>
    <p:extLst>
      <p:ext uri="{BB962C8B-B14F-4D97-AF65-F5344CB8AC3E}">
        <p14:creationId xmlns:p14="http://schemas.microsoft.com/office/powerpoint/2010/main" val="324567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$39</a:t>
            </a:r>
          </a:p>
        </p:txBody>
      </p:sp>
    </p:spTree>
    <p:extLst>
      <p:ext uri="{BB962C8B-B14F-4D97-AF65-F5344CB8AC3E}">
        <p14:creationId xmlns:p14="http://schemas.microsoft.com/office/powerpoint/2010/main" val="134059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1039" y="6437705"/>
            <a:ext cx="217149" cy="2024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57BF3-EB6A-425A-B24A-92EDE465FAB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1A894-5A76-4F77-B2B4-798BED0056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547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342900" y="504825"/>
            <a:ext cx="7772400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1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2900" y="1295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8152" y="6446609"/>
            <a:ext cx="250037" cy="18460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97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48200" y="1445279"/>
            <a:ext cx="4038600" cy="4466883"/>
          </a:xfrm>
          <a:prstGeom prst="rect">
            <a:avLst/>
          </a:prstGeom>
        </p:spPr>
        <p:txBody>
          <a:bodyPr/>
          <a:lstStyle>
            <a:lvl1pPr marL="0" indent="114300">
              <a:spcBef>
                <a:spcPts val="600"/>
              </a:spcBef>
              <a:buSzTx/>
              <a:buFontTx/>
              <a:buNone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895350" indent="-2667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348738" indent="-320038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841500" indent="-3556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2298700" indent="-3556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457200" y="579437"/>
            <a:ext cx="8229600" cy="64120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rgbClr val="02020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8152" y="6446609"/>
            <a:ext cx="250037" cy="18460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159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26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597" y="2046110"/>
            <a:ext cx="8229205" cy="3810005"/>
          </a:xfrm>
          <a:prstGeom prst="rect">
            <a:avLst/>
          </a:prstGeom>
        </p:spPr>
        <p:txBody>
          <a:bodyPr/>
          <a:lstStyle>
            <a:lvl1pPr marL="285750" indent="-285750" defTabSz="408193">
              <a:spcBef>
                <a:spcPts val="400"/>
              </a:spcBef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965405" indent="-342900" defTabSz="408193">
              <a:spcBef>
                <a:spcPts val="400"/>
              </a:spcBef>
              <a:buSzPct val="100000"/>
              <a:buChar char="•"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457200" y="500413"/>
            <a:ext cx="8229600" cy="64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3039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399" y="1156673"/>
            <a:ext cx="8229204" cy="39555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39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1" y="1600203"/>
            <a:ext cx="8229601" cy="375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5281"/>
            <a:ext cx="8229600" cy="4466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641203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>
              <a:defRPr>
                <a:solidFill>
                  <a:srgbClr val="CC00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6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10B937-73D4-420D-B322-C252479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8DE2C-0117-41D3-9A3F-A12A092C2913}" type="datetime1">
              <a:rPr lang="en-US" altLang="en-US"/>
              <a:pPr>
                <a:defRPr/>
              </a:pPr>
              <a:t>10/6/2023</a:t>
            </a:fld>
            <a:endParaRPr lang="en-US" alt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B268449-E60D-4083-87DB-C1F3FA0F2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21BED940-439D-4E50-9FE3-D8CE6AA4D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B3A7350-3106-CA45-8AA5-0827E34C8556}" type="slidenum">
              <a:rPr lang="en-US" altLang="en-US"/>
              <a:pPr/>
              <a:t>‹#›</a:t>
            </a:fld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617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4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0215" y="6240756"/>
            <a:ext cx="322986" cy="2311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2" r:id="rId4"/>
    <p:sldLayoutId id="2147483669" r:id="rId5"/>
    <p:sldLayoutId id="2147483670" r:id="rId6"/>
    <p:sldLayoutId id="2147483686" r:id="rId7"/>
    <p:sldLayoutId id="2147483694" r:id="rId8"/>
    <p:sldLayoutId id="2147483695" r:id="rId9"/>
    <p:sldLayoutId id="2147483696" r:id="rId10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78866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45000"/>
        <a:buFont typeface="Arial"/>
        <a:buChar char="○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▪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50000"/>
        <a:buFont typeface="Arial"/>
        <a:buChar char="◻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2220684" marR="0" indent="-391884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-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nceauto.sharepoint.com/:b:/r/sites/ToolsEquipment/Hot%20Deals/Autel%20Bundle%20Breakout%20Flyer.pdf?csf=1&amp;web=1&amp;e=SdhoMs" TargetMode="External"/><Relationship Id="rId2" Type="http://schemas.openxmlformats.org/officeDocument/2006/relationships/hyperlink" Target="mailto:pete.masini@advance-auto.com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pete.masini@advance-auto.com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42" Type="http://schemas.openxmlformats.org/officeDocument/2006/relationships/hyperlink" Target="http://rds.yahoo.com/_ylt=A0S020wmYMdMZD4AHK.JzbkF;_ylu=X3oDMTBxaGg5bW5lBHBvcwM3NwRzZWMDc3IEdnRpZANJMTMxXzgx/SIG=1k2mipb9b/EXP=1288221094/**http:/images.search.yahoo.com/images/view?back=http://images.search.yahoo.com/search/images?p=TYC+lighting+logos&amp;b=64&amp;ni=21&amp;ei=utf-8&amp;xargs=0&amp;pstart=1&amp;fr=yfp-t-940&amp;w=150&amp;h=111&amp;imgurl=www.capacertified.org/images/Participants/TYClogowGlobe.png&amp;rurl=http://articulo.mercadolibre.com.mx/MLM-50242531-_JM&amp;size=41KB&amp;name=Mercadolibre:+Re...&amp;p=TYC+lighting+logos&amp;oid=32308109a276549c0c6fe8480284465f&amp;fr2=&amp;no=77&amp;tt=77&amp;b=64&amp;ni=21&amp;sigr=11k14v46n&amp;sigi=11rmleqqk&amp;sigb=13j9o6337" TargetMode="External"/><Relationship Id="rId47" Type="http://schemas.openxmlformats.org/officeDocument/2006/relationships/image" Target="../media/image36.jpeg"/><Relationship Id="rId63" Type="http://schemas.openxmlformats.org/officeDocument/2006/relationships/hyperlink" Target="http://rds.yahoo.com/_ylt=A2KJkId_RghNJSMAM9GJzbkF;_ylu=X3oDMTBpc2VvdmQ2BHBvcwM3BHNlYwNzcgR2dGlkAw--/SIG=1he43mpec/EXP=1292474367/**http:/images.search.yahoo.com/images/view?back=http://images.search.yahoo.com/search/images?p=Mahle++logo&amp;ei=utf-8&amp;y=Search&amp;fr=yfp-t-701&amp;w=522&amp;h=272&amp;imgurl=www.capriservice.eu/en/images/logo-mahle.jpg&amp;rurl=http://www.capriservice.eu/en/pro3-9.html&amp;size=26KB&amp;name=logo-mahle.jpg&amp;p=Mahle++logo&amp;oid=9c425961696ee1a4c2bc73bc0fca1409&amp;fr2=&amp;no=7&amp;tt=722&amp;sigr=11948tqfb&amp;sigi=11cksal7b&amp;sigb=12pb1eine&amp;.crumb=rhgUZpv0alN" TargetMode="External"/><Relationship Id="rId68" Type="http://schemas.openxmlformats.org/officeDocument/2006/relationships/image" Target="../media/image50.jpeg"/><Relationship Id="rId84" Type="http://schemas.openxmlformats.org/officeDocument/2006/relationships/hyperlink" Target="http://rds.yahoo.com/_ylt=A0S020tGJAlNqBsAJ_OJzbkF;_ylu=X3oDMTBpZTByOGFiBHBvcwMyBHNlYwNzcgR2dGlkAw--/SIG=1knkvpntq/EXP=1292531142/**http:/images.search.yahoo.com/images/view?back=http://images.search.yahoo.com/search/images?p=FTE+logo&amp;sado=1&amp;ei=UTF-8&amp;fr=yfp-t-701-s&amp;fr2=tab-web&amp;w=800&amp;h=450&amp;imgurl=upload.wikimedia.org/wikipedia/de/thumb/4/45/Fte_logo.svg/800px-Fte_logo.svg.png&amp;rurl=http://de.wikipedia.org/wiki/Datei:Fte_logo.svg&amp;size=14KB&amp;name=Fte_logo.svg+%E2%80%8E+(...&amp;p=FTE+logo&amp;oid=83888e6f31a8bc39c9b06a97814ba551&amp;fr2=tab-web&amp;no=2&amp;tt=5060&amp;sigr=11fb85nof&amp;sigi=12gu51d20&amp;sigb=132mtihq2&amp;.crumb=rhgUZpv0alN" TargetMode="External"/><Relationship Id="rId89" Type="http://schemas.openxmlformats.org/officeDocument/2006/relationships/image" Target="../media/image64.jpeg"/><Relationship Id="rId16" Type="http://schemas.openxmlformats.org/officeDocument/2006/relationships/image" Target="../media/image16.png"/><Relationship Id="rId107" Type="http://schemas.openxmlformats.org/officeDocument/2006/relationships/image" Target="../media/image80.png"/><Relationship Id="rId11" Type="http://schemas.openxmlformats.org/officeDocument/2006/relationships/oleObject" Target="../embeddings/oleObject2.bin"/><Relationship Id="rId32" Type="http://schemas.openxmlformats.org/officeDocument/2006/relationships/image" Target="../media/image28.jpeg"/><Relationship Id="rId37" Type="http://schemas.openxmlformats.org/officeDocument/2006/relationships/hyperlink" Target="http://rds.yahoo.com/_ylt=A0S020mIXsdMcnQAP1WJzbkF;_ylu=X3oDMTBxNWNmNDBnBHBvcwMxNwRzZWMDc3IEdnRpZANJMTMxXzgx/SIG=1gcnd09av/EXP=1288220680/**http:/images.search.yahoo.com/images/view?back=http://images.search.yahoo.com/search/images?p=Motul+logos&amp;ei=utf-8&amp;fr=yfp-t-940&amp;w=583&amp;h=144&amp;imgurl=www.scartours.com/assets/images/motul-logo.gif&amp;rurl=http://forums.beyond.ca/showthread/t-228993.html&amp;size=5KB&amp;name=motul-logo.gif&amp;p=Motul+logos&amp;oid=f8bfb4ce4521b0a514f2e02dafa6d421&amp;fr2=&amp;no=17&amp;tt=3760&amp;sigr=11gkho1af&amp;sigi=11err5bmk&amp;sigb=12geve7gk" TargetMode="External"/><Relationship Id="rId53" Type="http://schemas.openxmlformats.org/officeDocument/2006/relationships/hyperlink" Target="http://rds.yahoo.com/_ylt=A0S020p4dsdMYX8Ao0aJzbkF;_ylu=X3oDMTByazRjb2w3BHBvcwMxMzgEc2VjA3NyBHZ0aWQDSTEzMV84MQ--/SIG=1ilou6v5a/EXP=1288226808/**http:/images.search.yahoo.com/images/view?back=http://images.search.yahoo.com/search/images?p=payen+logo&amp;b=127&amp;ni=21&amp;ei=utf-8&amp;xargs=0&amp;pstart=1&amp;fr=yfp-t-940&amp;fr2=sg-gac&amp;w=150&amp;h=109&amp;imgurl=www.atrin.ru/images/custom/Gmb_logo.gif&amp;rurl=http://www.atrin.ru/suppliers.html&amp;size=3KB&amp;name=Gmb_logo.gif&amp;p=payen+logo&amp;oid=6f91d7599b2161fda5a634031df65fd7&amp;fr2=sg-gac&amp;no=138&amp;tt=167&amp;b=127&amp;ni=21&amp;sigr=112drojqd&amp;sigi=117ak4qsn&amp;sigb=13n0dnh34" TargetMode="External"/><Relationship Id="rId58" Type="http://schemas.openxmlformats.org/officeDocument/2006/relationships/hyperlink" Target="http://rds.yahoo.com/_ylt=A2KJke74QwhNLzcAbGeJzbkF;_ylu=X3oDMTBpdnJhMHUzBHBvcwMxBHNlYwNzcgR2dGlkAw--/SIG=1jtrhql2s/EXP=1292473720/**http:/images.search.yahoo.com/images/view?back=http://images.search.yahoo.com/search/images?p=a1+cardone+logo&amp;ei=utf-8&amp;fr=yfp-t-701&amp;w=2120&amp;h=441&amp;imgurl=www.cardone.com/English/Club/Members/Marketing/Images/Color_A1_Cardone.jpg&amp;rurl=http://www.cardone.com/english/club/members/marketing/default.asp&amp;size=134KB&amp;name=Color+A1+CARDONE...&amp;p=a1+cardone+logo&amp;oid=d5d9b64d6403198cc2b66c3fe84c4ae0&amp;fr2=&amp;no=1&amp;tt=28&amp;sigr=1216kcjsv&amp;sigi=12at87e7h&amp;sigb=12kkfbfnl&amp;.crumb=rhgUZpv0alN" TargetMode="External"/><Relationship Id="rId74" Type="http://schemas.openxmlformats.org/officeDocument/2006/relationships/hyperlink" Target="http://rds.yahoo.com/_ylt=A2KJkeskHglNoE4A7OaJzbkF;_ylu=X3oDMTBpdDZuNzZrBHBvcwM5BHNlYwNzcgR2dGlkAw--/SIG=1hbsj03l2/EXP=1292529572/**http:/images.search.yahoo.com/images/view?back=http://images.search.yahoo.com/search/images?p=SKF+logo&amp;ei=utf-8&amp;fr=yfp-t-701-s&amp;w=2217&amp;h=1065&amp;imgurl=www.exvalos.cz/soubory/Image/Katalog_lozisek_SKF/SKF_logo.jpg&amp;rurl=http://www.exvalos.cz/katalog-lozisek-skf/&amp;size=116KB&amp;name=SKF_logo.jpg&amp;p=SKF+logo&amp;oid=077f590bdb297377f9e83dcfd8436eb7&amp;fr2=&amp;no=9&amp;tt=4790&amp;sigr=11atm0at7&amp;sigi=11t30cpp9&amp;sigb=12fl2fl37&amp;.crumb=rhgUZpv0alN" TargetMode="External"/><Relationship Id="rId79" Type="http://schemas.openxmlformats.org/officeDocument/2006/relationships/hyperlink" Target="http://rds.yahoo.com/_ylt=A2KJkK6EIAlN7yAAaP.JzbkF;_ylu=X3oDMTBqMjRpazg1BHBvcwMxMARzZWMDc3IEdnRpZAM-/SIG=1kbeepak8/EXP=1292530180/**http:/images.search.yahoo.com/images/view?back=http://images.search.yahoo.com/search/images?p=hutchinson+belt+logo&amp;norw=1&amp;ni=21&amp;ei=UTF-8&amp;fr=yfp-t-701-s&amp;fr2=sp-qrw-corr-top&amp;w=141&amp;h=141&amp;imgurl=en.powerbelt.hu/images/hutchinson_logo.png&amp;rurl=http://en.powerbelt.hu/?Prod=PJ-MOSOGEP&amp;size=15KB&amp;name=hutchinson_logo....&amp;p=hutchinson+belt+logo&amp;oid=ca3cc8302772f98c4c18754068e028d3&amp;fr2=sp-qrw-corr-top&amp;norw=1&amp;no=10&amp;tt=41&amp;ni=21&amp;sigr=1178i8hvc&amp;sigi=11alaq2l5&amp;sigb=13si46851&amp;.crumb=rhgUZpv0alN" TargetMode="External"/><Relationship Id="rId102" Type="http://schemas.openxmlformats.org/officeDocument/2006/relationships/image" Target="../media/image75.png"/><Relationship Id="rId5" Type="http://schemas.openxmlformats.org/officeDocument/2006/relationships/image" Target="../media/image8.png"/><Relationship Id="rId90" Type="http://schemas.openxmlformats.org/officeDocument/2006/relationships/hyperlink" Target="http://rds.yahoo.com/_ylt=A0S020qfhQlNkC4A5p6JzbkF;_ylu=X3oDMTBqcW01ZGlmBHBvcwM2NQRzZWMDc3IEdnRpZAM-/SIG=1m3ii9urh/EXP=1292556063/**http:/images.search.yahoo.com/images/view?back=http://images.search.yahoo.com/search/images?p=osram+sylvania+logo&amp;b=55&amp;ni=18&amp;ei=utf-8&amp;xargs=0&amp;pstart=1&amp;fr=yfp-t-701&amp;fr2=sg-gac&amp;w=400&amp;h=120&amp;imgurl=www2.prnewswire.com/mnr/sylvania/38556/images/SYLVANIA-Logo.png&amp;rurl=http://www2.prnewswire.com/mnr/sylvania/38556/&amp;size=19KB&amp;name=anne+guertin+osr...&amp;p=osram+sylvania+logo&amp;oid=a2d4ca7e50ce01dd5c70d46f6c68e4f7&amp;fr2=sg-gac&amp;no=65&amp;tt=353&amp;b=55&amp;ni=18&amp;sigr=11edrobg5&amp;sigi=11v8gkdpa&amp;sigb=13v975rj5&amp;.crumb=rhgUZpv0alN" TargetMode="External"/><Relationship Id="rId95" Type="http://schemas.openxmlformats.org/officeDocument/2006/relationships/image" Target="../media/image68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43" Type="http://schemas.openxmlformats.org/officeDocument/2006/relationships/image" Target="../media/image34.jpeg"/><Relationship Id="rId48" Type="http://schemas.openxmlformats.org/officeDocument/2006/relationships/image" Target="../media/image37.png"/><Relationship Id="rId64" Type="http://schemas.openxmlformats.org/officeDocument/2006/relationships/image" Target="../media/image48.jpeg"/><Relationship Id="rId69" Type="http://schemas.openxmlformats.org/officeDocument/2006/relationships/image" Target="../media/image51.png"/><Relationship Id="rId80" Type="http://schemas.openxmlformats.org/officeDocument/2006/relationships/image" Target="../media/image58.jpeg"/><Relationship Id="rId85" Type="http://schemas.openxmlformats.org/officeDocument/2006/relationships/image" Target="../media/image61.jpeg"/><Relationship Id="rId12" Type="http://schemas.openxmlformats.org/officeDocument/2006/relationships/image" Target="../media/image13.wmf"/><Relationship Id="rId17" Type="http://schemas.openxmlformats.org/officeDocument/2006/relationships/hyperlink" Target="http://www.gates.com/index.cfm" TargetMode="External"/><Relationship Id="rId33" Type="http://schemas.openxmlformats.org/officeDocument/2006/relationships/hyperlink" Target="http://rds.yahoo.com/_ylt=A0S020wMXsdM9T0A8mSJzbkF;_ylu=X3oDMTBxYnQ2Z2oxBHBvcwMxNgRzZWMDc3IEdnRpZANJMTMxXzgx/SIG=1g38veae3/EXP=1288220556/**http:/images.search.yahoo.com/images/view?back=http://images.search.yahoo.com/search/images?p=Behr+logos&amp;ei=utf-8&amp;fr=yfp-t-940&amp;w=600&amp;h=173&amp;imgurl=www.esielectrical.com/images/industriallogos/Logo122.jpg&amp;rurl=http://www.esielectrical.com/industrial.html&amp;size=15KB&amp;name=behr&amp;p=Behr+logos&amp;oid=cbae033d9626200345816bb87e191ab4&amp;fr2=&amp;no=16&amp;tt=3210&amp;sigr=11cqks3b3&amp;sigi=11o44opv4&amp;sigb=12f3pq7hg" TargetMode="External"/><Relationship Id="rId38" Type="http://schemas.openxmlformats.org/officeDocument/2006/relationships/image" Target="../media/image31.jpeg"/><Relationship Id="rId59" Type="http://schemas.openxmlformats.org/officeDocument/2006/relationships/image" Target="../media/image45.jpeg"/><Relationship Id="rId103" Type="http://schemas.openxmlformats.org/officeDocument/2006/relationships/image" Target="../media/image76.png"/><Relationship Id="rId20" Type="http://schemas.openxmlformats.org/officeDocument/2006/relationships/oleObject" Target="../embeddings/oleObject4.bin"/><Relationship Id="rId41" Type="http://schemas.openxmlformats.org/officeDocument/2006/relationships/image" Target="../media/image33.jpeg"/><Relationship Id="rId54" Type="http://schemas.openxmlformats.org/officeDocument/2006/relationships/image" Target="../media/image41.jpeg"/><Relationship Id="rId62" Type="http://schemas.openxmlformats.org/officeDocument/2006/relationships/image" Target="../media/image47.png"/><Relationship Id="rId70" Type="http://schemas.openxmlformats.org/officeDocument/2006/relationships/image" Target="../media/image52.png"/><Relationship Id="rId75" Type="http://schemas.openxmlformats.org/officeDocument/2006/relationships/image" Target="../media/image55.jpeg"/><Relationship Id="rId83" Type="http://schemas.openxmlformats.org/officeDocument/2006/relationships/image" Target="../media/image60.png"/><Relationship Id="rId88" Type="http://schemas.openxmlformats.org/officeDocument/2006/relationships/image" Target="../media/image63.jpeg"/><Relationship Id="rId91" Type="http://schemas.openxmlformats.org/officeDocument/2006/relationships/image" Target="../media/image65.jpeg"/><Relationship Id="rId9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5" Type="http://schemas.openxmlformats.org/officeDocument/2006/relationships/image" Target="../media/image15.wmf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0.jpeg"/><Relationship Id="rId49" Type="http://schemas.openxmlformats.org/officeDocument/2006/relationships/image" Target="../media/image38.png"/><Relationship Id="rId57" Type="http://schemas.openxmlformats.org/officeDocument/2006/relationships/image" Target="../media/image44.png"/><Relationship Id="rId106" Type="http://schemas.openxmlformats.org/officeDocument/2006/relationships/image" Target="../media/image79.png"/><Relationship Id="rId10" Type="http://schemas.openxmlformats.org/officeDocument/2006/relationships/image" Target="../media/image12.png"/><Relationship Id="rId31" Type="http://schemas.openxmlformats.org/officeDocument/2006/relationships/hyperlink" Target="http://rds.yahoo.com/_ylt=A0S020nHXcdM7HYAUoeJzbkF;_ylu=X3oDMTBwdjlobTQyBHBvcwM2BHNlYwNzcgR2dGlkA0kxMzFfODE-/SIG=1gs58dsgk/EXP=1288220487/**http:/images.search.yahoo.com/images/view?back=http://images.search.yahoo.com/search/images?p=Hella+logos&amp;ei=utf-8&amp;fr=yfp-t-940&amp;w=608&amp;h=428&amp;imgurl=www.tjmgeebung.com.au/Hella%20Logo_high%20res_colour.jpg&amp;rurl=http://www.tjmgeebung.com.au/driving_lights.htm&amp;size=116KB&amp;name=Hella+Lighting+P...&amp;p=Hella+logos&amp;oid=b75a33f8483a4b4615720ee09840ceac&amp;fr2=&amp;no=6&amp;tt=13500&amp;sigr=11frc9nq1&amp;sigi=11orre839&amp;sigb=12gr2cjjv" TargetMode="External"/><Relationship Id="rId44" Type="http://schemas.openxmlformats.org/officeDocument/2006/relationships/hyperlink" Target="http://rds.yahoo.com/_ylt=A0S020xkYMdMnzkAi9yJzbkF;_ylu=X3oDMTBxYjZ1Z2hyBHBvcwM0MARzZWMDc3IEdnRpZANJMTMxXzgx/SIG=1iq3togsu/EXP=1288221156/**http:/images.search.yahoo.com/images/view?back=http://images.search.yahoo.com/search/images?p=Goodyear++logos&amp;b=22&amp;ni=21&amp;ei=utf-8&amp;xargs=0&amp;pstart=1&amp;fr=yfp-t-940&amp;w=1679&amp;h=378&amp;imgurl=www.baerfieldspeedway.net/images/goodyear_logo.jpg&amp;rurl=http://www.baerfieldspeedway.net/&amp;size=60KB&amp;name=goodyear_logo.jp...&amp;p=Goodyear++logos&amp;oid=1fb46ab77299d43ae7c2ce8c1cd5255e&amp;fr2=&amp;no=40&amp;tt=16300&amp;b=22&amp;ni=21&amp;sigr=111p7iol2&amp;sigi=11i5fhohv&amp;sigb=13gpk91v1" TargetMode="External"/><Relationship Id="rId52" Type="http://schemas.openxmlformats.org/officeDocument/2006/relationships/image" Target="../media/image40.png"/><Relationship Id="rId60" Type="http://schemas.openxmlformats.org/officeDocument/2006/relationships/hyperlink" Target="http://rds.yahoo.com/_ylt=A2KJkIU2RQhNxgMArVWJzbkF;_ylu=X3oDMTBrYWcwZ3Y0BHBvcwMxMjEEc2VjA3NyBHZ0aWQD/SIG=1lftehkav/EXP=1292474038/**http:/images.search.yahoo.com/images/view?back=http://images.search.yahoo.com/search/images?p=akebono+logo&amp;b=106&amp;ni=21&amp;ei=utf-8&amp;xargs=0&amp;pstart=1&amp;fr=yfp-t-701&amp;fr2=sg-gac&amp;w=750&amp;h=164&amp;imgurl=www.dasautosport.com/khxc/media/ecom/cat/PagidLogo.jpg&amp;rurl=http://www.dasautosport.com/khxc/ecom-catshow/Pagid.html&amp;size=13KB&amp;name=Pagid+Racing+Bra...&amp;p=akebono+logo&amp;oid=e81bf37e210afa70b39fcebd1c992871&amp;fr2=sg-gac&amp;no=121&amp;tt=232&amp;b=106&amp;ni=21&amp;sigr=11oi65tc4&amp;sigi=11m30nj5s&amp;sigb=13p0lilr8&amp;.crumb=rhgUZpv0alN" TargetMode="External"/><Relationship Id="rId65" Type="http://schemas.openxmlformats.org/officeDocument/2006/relationships/hyperlink" Target="http://rds.yahoo.com/_ylt=A2KJkIezRghN4CYABZSJzbkF;_ylu=X3oDMTBpaWhqZmNtBHBvcwMzBHNlYwNzcgR2dGlkAw--/SIG=1l4nkfodd/EXP=1292474419/**http:/images.search.yahoo.com/images/view?back=http://images.search.yahoo.com/search/images?p=conti-tech++logo&amp;ei=utf-8&amp;fr=yfp-t-701&amp;w=799&amp;h=256&amp;imgurl=www.nofenergy.co.uk/editorfiles/image/Member%20logos/Contitech.jpg&amp;rurl=http://www.nofenergy.co.uk/view_news.php?news=1062&amp;read=61&amp;parent=73&amp;sub=56&amp;size=26KB&amp;name=Contitech.jpg&amp;p=conti-tech++logo&amp;oid=53638166c2217de4865c7ad775008eba&amp;fr2=&amp;spell_query=contitech++logo&amp;no=3&amp;tt=306&amp;sigr=12bbhcrph&amp;sigi=122q2ba04&amp;sigb=12ll68uqg&amp;.crumb=rhgUZpv0alN" TargetMode="External"/><Relationship Id="rId73" Type="http://schemas.openxmlformats.org/officeDocument/2006/relationships/image" Target="../media/image54.jpeg"/><Relationship Id="rId78" Type="http://schemas.openxmlformats.org/officeDocument/2006/relationships/image" Target="../media/image57.jpeg"/><Relationship Id="rId81" Type="http://schemas.openxmlformats.org/officeDocument/2006/relationships/hyperlink" Target="http://www.koyorad.com/" TargetMode="External"/><Relationship Id="rId86" Type="http://schemas.openxmlformats.org/officeDocument/2006/relationships/image" Target="../media/image62.png"/><Relationship Id="rId94" Type="http://schemas.openxmlformats.org/officeDocument/2006/relationships/image" Target="../media/image67.jpeg"/><Relationship Id="rId99" Type="http://schemas.openxmlformats.org/officeDocument/2006/relationships/image" Target="../media/image72.png"/><Relationship Id="rId101" Type="http://schemas.openxmlformats.org/officeDocument/2006/relationships/image" Target="../media/image74.png"/><Relationship Id="rId4" Type="http://schemas.openxmlformats.org/officeDocument/2006/relationships/oleObject" Target="../embeddings/oleObject1.bin"/><Relationship Id="rId9" Type="http://schemas.openxmlformats.org/officeDocument/2006/relationships/hyperlink" Target="http://www.brembo.com/ENG/" TargetMode="Externa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9" Type="http://schemas.openxmlformats.org/officeDocument/2006/relationships/image" Target="../media/image32.png"/><Relationship Id="rId34" Type="http://schemas.openxmlformats.org/officeDocument/2006/relationships/image" Target="../media/image29.jpeg"/><Relationship Id="rId50" Type="http://schemas.openxmlformats.org/officeDocument/2006/relationships/hyperlink" Target="http://rds.yahoo.com/_ylt=A0S020p0dMdMfiQAvG2JzbkF;_ylu=X3oDMTBxYm0xaGJlBHBvcwMyMgRzZWMDc3IEdnRpZANJMTMxXzgx/SIG=1l91hj9in/EXP=1288226292/**http:/images.search.yahoo.com/images/view?back=http://images.search.yahoo.com/search/images?_adv_prop=image&amp;b=22&amp;ni=21&amp;va=moog+suspension+logo&amp;xargs=0&amp;pstart=1&amp;fr=yfp-t-940&amp;w=400&amp;h=118&amp;imgurl=shopping.hobidas.com/image-resources/cherokee/587.jpg&amp;rurl=http://item.hobidas.com/?o=440&amp;s=2&amp;sd=0&amp;s3=cherokee&amp;size=14KB&amp;name=MOOG+/+SUSPENSIO...&amp;p=moog+suspension+logo&amp;oid=6ac5faeb2e320207873993da442d3a68&amp;fr2=&amp;no=22&amp;tt=70&amp;b=22&amp;ni=21&amp;sigr=11jp010t6&amp;sigi=11lt5s08o&amp;sigb=13ti7ci8d" TargetMode="External"/><Relationship Id="rId55" Type="http://schemas.openxmlformats.org/officeDocument/2006/relationships/image" Target="../media/image42.png"/><Relationship Id="rId76" Type="http://schemas.openxmlformats.org/officeDocument/2006/relationships/image" Target="../media/image56.png"/><Relationship Id="rId97" Type="http://schemas.openxmlformats.org/officeDocument/2006/relationships/image" Target="../media/image70.png"/><Relationship Id="rId104" Type="http://schemas.openxmlformats.org/officeDocument/2006/relationships/image" Target="../media/image77.png"/><Relationship Id="rId7" Type="http://schemas.openxmlformats.org/officeDocument/2006/relationships/image" Target="../media/image10.png"/><Relationship Id="rId71" Type="http://schemas.openxmlformats.org/officeDocument/2006/relationships/image" Target="../media/image53.png"/><Relationship Id="rId92" Type="http://schemas.openxmlformats.org/officeDocument/2006/relationships/image" Target="../media/image66.png"/><Relationship Id="rId2" Type="http://schemas.openxmlformats.org/officeDocument/2006/relationships/image" Target="../media/image5.png"/><Relationship Id="rId29" Type="http://schemas.openxmlformats.org/officeDocument/2006/relationships/hyperlink" Target="http://rds.yahoo.com/_ylt=A0S020sWXMdMEVIAvrGJzbkF;_ylu=X3oDMTBwdjdiZ29tBHBvcwM1BHNlYwNzcgR2dGlkA0kxMzFfODE-/SIG=1g3ehll2q/EXP=1288220054/**http:/images.search.yahoo.com/images/view?back=http://images.search.yahoo.com/search/images?p=Valeo+logos&amp;ei=utf-8&amp;fr=yfp-t-940&amp;w=602&amp;h=312&amp;imgurl=www.jofemacal.com/IMAGENES_JOFEMACAL/logo%20valeo.jpg&amp;rurl=http://www.jofemacal.com/clientes.html&amp;size=25KB&amp;name=logo+valeo&amp;p=Valeo+logos&amp;oid=f4a1f7b10a1412c204e7c3a40931ce92&amp;fr2=&amp;no=5&amp;tt=3400&amp;sigr=116vefu1f&amp;sigi=11llqsc1a&amp;sigb=12gsgsrth" TargetMode="External"/><Relationship Id="rId24" Type="http://schemas.openxmlformats.org/officeDocument/2006/relationships/image" Target="../media/image22.png"/><Relationship Id="rId40" Type="http://schemas.openxmlformats.org/officeDocument/2006/relationships/hyperlink" Target="http://rds.yahoo.com/_ylt=A0S020tWX8dMRDwANkCJzbkF;_ylu=X3oDMTBwNzVnaWJhBHBvcwM3BHNlYwNzcgR2dGlkA0kxMzFfODE-/SIG=1gi4log23/EXP=1288220886/**http:/images.search.yahoo.com/images/view?back=http://images.search.yahoo.com/search/images?p=Liqui+Moly+logos&amp;ei=utf-8&amp;fr=yfp-t-940&amp;w=789&amp;h=365&amp;imgurl=www.hoslotcarracing.com/billboard/LiquiMoly.jpg&amp;rurl=http://www.hoslotcarracing.com/Billboard.html&amp;size=28KB&amp;name=Sponsor+Logos&amp;p=Liqui+Moly+logos&amp;oid=172bc3df6d93341995d4a6107a77a3dc&amp;fr2=&amp;no=7&amp;tt=423&amp;sigr=11d65o8rn&amp;sigi=11fsjh8p4&amp;sigb=12lhqmio4" TargetMode="External"/><Relationship Id="rId45" Type="http://schemas.openxmlformats.org/officeDocument/2006/relationships/image" Target="../media/image35.jpeg"/><Relationship Id="rId66" Type="http://schemas.openxmlformats.org/officeDocument/2006/relationships/image" Target="../media/image49.jpeg"/><Relationship Id="rId87" Type="http://schemas.openxmlformats.org/officeDocument/2006/relationships/hyperlink" Target="http://rds.yahoo.com/_ylt=A0S020yZgwlN.xgAqEuJzbkF;_ylu=X3oDMTBqZjdtb25uBHBvcwMyNgRzZWMDc3IEdnRpZAM-/SIG=1lehvruru/EXP=1292555545/**http:/images.search.yahoo.com/images/view?back=http://images.search.yahoo.com/search/images?p=trico+wiper+blades+logo&amp;rs=0ni=18&amp;b=19&amp;ni=18&amp;xargs=0&amp;pstart=1&amp;fr=yfp-t-701&amp;fr2=sg-gac&amp;w=200&amp;h=111&amp;imgurl=www.rockauto.com/logos/Trico_logo.gif&amp;rurl=http://www.rockauto.com/catalog/moreinfo.php?pk=76098&amp;size=1KB&amp;name=Trico_logo.gif&amp;p=trico+wiper+blades+logo&amp;oid=0aab1eacd68b7f37a31eb34de0ba0fb3&amp;fr2=sg-gac&amp;no=26&amp;tt=40&amp;b=19&amp;ni=18&amp;sigr=11lqpggt4&amp;sigi=115u52u6c&amp;sigb=146aof65t&amp;.crumb=rhgUZpv0alN" TargetMode="External"/><Relationship Id="rId61" Type="http://schemas.openxmlformats.org/officeDocument/2006/relationships/image" Target="../media/image46.jpeg"/><Relationship Id="rId82" Type="http://schemas.openxmlformats.org/officeDocument/2006/relationships/image" Target="../media/image59.gif"/><Relationship Id="rId19" Type="http://schemas.openxmlformats.org/officeDocument/2006/relationships/image" Target="../media/image18.png"/><Relationship Id="rId14" Type="http://schemas.openxmlformats.org/officeDocument/2006/relationships/oleObject" Target="../embeddings/oleObject3.bin"/><Relationship Id="rId30" Type="http://schemas.openxmlformats.org/officeDocument/2006/relationships/image" Target="../media/image27.jpeg"/><Relationship Id="rId35" Type="http://schemas.openxmlformats.org/officeDocument/2006/relationships/hyperlink" Target="http://rds.yahoo.com/_ylt=A0S020w7XsdMgEgA4DeJzbkF;_ylu=X3oDMTBwNzF1bWFmBHBvcwMzBHNlYwNzcgR2dGlkA0kxMzFfODE-/SIG=1hipr19cg/EXP=1288220603/**http:/images.search.yahoo.com/images/view?back=http://images.search.yahoo.com/search/images?p=Beru+logos&amp;ei=utf-8&amp;fr=yfp-t-940&amp;w=400&amp;h=400&amp;imgurl=tiresafetysystems.com/yahoo_site_admin/assets/images/Beru20LOGO_CO2025_10_2007201.3792511.jpg&amp;rurl=http://www.tiresafetysystems.com/&amp;size=59KB&amp;name=Tire+Safety+Syst...&amp;p=Beru+logos&amp;oid=560f8b53453ffba7d2213eb14d9625a5&amp;fr2=&amp;no=3&amp;tt=542&amp;sigr=111thttro&amp;sigi=12tjtkb0g&amp;sigb=12fpnjhs0" TargetMode="External"/><Relationship Id="rId56" Type="http://schemas.openxmlformats.org/officeDocument/2006/relationships/image" Target="../media/image43.png"/><Relationship Id="rId77" Type="http://schemas.openxmlformats.org/officeDocument/2006/relationships/hyperlink" Target="http://rds.yahoo.com/_ylt=A2KJkK7GHwlNGyEAOiyJzbkF;_ylu=X3oDMTBqYWdlNjBlBHBvcwMxOARzZWMDc3IEdnRpZAM-/SIG=1i41fcj2v/EXP=1292529990/**http:/images.search.yahoo.com/images/view?back=http://images.search.yahoo.com/search/images?p=lemfoerder+logo&amp;ei=utf-8&amp;fr=yfp-t-701-s&amp;w=200&amp;h=200&amp;imgurl=topgearasc.com/eap/images/products/lemforder/logo.jpg&amp;rurl=http://topgearasc.com/eap/products-lemforder.html&amp;size=10KB&amp;name=...+Philippines+...&amp;p=lemfoerder+logo&amp;oid=3f6710542d948b19a693b59eb1aec6fc&amp;fr2=&amp;no=18&amp;tt=210&amp;sigr=11hi8o83l&amp;sigi=11l0vb165&amp;sigb=12mtf905f&amp;.crumb=rhgUZpv0alN" TargetMode="External"/><Relationship Id="rId100" Type="http://schemas.openxmlformats.org/officeDocument/2006/relationships/image" Target="../media/image73.png"/><Relationship Id="rId105" Type="http://schemas.openxmlformats.org/officeDocument/2006/relationships/image" Target="../media/image78.png"/><Relationship Id="rId8" Type="http://schemas.openxmlformats.org/officeDocument/2006/relationships/image" Target="../media/image11.png"/><Relationship Id="rId51" Type="http://schemas.openxmlformats.org/officeDocument/2006/relationships/image" Target="../media/image39.jpeg"/><Relationship Id="rId72" Type="http://schemas.openxmlformats.org/officeDocument/2006/relationships/hyperlink" Target="http://rds.yahoo.com/_ylt=A2KJke4rHQlNTlIAX.aJzbkF;_ylu=X3oDMTBpc2VvdmQ2BHBvcwM3BHNlYwNzcgR2dGlkAw--/SIG=1kepnletp/EXP=1292529323/**http:/images.search.yahoo.com/images/view?back=http://images.search.yahoo.com/search/images?p=koyo+bearings+logo&amp;b=1&amp;ni=21&amp;ei=utf-8&amp;y=Search&amp;xargs=0&amp;pstart=1&amp;fr=yfp-t-701-s&amp;w=424&amp;h=208&amp;imgurl=www.crottsandsaunders.com/Images/Logos/Logo_Koyo.jpg&amp;rurl=http://www.crottsandsaunders.com/CS_Koyo.html&amp;size=12KB&amp;name=Logo_Koyo.jpg&amp;p=koyo+bearings+logo&amp;oid=9c8e0f13dfe16a913e4cb8bd951fd9f0&amp;fr2=&amp;no=7&amp;tt=137&amp;b=1&amp;ni=21&amp;sigr=11d213bvq&amp;sigi=11k2l37o9&amp;sigb=13tr02num&amp;.crumb=rhgUZpv0alN" TargetMode="External"/><Relationship Id="rId93" Type="http://schemas.openxmlformats.org/officeDocument/2006/relationships/hyperlink" Target="http://rds.yahoo.com/_ylt=A0S020kIhwlN4D8AqtaJzbkF;_ylu=X3oDMTBqY2pzbGhoBHBvcwMxMQRzZWMDc3IEdnRpZAM-/SIG=1htl4pn0i/EXP=1292556424/**http:/images.search.yahoo.com/images/view?back=http://images.search.yahoo.com/search/images?p=prestolite+electric+logo&amp;ei=utf-8&amp;w=315&amp;h=120&amp;imgurl=www.electricalrebuilders.org/prestolite/new-logo.jpg&amp;rurl=http://www.electricalrebuilders.org/prestolite/prestolite.php&amp;size=15KB&amp;name=Prestolite+Logo&amp;p=prestolite+electric+logo&amp;oid=110aeea57ce9c34f62f3e1e08933a300&amp;fr2=&amp;no=11&amp;tt=52&amp;sigr=11tqdk27f&amp;sigi=11kolp417&amp;sigb=12g77c7p5&amp;.crumb=rhgUZpv0alN" TargetMode="External"/><Relationship Id="rId98" Type="http://schemas.openxmlformats.org/officeDocument/2006/relationships/image" Target="../media/image71.jpeg"/><Relationship Id="rId3" Type="http://schemas.openxmlformats.org/officeDocument/2006/relationships/image" Target="../media/image7.gif"/><Relationship Id="rId25" Type="http://schemas.openxmlformats.org/officeDocument/2006/relationships/image" Target="../media/image23.png"/><Relationship Id="rId46" Type="http://schemas.openxmlformats.org/officeDocument/2006/relationships/hyperlink" Target="http://rds.yahoo.com/_ylt=A0S020nRY8dMgHMA.FKJzbkF;_ylu=X3oDMTBwNzF1bWFmBHBvcwMzBHNlYwNzcgR2dGlkA0kxMzFfODE-/SIG=1hmh7j9vq/EXP=1288222033/**http:/images.search.yahoo.com/images/view?back=http://images.search.yahoo.com/search/images?p=Hitachi+logos&amp;b=1&amp;ni=21&amp;ei=utf-8&amp;xargs=0&amp;pstart=1&amp;fr=yfp-t-940&amp;w=2728&amp;h=471&amp;imgurl=www.stevemogull.com/HITACHI.jpg&amp;rurl=http://www.stevemogull.com/Logo.htm&amp;size=38KB&amp;name=Hitachi+America&amp;p=Hitachi+logos&amp;oid=694f36c9f57507abe792283485fedb8d&amp;fr2=&amp;no=3&amp;tt=18400&amp;b=1&amp;ni=21&amp;sigr=113ep52bb&amp;sigi=10vuokdvf&amp;sigb=13d6sqp11" TargetMode="External"/><Relationship Id="rId67" Type="http://schemas.openxmlformats.org/officeDocument/2006/relationships/hyperlink" Target="http://rds.yahoo.com/_ylt=A2KJke0VSAhN4jwAXbSJzbkF;_ylu=X3oDMTBpc2VvdmQ2BHBvcwM3BHNlYwNzcgR2dGlkAw--/SIG=1j40c6c0n/EXP=1292474773/**http:/images.search.yahoo.com/images/view?back=http://images.search.yahoo.com/search/images?p=ferrodo+logo&amp;ei=utf-8&amp;fr=yfp-t-701&amp;w=570&amp;h=184&amp;imgurl=www.decal-orations.com/images/graphics/f/fe/ferodo166.png&amp;rurl=http://www.decal-orations.com/tshirt/136828-ferodo.html&amp;size=16KB&amp;name=...+-+Image+1368...&amp;p=ferrodo+logo&amp;oid=7638f6b4f2a947a6daa8edef86fd02b4&amp;fr2=&amp;spell_query=ferodo+logo&amp;no=7&amp;tt=1990&amp;sigr=11nnmdbpd&amp;sigi=11p1ro4na&amp;sigb=12ho0i4kn&amp;.crumb=rhgUZpv0al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7CE93E8A-632C-4316-97CB-674CAA04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3E367C-FE21-46BF-929A-BB71763CA64D}"/>
              </a:ext>
            </a:extLst>
          </p:cNvPr>
          <p:cNvSpPr txBox="1"/>
          <p:nvPr/>
        </p:nvSpPr>
        <p:spPr>
          <a:xfrm>
            <a:off x="820738" y="657225"/>
            <a:ext cx="7656512" cy="51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MDA Fall </a:t>
            </a: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Regional Meetings</a:t>
            </a: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2023</a:t>
            </a: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3200" i="1" kern="900" dirty="0">
              <a:solidFill>
                <a:schemeClr val="bg1"/>
              </a:solidFill>
              <a:latin typeface="+mj-lt"/>
              <a:cs typeface="Futura Std ExtraBold"/>
            </a:endParaRPr>
          </a:p>
        </p:txBody>
      </p:sp>
      <p:sp>
        <p:nvSpPr>
          <p:cNvPr id="9220" name="Slide Number Placeholder 1">
            <a:extLst>
              <a:ext uri="{FF2B5EF4-FFF2-40B4-BE49-F238E27FC236}">
                <a16:creationId xmlns:a16="http://schemas.microsoft.com/office/drawing/2014/main" id="{5D511D03-252B-46B2-8C3B-1736D3D32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Page </a:t>
            </a:r>
            <a:fld id="{31697C05-BD1D-4672-BABF-D688930B6574}" type="slidenum">
              <a:rPr lang="en-US" altLang="en-US" sz="8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5F2E9-6CF2-128F-DFD7-DA2A8451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78" y="1310177"/>
            <a:ext cx="2781443" cy="10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8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9FA2524-A998-4BA1-9055-9EE22FC0F349}"/>
              </a:ext>
            </a:extLst>
          </p:cNvPr>
          <p:cNvSpPr txBox="1">
            <a:spLocks/>
          </p:cNvSpPr>
          <p:nvPr/>
        </p:nvSpPr>
        <p:spPr>
          <a:xfrm>
            <a:off x="149470" y="258835"/>
            <a:ext cx="8229600" cy="641204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3600" b="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DieHard</a:t>
            </a:r>
            <a:r>
              <a:rPr lang="en-US" sz="3600" b="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Assurance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A5660-F3AC-43C4-8FA2-4128AD864304}"/>
              </a:ext>
            </a:extLst>
          </p:cNvPr>
          <p:cNvSpPr/>
          <p:nvPr/>
        </p:nvSpPr>
        <p:spPr>
          <a:xfrm>
            <a:off x="282630" y="733657"/>
            <a:ext cx="617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ranklin Gothic Book" panose="020B0503020102020204" pitchFamily="34" charset="0"/>
              </a:rPr>
              <a:t>Protect your customers with industry-leading battery coverage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C650A-EBAB-4353-8B41-1E574ADD0CB7}"/>
              </a:ext>
            </a:extLst>
          </p:cNvPr>
          <p:cNvSpPr txBox="1"/>
          <p:nvPr/>
        </p:nvSpPr>
        <p:spPr>
          <a:xfrm>
            <a:off x="393539" y="1135847"/>
            <a:ext cx="4987353" cy="5170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Included Marketing Materials 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b="1" dirty="0">
                <a:solidFill>
                  <a:srgbClr val="C00000"/>
                </a:solidFill>
              </a:rPr>
              <a:t>FREE</a:t>
            </a:r>
            <a:r>
              <a:rPr lang="en-US" sz="1600" b="1" dirty="0"/>
              <a:t> Battery Replacement, and the following coverage up to $125: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24 months or 24,000 mile coverage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24-hour jump starts and towing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Travel coverage up to $250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No cost to you or your customer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Flat tire changes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Fluid delivery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Lock out assistance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b="1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Get 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FREE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marketing materials to help increase your battery sales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Bi-Fold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Mirror Hanger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Counter Top Display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Counter Top Insert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b="1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Special resources for you and your customers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Learn more about </a:t>
            </a:r>
            <a:r>
              <a:rPr lang="en-US" sz="1600" b="1" dirty="0" err="1"/>
              <a:t>DieHard</a:t>
            </a:r>
            <a:r>
              <a:rPr lang="en-US" sz="1600" b="1" dirty="0"/>
              <a:t> Assurance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59CEF-D929-4965-950F-5E7FC329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92" y="2547664"/>
            <a:ext cx="3679427" cy="2719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62FEA8-DB7D-4565-B38C-D59E2927D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28" y="5248937"/>
            <a:ext cx="3481754" cy="4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794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9D84-8EF7-45A7-A091-9AF98CB5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4" y="328979"/>
            <a:ext cx="77724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Battery Tester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56998-4DDE-51EA-4303-10D2BC32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56" y="1457223"/>
            <a:ext cx="7556888" cy="39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17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F5FB9BBD-2BEF-4F0A-91DF-8B5F540FDE72" descr="Image.jpeg">
            <a:extLst>
              <a:ext uri="{FF2B5EF4-FFF2-40B4-BE49-F238E27FC236}">
                <a16:creationId xmlns:a16="http://schemas.microsoft.com/office/drawing/2014/main" id="{98EC1AAA-8CDA-4716-8B43-A18C105F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220132"/>
            <a:ext cx="8873067" cy="601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7862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dvance Auto Parts…">
            <a:extLst>
              <a:ext uri="{FF2B5EF4-FFF2-40B4-BE49-F238E27FC236}">
                <a16:creationId xmlns:a16="http://schemas.microsoft.com/office/drawing/2014/main" id="{F94BBEE8-57ED-40E2-8064-4B6EBBA9D516}"/>
              </a:ext>
            </a:extLst>
          </p:cNvPr>
          <p:cNvSpPr txBox="1">
            <a:spLocks/>
          </p:cNvSpPr>
          <p:nvPr/>
        </p:nvSpPr>
        <p:spPr>
          <a:xfrm>
            <a:off x="291448" y="377185"/>
            <a:ext cx="7968973" cy="67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4" tIns="28574" rIns="28574" bIns="28574">
            <a:normAutofit/>
          </a:bodyPr>
          <a:lstStyle>
            <a:lvl1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C00100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85743" hangingPunct="1">
              <a:defRPr sz="3600"/>
            </a:pPr>
            <a:r>
              <a:rPr lang="en-US" sz="2400" dirty="0"/>
              <a:t>Meineke Exclusive Promo – April/May!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60FE8B-8EBB-441E-A619-4BDBB0828B82}"/>
              </a:ext>
            </a:extLst>
          </p:cNvPr>
          <p:cNvSpPr/>
          <p:nvPr/>
        </p:nvSpPr>
        <p:spPr>
          <a:xfrm>
            <a:off x="6565756" y="1436127"/>
            <a:ext cx="233796" cy="239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205813-5B82-4D67-A454-EDC4F0E8FBBA}"/>
              </a:ext>
            </a:extLst>
          </p:cNvPr>
          <p:cNvSpPr/>
          <p:nvPr/>
        </p:nvSpPr>
        <p:spPr>
          <a:xfrm>
            <a:off x="8375601" y="1042031"/>
            <a:ext cx="294314" cy="58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555F4-E7AC-5CF3-9F01-BECFD83B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3" y="921977"/>
            <a:ext cx="4602823" cy="5281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473C4-7FC9-915B-0B23-E4E95DB92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37" y="1041375"/>
            <a:ext cx="3832830" cy="17286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CB888-F691-1A62-A160-FCE445E6C11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034337" y="3429000"/>
            <a:ext cx="3832829" cy="2483162"/>
          </a:xfrm>
        </p:spPr>
        <p:txBody>
          <a:bodyPr>
            <a:normAutofit/>
          </a:bodyPr>
          <a:lstStyle/>
          <a:p>
            <a:pPr algn="ctr"/>
            <a:r>
              <a:rPr lang="en-US" sz="1800" b="1" u="sng" dirty="0"/>
              <a:t>RTIC Cooler Winning 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Dave Repass – 1954 Lewes, 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Russell Blake – 1151 Gardner,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Matt Gates – 1114 Portsmouth, 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George Fuhr – 2013 Davenport, IA</a:t>
            </a:r>
          </a:p>
        </p:txBody>
      </p:sp>
    </p:spTree>
    <p:extLst>
      <p:ext uri="{BB962C8B-B14F-4D97-AF65-F5344CB8AC3E}">
        <p14:creationId xmlns:p14="http://schemas.microsoft.com/office/powerpoint/2010/main" val="23768444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02C5F2-96F4-79F7-6878-A615E24E1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025" y="231775"/>
            <a:ext cx="5327950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347458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0CD2-4FED-423C-ACBC-AC939C8C3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MDA/MDPCI Autel Promo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1300" dirty="0">
                <a:solidFill>
                  <a:srgbClr val="FF0000"/>
                </a:solidFill>
              </a:rPr>
              <a:t>Valid through 12/29/23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2FBBE-119C-42D4-BEF7-DED6E17EA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229600" cy="4800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/>
              <a:t>We are running several Items on special MDA/MDPCI pricing through the end of the year. There are also several bundle specials currently available. MUST BE ORDERED THROUGH PETE MASINI TO RECEIVE THE PROMO PRICING. </a:t>
            </a:r>
            <a:r>
              <a:rPr lang="en-US" sz="2000" dirty="0">
                <a:hlinkClick r:id="rId2"/>
              </a:rPr>
              <a:t>pete.masini@advance-auto.com</a:t>
            </a:r>
            <a:r>
              <a:rPr lang="en-US" sz="2000" dirty="0"/>
              <a:t>.  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r"/>
            <a:endParaRPr lang="en-US" sz="2000" dirty="0">
              <a:hlinkClick r:id="rId3"/>
            </a:endParaRPr>
          </a:p>
          <a:p>
            <a:pPr algn="r"/>
            <a:r>
              <a:rPr lang="en-US" sz="4000" u="sng" dirty="0">
                <a:hlinkClick r:id="rId3"/>
              </a:rPr>
              <a:t>Autel Bundle Flyer</a:t>
            </a:r>
            <a:endParaRPr lang="en-US" sz="4000" dirty="0"/>
          </a:p>
          <a:p>
            <a:pPr algn="l"/>
            <a:endParaRPr lang="en-US" sz="2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301409-2BB0-4BB0-B6B4-62BB1D038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404292"/>
              </p:ext>
            </p:extLst>
          </p:nvPr>
        </p:nvGraphicFramePr>
        <p:xfrm>
          <a:off x="609600" y="2362201"/>
          <a:ext cx="3505200" cy="2514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0788">
                  <a:extLst>
                    <a:ext uri="{9D8B030D-6E8A-4147-A177-3AD203B41FA5}">
                      <a16:colId xmlns:a16="http://schemas.microsoft.com/office/drawing/2014/main" val="2084483878"/>
                    </a:ext>
                  </a:extLst>
                </a:gridCol>
                <a:gridCol w="1185378">
                  <a:extLst>
                    <a:ext uri="{9D8B030D-6E8A-4147-A177-3AD203B41FA5}">
                      <a16:colId xmlns:a16="http://schemas.microsoft.com/office/drawing/2014/main" val="373670803"/>
                    </a:ext>
                  </a:extLst>
                </a:gridCol>
                <a:gridCol w="889034">
                  <a:extLst>
                    <a:ext uri="{9D8B030D-6E8A-4147-A177-3AD203B41FA5}">
                      <a16:colId xmlns:a16="http://schemas.microsoft.com/office/drawing/2014/main" val="2364793568"/>
                    </a:ext>
                  </a:extLst>
                </a:gridCol>
              </a:tblGrid>
              <a:tr h="302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Promo Items 2023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Promo Price 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Retail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4910899"/>
                  </a:ext>
                </a:extLst>
              </a:tr>
              <a:tr h="2885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6279077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BT608ProBun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$564.21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$729.99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8237434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KM100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$408.54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$549.99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8815265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ITS600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$359.76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2035456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$585.30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$794.99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6613120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MS906ProTS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$1,350.00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$1,999.99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8396355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MS906ProADAS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$1,890.24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$2,599.99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9560967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CAB906ProTS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$3,657.32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$4,999.99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747305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01E4FE-5275-4707-9AA3-A2BF68590AC4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2359154"/>
          <a:ext cx="3703320" cy="2514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009">
                  <a:extLst>
                    <a:ext uri="{9D8B030D-6E8A-4147-A177-3AD203B41FA5}">
                      <a16:colId xmlns:a16="http://schemas.microsoft.com/office/drawing/2014/main" val="1384451146"/>
                    </a:ext>
                  </a:extLst>
                </a:gridCol>
                <a:gridCol w="1213892">
                  <a:extLst>
                    <a:ext uri="{9D8B030D-6E8A-4147-A177-3AD203B41FA5}">
                      <a16:colId xmlns:a16="http://schemas.microsoft.com/office/drawing/2014/main" val="304508568"/>
                    </a:ext>
                  </a:extLst>
                </a:gridCol>
                <a:gridCol w="910419">
                  <a:extLst>
                    <a:ext uri="{9D8B030D-6E8A-4147-A177-3AD203B41FA5}">
                      <a16:colId xmlns:a16="http://schemas.microsoft.com/office/drawing/2014/main" val="3548951903"/>
                    </a:ext>
                  </a:extLst>
                </a:gridCol>
              </a:tblGrid>
              <a:tr h="302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Bundles 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Bundle Price 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Retail 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861545"/>
                  </a:ext>
                </a:extLst>
              </a:tr>
              <a:tr h="2885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MSULTRABT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$5,196.88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$6,799.99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1315157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MS909BT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$3,190.63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$4,499.99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6695540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EV909BT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$3,576.88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$4,999.99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9799123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MS919BT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$4,459.38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$5,899.99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8187284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CV909BT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$3,856.88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$5,799.99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675312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IMPROIIKM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$3,212.50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$4,499.99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765143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IM508SWATCHB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$893.75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$1,299.99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2248032"/>
                  </a:ext>
                </a:extLst>
              </a:tr>
              <a:tr h="2748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IM508SWATCHW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$893.75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$1,299.99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7025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3437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diagnostic tool&#10;&#10;Description automatically generated with medium confidence">
            <a:extLst>
              <a:ext uri="{FF2B5EF4-FFF2-40B4-BE49-F238E27FC236}">
                <a16:creationId xmlns:a16="http://schemas.microsoft.com/office/drawing/2014/main" id="{8547D44A-30FD-2DB1-4AA7-BC525A9D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22" y="231775"/>
            <a:ext cx="5148356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830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028CD-6EAA-F7B1-55A0-4DECBDC13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822" y="231775"/>
            <a:ext cx="5148356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2915437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BBE78A-7ECE-29DE-C371-EB6109503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508" y="231775"/>
            <a:ext cx="5312985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2866284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F8580B-1EE2-B581-C289-B3C6B3086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856" y="231775"/>
            <a:ext cx="5178289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370926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D66137-82B4-1DA9-C895-CE3D82247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80" y="231775"/>
            <a:ext cx="4669440" cy="598646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20BED-FA05-41D0-1003-18A7E6AE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027" y="1271265"/>
            <a:ext cx="657546" cy="3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8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29925-4DBE-776B-3D9F-DA90CFD36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474" y="231775"/>
            <a:ext cx="5283052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2050581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7AB52F-B05B-D77F-E2A3-1F29C8C6E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093" y="231775"/>
            <a:ext cx="5387814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461156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90395F-7D71-29A1-E74B-548C2E40D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847" y="231775"/>
            <a:ext cx="5612307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4007972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CB74B8-3627-6C5D-8C97-3C40DA78B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093" y="231775"/>
            <a:ext cx="5387814" cy="5986463"/>
          </a:xfrm>
          <a:noFill/>
        </p:spPr>
      </p:pic>
    </p:spTree>
    <p:extLst>
      <p:ext uri="{BB962C8B-B14F-4D97-AF65-F5344CB8AC3E}">
        <p14:creationId xmlns:p14="http://schemas.microsoft.com/office/powerpoint/2010/main" val="383359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2229D-2A52-4759-B3DC-2496D120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457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52541-EB2A-4ED0-8B3F-B2ABF412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9" y="614737"/>
            <a:ext cx="4143073" cy="2539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71922-45E4-489F-A395-E1B516B9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2" y="3429001"/>
            <a:ext cx="3662044" cy="247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B6DCE-AD3C-4DC2-AF3B-B31892C39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04" y="614737"/>
            <a:ext cx="3441915" cy="2303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5DBAA-1837-43EC-A87C-FCC548B60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15811"/>
            <a:ext cx="4397339" cy="29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9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2BA5BA-9865-91D2-D5E5-6D2AA3014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5" b="17336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23365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21CA14-CF70-631F-2E38-97AF6044D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400" y="231775"/>
            <a:ext cx="6633200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09292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D71CC-EDDF-3C28-1410-E49E8C2F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673" y="231775"/>
            <a:ext cx="6596655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205334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2E702-F231-6300-C134-16248B4A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74" y="231775"/>
            <a:ext cx="6471852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00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20BED-FA05-41D0-1003-18A7E6AE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844" y="220678"/>
            <a:ext cx="657546" cy="339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E4EDC-040E-6D76-2763-E6E687E0D63E}"/>
              </a:ext>
            </a:extLst>
          </p:cNvPr>
          <p:cNvSpPr txBox="1"/>
          <p:nvPr/>
        </p:nvSpPr>
        <p:spPr>
          <a:xfrm>
            <a:off x="2237359" y="375059"/>
            <a:ext cx="494165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spc="-150" dirty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Worldpac Introduction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026E5E4-81B5-8560-D034-CCD08067F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63" y="1167319"/>
            <a:ext cx="8615881" cy="2951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07" tIns="45704" rIns="91407" bIns="45704"/>
          <a:lstStyle/>
          <a:p>
            <a:pPr marL="225425" indent="-225425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w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WORLDPAC covers all vehicle makes &amp; models, including some models that span back 50 years</a:t>
            </a:r>
          </a:p>
          <a:p>
            <a:pPr marL="225425" indent="-225425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w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WORLDPAC stocks over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140,000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SKUs sourced from over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500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active suppliers located in over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20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 different countries</a:t>
            </a:r>
          </a:p>
          <a:p>
            <a:pPr marL="225425" indent="-225425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w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speedDIAL, a B2B e-commerce platform, is fully integrated with WORLDPAC’s industry leading original equipment catalog and has over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19.6 Million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Import and domestic multiple brand applications</a:t>
            </a:r>
          </a:p>
          <a:p>
            <a:pPr marL="225425" indent="-225425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w"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400,000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additional SKUs are available through our Special Order &amp; Cross Banner programs</a:t>
            </a:r>
          </a:p>
          <a:p>
            <a:pPr marL="225425" indent="-225425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w"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Imports parts directly from the most respected worldwide OEM manufacturers, representing more than 70% of the inventory</a:t>
            </a:r>
          </a:p>
          <a:p>
            <a:pPr marL="225425" indent="-225425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15000"/>
              <a:buFont typeface="Wingdings" pitchFamily="2" charset="2"/>
              <a:buChar char="w"/>
            </a:pP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100% Commercial (DIFM), No Retail (DIY)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D9F06-0E5C-DE91-6B84-9CBDDC49F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74" y="4353167"/>
            <a:ext cx="5329042" cy="186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8242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134D39-D8D9-79E0-E2C6-345ED4C0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07" y="231775"/>
            <a:ext cx="6688786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397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4AE04-F869-EF32-CBFD-E201BAED9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91" y="231775"/>
            <a:ext cx="5298019" cy="5986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12442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95B00-753D-DE05-4F5B-BD2E4975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71931"/>
            <a:ext cx="3943553" cy="50675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A498FA-7A71-5062-3763-B212693FB6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2153" y="771932"/>
            <a:ext cx="4038600" cy="5067560"/>
          </a:xfrm>
        </p:spPr>
        <p:txBody>
          <a:bodyPr/>
          <a:lstStyle/>
          <a:p>
            <a:pPr indent="0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Meineke is excited to partner with Advance Professional’s Carquest Technical Institute (CTI) for training.</a:t>
            </a:r>
          </a:p>
          <a:p>
            <a:pPr indent="0"/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Online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Virtual Classroom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In Person Instructor Led Training</a:t>
            </a:r>
          </a:p>
        </p:txBody>
      </p:sp>
    </p:spTree>
    <p:extLst>
      <p:ext uri="{BB962C8B-B14F-4D97-AF65-F5344CB8AC3E}">
        <p14:creationId xmlns:p14="http://schemas.microsoft.com/office/powerpoint/2010/main" val="32320184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1ABB1F78-A9F6-D74C-9193-2078BD16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073" y="2175867"/>
            <a:ext cx="3482109" cy="226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365125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1187450" indent="-365125">
              <a:spcBef>
                <a:spcPct val="20000"/>
              </a:spcBef>
              <a:buSzPct val="45000"/>
              <a:buFont typeface="Wingdings" pitchFamily="2" charset="2"/>
              <a:buChar char="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828800" indent="-365125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2559050" indent="-365125">
              <a:spcBef>
                <a:spcPct val="20000"/>
              </a:spcBef>
              <a:buSzPct val="50000"/>
              <a:buFont typeface="Wingdings" pitchFamily="2" charset="2"/>
              <a:buChar char=""/>
              <a:defRPr sz="2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3290888" indent="-365125">
              <a:spcBef>
                <a:spcPct val="20000"/>
              </a:spcBef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37480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42052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46624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51196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 marL="85574" indent="0" defTabSz="342291">
              <a:buNone/>
              <a:defRPr/>
            </a:pPr>
            <a:endParaRPr lang="en-US" altLang="en-US" sz="1400" dirty="0">
              <a:solidFill>
                <a:prstClr val="black"/>
              </a:solidFill>
            </a:endParaRPr>
          </a:p>
          <a:p>
            <a:r>
              <a:rPr lang="en-US" altLang="en-US" sz="1800" b="1" dirty="0">
                <a:solidFill>
                  <a:prstClr val="black"/>
                </a:solidFill>
              </a:rPr>
              <a:t>100 Unedited OE Information 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Smarter Search Leading Coverage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Revolutionary Platform</a:t>
            </a:r>
            <a:endParaRPr lang="en-US" sz="1800" dirty="0"/>
          </a:p>
          <a:p>
            <a:r>
              <a:rPr lang="en-US" altLang="en-US" sz="1800" b="1" dirty="0">
                <a:solidFill>
                  <a:prstClr val="black"/>
                </a:solidFill>
              </a:rPr>
              <a:t>More Features Shops Need</a:t>
            </a:r>
            <a:endParaRPr lang="en-US" altLang="en-US" sz="18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922A0-E997-4687-8717-D057C393E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10" y="426626"/>
            <a:ext cx="4031580" cy="971466"/>
          </a:xfrm>
          <a:prstGeom prst="rect">
            <a:avLst/>
          </a:prstGeom>
        </p:spPr>
      </p:pic>
      <p:pic>
        <p:nvPicPr>
          <p:cNvPr id="1027" name="Picture 3" descr="cid:image003.jpg@01D67C4C.2FF0B070">
            <a:extLst>
              <a:ext uri="{FF2B5EF4-FFF2-40B4-BE49-F238E27FC236}">
                <a16:creationId xmlns:a16="http://schemas.microsoft.com/office/drawing/2014/main" id="{C9603B8C-82B0-4A6F-B3FE-9643B45AB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11732"/>
          <a:stretch/>
        </p:blipFill>
        <p:spPr bwMode="auto">
          <a:xfrm>
            <a:off x="3362036" y="1876326"/>
            <a:ext cx="5467928" cy="35389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71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1ABB1F78-A9F6-D74C-9193-2078BD16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544" y="2067878"/>
            <a:ext cx="3371272" cy="27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365125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1187450" indent="-365125">
              <a:spcBef>
                <a:spcPct val="20000"/>
              </a:spcBef>
              <a:buSzPct val="45000"/>
              <a:buFont typeface="Wingdings" pitchFamily="2" charset="2"/>
              <a:buChar char="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828800" indent="-365125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2559050" indent="-365125">
              <a:spcBef>
                <a:spcPct val="20000"/>
              </a:spcBef>
              <a:buSzPct val="50000"/>
              <a:buFont typeface="Wingdings" pitchFamily="2" charset="2"/>
              <a:buChar char=""/>
              <a:defRPr sz="2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3290888" indent="-365125">
              <a:spcBef>
                <a:spcPct val="20000"/>
              </a:spcBef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37480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42052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46624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51196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r>
              <a:rPr lang="en-US" altLang="en-US" sz="1800" b="1" dirty="0">
                <a:solidFill>
                  <a:prstClr val="black"/>
                </a:solidFill>
              </a:rPr>
              <a:t>Explain Service and Repairs – Bring Service Recommendations to Life</a:t>
            </a:r>
            <a:endParaRPr lang="en-US" altLang="en-US" sz="1800" dirty="0">
              <a:solidFill>
                <a:prstClr val="black"/>
              </a:solidFill>
            </a:endParaRPr>
          </a:p>
          <a:p>
            <a:r>
              <a:rPr lang="en-US" altLang="en-US" sz="1800" b="1" dirty="0">
                <a:solidFill>
                  <a:prstClr val="black"/>
                </a:solidFill>
              </a:rPr>
              <a:t>Increase Customer Confidence </a:t>
            </a:r>
            <a:r>
              <a:rPr lang="en-US" altLang="en-US" sz="1800" dirty="0">
                <a:solidFill>
                  <a:prstClr val="black"/>
                </a:solidFill>
              </a:rPr>
              <a:t>–</a:t>
            </a:r>
            <a:r>
              <a:rPr lang="en-US" altLang="en-US" sz="1800" b="1" dirty="0">
                <a:solidFill>
                  <a:prstClr val="black"/>
                </a:solidFill>
              </a:rPr>
              <a:t>Many Ways to Share</a:t>
            </a:r>
            <a:r>
              <a:rPr lang="en-US" altLang="en-US" sz="18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Help Increase Your Close Rate </a:t>
            </a:r>
            <a:endParaRPr lang="en-US" altLang="en-US" sz="1800" dirty="0">
              <a:solidFill>
                <a:prstClr val="black"/>
              </a:solidFill>
            </a:endParaRPr>
          </a:p>
          <a:p>
            <a:pPr defTabSz="342291">
              <a:buFontTx/>
              <a:buChar char="-"/>
              <a:defRPr/>
            </a:pPr>
            <a:endParaRPr lang="en-US" altLang="en-US" sz="178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53D4C-6581-4FF3-8B6B-8E22F9CE97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674" y="381207"/>
            <a:ext cx="6204655" cy="969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cid:image004.jpg@01D67C4C.2FF0B070">
            <a:extLst>
              <a:ext uri="{FF2B5EF4-FFF2-40B4-BE49-F238E27FC236}">
                <a16:creationId xmlns:a16="http://schemas.microsoft.com/office/drawing/2014/main" id="{D42118B5-5B1A-428B-82B9-CE1363947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2"/>
          <a:stretch/>
        </p:blipFill>
        <p:spPr bwMode="auto">
          <a:xfrm>
            <a:off x="3232728" y="1722932"/>
            <a:ext cx="5585432" cy="35387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64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63D7382">
            <a:hlinkClick r:id="" action="ppaction://media"/>
            <a:extLst>
              <a:ext uri="{FF2B5EF4-FFF2-40B4-BE49-F238E27FC236}">
                <a16:creationId xmlns:a16="http://schemas.microsoft.com/office/drawing/2014/main" id="{FB1AF383-6956-4252-B9E3-0EBB2658E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9027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>
            <a:extLst>
              <a:ext uri="{FF2B5EF4-FFF2-40B4-BE49-F238E27FC236}">
                <a16:creationId xmlns:a16="http://schemas.microsoft.com/office/drawing/2014/main" id="{F8CE9D2A-89C6-445A-B4F7-FA3D5C530B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CE22F4-92CF-4AD3-A05C-6BDA5DC4825D}" type="datetime1">
              <a:rPr lang="en-US" altLang="en-US" sz="8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10/6/2023</a:t>
            </a:fld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30723" name="Slide Number Placeholder 4">
            <a:extLst>
              <a:ext uri="{FF2B5EF4-FFF2-40B4-BE49-F238E27FC236}">
                <a16:creationId xmlns:a16="http://schemas.microsoft.com/office/drawing/2014/main" id="{7496EB78-C407-46A9-B969-FD89140B9E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0" y="6356350"/>
            <a:ext cx="7000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976C7B-50EC-44B6-9CA4-92B1B1748A12}" type="slidenum">
              <a:rPr lang="en-US" altLang="en-US" sz="8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800">
              <a:solidFill>
                <a:srgbClr val="000000"/>
              </a:solidFill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E8149A18-7302-4957-AF5E-8810A6C84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587" y="1279739"/>
            <a:ext cx="45720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Pete Masini</a:t>
            </a:r>
            <a:endParaRPr lang="en-US" alt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Advance Professional</a:t>
            </a:r>
            <a:endParaRPr lang="en-US" altLang="en-US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Director, Strategic Accounts</a:t>
            </a:r>
            <a:endParaRPr lang="en-US" altLang="en-US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Cell: 708-714-7561</a:t>
            </a:r>
            <a:endParaRPr lang="en-US" altLang="en-US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568B1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pete.masini@advance-auto.com</a:t>
            </a:r>
            <a:endParaRPr lang="en-US" altLang="en-US" sz="1600" dirty="0">
              <a:solidFill>
                <a:srgbClr val="0568B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568B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+mn-lt"/>
                <a:cs typeface="Times New Roman" panose="02020603050405020304" pitchFamily="18" charset="0"/>
              </a:rPr>
              <a:t>Rick Gianini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+mn-lt"/>
                <a:cs typeface="Times New Roman" panose="02020603050405020304" pitchFamily="18" charset="0"/>
              </a:rPr>
              <a:t>Advance Professional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+mn-lt"/>
                <a:cs typeface="Times New Roman" panose="02020603050405020304" pitchFamily="18" charset="0"/>
              </a:rPr>
              <a:t>Strategic Account Manager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+mn-lt"/>
                <a:cs typeface="Times New Roman" panose="02020603050405020304" pitchFamily="18" charset="0"/>
              </a:rPr>
              <a:t>Cell: 203-913-8964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u="sng" dirty="0">
                <a:solidFill>
                  <a:srgbClr val="0568B1"/>
                </a:solidFill>
                <a:latin typeface="+mn-lt"/>
                <a:cs typeface="Times New Roman" panose="02020603050405020304" pitchFamily="18" charset="0"/>
              </a:rPr>
              <a:t>rick.gianini@advance-auto.com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>
              <a:latin typeface="+mn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+mn-lt"/>
                <a:cs typeface="Times New Roman" panose="02020603050405020304" pitchFamily="18" charset="0"/>
              </a:rPr>
              <a:t>Dave Buska</a:t>
            </a:r>
            <a:endParaRPr lang="en-US" altLang="en-US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Worldpac / </a:t>
            </a:r>
            <a:r>
              <a:rPr lang="en-US" altLang="en-US" sz="1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Autopart</a:t>
            </a:r>
            <a:r>
              <a:rPr lang="en-US" altLang="en-US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International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Strategic Account Manager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cs typeface="Times New Roman" panose="02020603050405020304" pitchFamily="18" charset="0"/>
              </a:rPr>
              <a:t>Cell: 802-272-2951</a:t>
            </a:r>
            <a:endParaRPr lang="en-US" altLang="en-US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568B1"/>
                </a:solidFill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david2b@worldpac.com</a:t>
            </a:r>
            <a:endParaRPr lang="en-US" altLang="en-US" sz="1600" dirty="0">
              <a:solidFill>
                <a:srgbClr val="0568B1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568B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20BED-FA05-41D0-1003-18A7E6AE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844" y="220678"/>
            <a:ext cx="657546" cy="33904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5542FDF1-1479-94A5-9605-FD7BDF5F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39" y="333756"/>
            <a:ext cx="7856029" cy="4175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spc="-150" dirty="0">
                <a:solidFill>
                  <a:schemeClr val="tx1"/>
                </a:solidFill>
                <a:latin typeface="Arial Black" panose="020B0604020202020204" pitchFamily="34" charset="0"/>
                <a:ea typeface="+mn-ea"/>
              </a:rPr>
              <a:t>Leading National Brands Available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0020E7-62AB-71C7-77E5-B68E108437BB}"/>
              </a:ext>
            </a:extLst>
          </p:cNvPr>
          <p:cNvGrpSpPr/>
          <p:nvPr/>
        </p:nvGrpSpPr>
        <p:grpSpPr>
          <a:xfrm>
            <a:off x="430200" y="1095059"/>
            <a:ext cx="8420619" cy="5160137"/>
            <a:chOff x="342900" y="769756"/>
            <a:chExt cx="8432800" cy="5728589"/>
          </a:xfrm>
        </p:grpSpPr>
        <p:pic>
          <p:nvPicPr>
            <p:cNvPr id="5" name="Picture 4" descr="http://www.hgvdirect.co.uk/catalog/images/logo.sachs.gif">
              <a:extLst>
                <a:ext uri="{FF2B5EF4-FFF2-40B4-BE49-F238E27FC236}">
                  <a16:creationId xmlns:a16="http://schemas.microsoft.com/office/drawing/2014/main" id="{2655DF99-0229-0CD2-80A7-D6699D3F5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" y="769756"/>
              <a:ext cx="1614996" cy="1211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478BBD-CDBA-925A-2D25-392D3E06C537}"/>
                </a:ext>
              </a:extLst>
            </p:cNvPr>
            <p:cNvGrpSpPr/>
            <p:nvPr/>
          </p:nvGrpSpPr>
          <p:grpSpPr>
            <a:xfrm>
              <a:off x="342900" y="1011866"/>
              <a:ext cx="8432800" cy="5486479"/>
              <a:chOff x="342900" y="948068"/>
              <a:chExt cx="8432800" cy="5486479"/>
            </a:xfrm>
          </p:grpSpPr>
          <p:graphicFrame>
            <p:nvGraphicFramePr>
              <p:cNvPr id="7" name="Object 32">
                <a:extLst>
                  <a:ext uri="{FF2B5EF4-FFF2-40B4-BE49-F238E27FC236}">
                    <a16:creationId xmlns:a16="http://schemas.microsoft.com/office/drawing/2014/main" id="{9D1C7544-E417-5450-103F-02C34981E7B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53955" y="1028700"/>
              <a:ext cx="1227645" cy="3444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4" imgW="1762371" imgH="485586" progId="PBrush">
                      <p:embed/>
                    </p:oleObj>
                  </mc:Choice>
                  <mc:Fallback>
                    <p:oleObj name="Bitmap Image" r:id="rId4" imgW="1762371" imgH="485586" progId="PBrush">
                      <p:embed/>
                      <p:pic>
                        <p:nvPicPr>
                          <p:cNvPr id="7" name="Object 32">
                            <a:extLst>
                              <a:ext uri="{FF2B5EF4-FFF2-40B4-BE49-F238E27FC236}">
                                <a16:creationId xmlns:a16="http://schemas.microsoft.com/office/drawing/2014/main" id="{9D1C7544-E417-5450-103F-02C34981E7B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53955" y="1028700"/>
                            <a:ext cx="1227645" cy="3444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8" name="Picture 33" descr="bosallogo">
                <a:extLst>
                  <a:ext uri="{FF2B5EF4-FFF2-40B4-BE49-F238E27FC236}">
                    <a16:creationId xmlns:a16="http://schemas.microsoft.com/office/drawing/2014/main" id="{1A5B0345-5AA3-512C-5D6C-B603F2D51D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3473" y="4841818"/>
                <a:ext cx="1028700" cy="3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37" descr="lil_logo%202">
                <a:extLst>
                  <a:ext uri="{FF2B5EF4-FFF2-40B4-BE49-F238E27FC236}">
                    <a16:creationId xmlns:a16="http://schemas.microsoft.com/office/drawing/2014/main" id="{C41E3D10-022B-4872-DB50-BE42DB57F2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14638" y="4058094"/>
                <a:ext cx="938212" cy="196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38" descr="ATE - Logo">
                <a:extLst>
                  <a:ext uri="{FF2B5EF4-FFF2-40B4-BE49-F238E27FC236}">
                    <a16:creationId xmlns:a16="http://schemas.microsoft.com/office/drawing/2014/main" id="{0D4E4670-E39B-51E3-49EA-7186E7F8B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76400" y="5105400"/>
                <a:ext cx="733284" cy="654718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39" descr="logo">
                <a:hlinkClick r:id="rId9"/>
                <a:extLst>
                  <a:ext uri="{FF2B5EF4-FFF2-40B4-BE49-F238E27FC236}">
                    <a16:creationId xmlns:a16="http://schemas.microsoft.com/office/drawing/2014/main" id="{22AA73D5-0466-8596-DD2A-31B7E8CEBA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295900" y="2514600"/>
                <a:ext cx="1371600" cy="27622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2" name="Object 47">
                <a:extLst>
                  <a:ext uri="{FF2B5EF4-FFF2-40B4-BE49-F238E27FC236}">
                    <a16:creationId xmlns:a16="http://schemas.microsoft.com/office/drawing/2014/main" id="{7219A599-4668-5F16-49A3-4372F84807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71872" y="4413315"/>
              <a:ext cx="990600" cy="4778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11" imgW="1695600" imgH="790560" progId="Paint.Picture">
                      <p:embed/>
                    </p:oleObj>
                  </mc:Choice>
                  <mc:Fallback>
                    <p:oleObj name="Bitmap Image" r:id="rId11" imgW="1695600" imgH="790560" progId="Paint.Picture">
                      <p:embed/>
                      <p:pic>
                        <p:nvPicPr>
                          <p:cNvPr id="12" name="Object 47">
                            <a:extLst>
                              <a:ext uri="{FF2B5EF4-FFF2-40B4-BE49-F238E27FC236}">
                                <a16:creationId xmlns:a16="http://schemas.microsoft.com/office/drawing/2014/main" id="{7219A599-4668-5F16-49A3-4372F848079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1872" y="4413315"/>
                            <a:ext cx="990600" cy="477838"/>
                          </a:xfrm>
                          <a:prstGeom prst="rect">
                            <a:avLst/>
                          </a:prstGeom>
                          <a:solidFill>
                            <a:schemeClr val="bg2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3" name="Picture 48" descr="logo">
                <a:extLst>
                  <a:ext uri="{FF2B5EF4-FFF2-40B4-BE49-F238E27FC236}">
                    <a16:creationId xmlns:a16="http://schemas.microsoft.com/office/drawing/2014/main" id="{907D5121-31C5-3048-A04A-8EDC3FF9A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961324" y="5029200"/>
                <a:ext cx="1381125" cy="384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4" name="Object 49">
                <a:extLst>
                  <a:ext uri="{FF2B5EF4-FFF2-40B4-BE49-F238E27FC236}">
                    <a16:creationId xmlns:a16="http://schemas.microsoft.com/office/drawing/2014/main" id="{0F0D2155-292F-F89F-122C-55B9D1907D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18931" y="3671093"/>
              <a:ext cx="762000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14" imgW="790560" imgH="276120" progId="Paint.Picture">
                      <p:embed/>
                    </p:oleObj>
                  </mc:Choice>
                  <mc:Fallback>
                    <p:oleObj name="Bitmap Image" r:id="rId14" imgW="790560" imgH="276120" progId="Paint.Picture">
                      <p:embed/>
                      <p:pic>
                        <p:nvPicPr>
                          <p:cNvPr id="14" name="Object 49">
                            <a:extLst>
                              <a:ext uri="{FF2B5EF4-FFF2-40B4-BE49-F238E27FC236}">
                                <a16:creationId xmlns:a16="http://schemas.microsoft.com/office/drawing/2014/main" id="{0F0D2155-292F-F89F-122C-55B9D1907D5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18931" y="3671093"/>
                            <a:ext cx="762000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5" name="Picture 50" descr="logo">
                <a:extLst>
                  <a:ext uri="{FF2B5EF4-FFF2-40B4-BE49-F238E27FC236}">
                    <a16:creationId xmlns:a16="http://schemas.microsoft.com/office/drawing/2014/main" id="{A185BBA1-F78C-6A75-8971-E4E4E15611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972593" y="2600325"/>
                <a:ext cx="609600" cy="512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52" descr="Gates Corporation">
                <a:hlinkClick r:id="rId17"/>
                <a:extLst>
                  <a:ext uri="{FF2B5EF4-FFF2-40B4-BE49-F238E27FC236}">
                    <a16:creationId xmlns:a16="http://schemas.microsoft.com/office/drawing/2014/main" id="{4BDFF09F-0BD0-403B-5DF9-F68D99857B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57200" y="2122488"/>
                <a:ext cx="792163" cy="544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54" descr="HBPMAN0aGcc">
                <a:extLst>
                  <a:ext uri="{FF2B5EF4-FFF2-40B4-BE49-F238E27FC236}">
                    <a16:creationId xmlns:a16="http://schemas.microsoft.com/office/drawing/2014/main" id="{41967DBE-A024-49A2-0556-9D58133F30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943600" y="1079202"/>
                <a:ext cx="639763" cy="639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8" name="Object 55">
                <a:extLst>
                  <a:ext uri="{FF2B5EF4-FFF2-40B4-BE49-F238E27FC236}">
                    <a16:creationId xmlns:a16="http://schemas.microsoft.com/office/drawing/2014/main" id="{55F50405-A1DE-B03C-88AC-6B739D1F1B4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65329" y="5641316"/>
              <a:ext cx="1105575" cy="2527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 Image" r:id="rId20" imgW="2790476" imgH="695238" progId="PBrush">
                      <p:embed/>
                    </p:oleObj>
                  </mc:Choice>
                  <mc:Fallback>
                    <p:oleObj name="Bitmap Image" r:id="rId20" imgW="2790476" imgH="695238" progId="PBrush">
                      <p:embed/>
                      <p:pic>
                        <p:nvPicPr>
                          <p:cNvPr id="18" name="Object 55">
                            <a:extLst>
                              <a:ext uri="{FF2B5EF4-FFF2-40B4-BE49-F238E27FC236}">
                                <a16:creationId xmlns:a16="http://schemas.microsoft.com/office/drawing/2014/main" id="{55F50405-A1DE-B03C-88AC-6B739D1F1B4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65329" y="5641316"/>
                            <a:ext cx="1105575" cy="25277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9" name="Picture 56" descr="Pentosin">
                <a:extLst>
                  <a:ext uri="{FF2B5EF4-FFF2-40B4-BE49-F238E27FC236}">
                    <a16:creationId xmlns:a16="http://schemas.microsoft.com/office/drawing/2014/main" id="{4672C7E3-CC92-C0C4-09B7-7B8D4DED46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114077" y="4061900"/>
                <a:ext cx="608013" cy="387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57">
                <a:extLst>
                  <a:ext uri="{FF2B5EF4-FFF2-40B4-BE49-F238E27FC236}">
                    <a16:creationId xmlns:a16="http://schemas.microsoft.com/office/drawing/2014/main" id="{DCC4F7A3-6FBC-CE13-04A4-2488B9223D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202016" y="1084048"/>
                <a:ext cx="1607984" cy="300714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61">
                <a:extLst>
                  <a:ext uri="{FF2B5EF4-FFF2-40B4-BE49-F238E27FC236}">
                    <a16:creationId xmlns:a16="http://schemas.microsoft.com/office/drawing/2014/main" id="{C5582642-0D21-A211-5EB7-AE7D50AA7A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429903" y="5015707"/>
                <a:ext cx="1519237" cy="2936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2" name="Picture 64">
                <a:extLst>
                  <a:ext uri="{FF2B5EF4-FFF2-40B4-BE49-F238E27FC236}">
                    <a16:creationId xmlns:a16="http://schemas.microsoft.com/office/drawing/2014/main" id="{CD5D9BFB-BDD3-D800-E02B-BFACC84687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7623175" y="3629025"/>
                <a:ext cx="1066800" cy="33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65">
                <a:extLst>
                  <a:ext uri="{FF2B5EF4-FFF2-40B4-BE49-F238E27FC236}">
                    <a16:creationId xmlns:a16="http://schemas.microsoft.com/office/drawing/2014/main" id="{09E2E3EB-D9EF-CE1B-5B2D-D884AA908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552628" y="4627244"/>
                <a:ext cx="948081" cy="325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6">
                <a:extLst>
                  <a:ext uri="{FF2B5EF4-FFF2-40B4-BE49-F238E27FC236}">
                    <a16:creationId xmlns:a16="http://schemas.microsoft.com/office/drawing/2014/main" id="{77AC0E74-2632-51F6-4DDC-7CC283F1E6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114800" y="4572000"/>
                <a:ext cx="914400" cy="374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67">
                <a:extLst>
                  <a:ext uri="{FF2B5EF4-FFF2-40B4-BE49-F238E27FC236}">
                    <a16:creationId xmlns:a16="http://schemas.microsoft.com/office/drawing/2014/main" id="{0F1A558D-248F-0442-47CF-6509411F47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342900" y="5229225"/>
                <a:ext cx="1249435" cy="284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 descr="Go to fullsize image">
                <a:hlinkClick r:id="rId29"/>
                <a:extLst>
                  <a:ext uri="{FF2B5EF4-FFF2-40B4-BE49-F238E27FC236}">
                    <a16:creationId xmlns:a16="http://schemas.microsoft.com/office/drawing/2014/main" id="{0EBE9F58-D41F-CD0D-BB73-280DF799C2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3946050" y="1509712"/>
                <a:ext cx="1235550" cy="547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15" descr="Go to fullsize image">
                <a:hlinkClick r:id="rId31"/>
                <a:extLst>
                  <a:ext uri="{FF2B5EF4-FFF2-40B4-BE49-F238E27FC236}">
                    <a16:creationId xmlns:a16="http://schemas.microsoft.com/office/drawing/2014/main" id="{2FC46BE3-859D-EC03-B71F-2FBBFAF61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4000500" y="2506546"/>
                <a:ext cx="1140242" cy="608129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pic>
            <p:nvPicPr>
              <p:cNvPr id="28" name="Picture 17" descr="Go to fullsize image">
                <a:hlinkClick r:id="rId33"/>
                <a:extLst>
                  <a:ext uri="{FF2B5EF4-FFF2-40B4-BE49-F238E27FC236}">
                    <a16:creationId xmlns:a16="http://schemas.microsoft.com/office/drawing/2014/main" id="{A29A8721-26B5-B183-0F6F-E043C7D664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1287971" y="4028281"/>
                <a:ext cx="728663" cy="209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9" descr="Go to fullsize image">
                <a:hlinkClick r:id="rId35"/>
                <a:extLst>
                  <a:ext uri="{FF2B5EF4-FFF2-40B4-BE49-F238E27FC236}">
                    <a16:creationId xmlns:a16="http://schemas.microsoft.com/office/drawing/2014/main" id="{F8E98E05-1E2E-C097-392B-1F5999B1AE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1847850" y="5867400"/>
                <a:ext cx="455613" cy="455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21" descr="Go to fullsize image">
                <a:hlinkClick r:id="rId37"/>
                <a:extLst>
                  <a:ext uri="{FF2B5EF4-FFF2-40B4-BE49-F238E27FC236}">
                    <a16:creationId xmlns:a16="http://schemas.microsoft.com/office/drawing/2014/main" id="{5B12D3F3-8ACC-0499-A5EA-9867084BA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5384800" y="6024972"/>
                <a:ext cx="1177925" cy="287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22">
                <a:extLst>
                  <a:ext uri="{FF2B5EF4-FFF2-40B4-BE49-F238E27FC236}">
                    <a16:creationId xmlns:a16="http://schemas.microsoft.com/office/drawing/2014/main" id="{A7EEF8D2-D761-EBE8-3182-B6CA054FAE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3865562" y="6024972"/>
                <a:ext cx="1449388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Go to fullsize image">
                <a:hlinkClick r:id="rId40"/>
                <a:extLst>
                  <a:ext uri="{FF2B5EF4-FFF2-40B4-BE49-F238E27FC236}">
                    <a16:creationId xmlns:a16="http://schemas.microsoft.com/office/drawing/2014/main" id="{FA1C4236-9593-3FC9-00F9-781C99E6ED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7736681" y="5441950"/>
                <a:ext cx="917575" cy="425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26" descr="Go to fullsize image">
                <a:hlinkClick r:id="rId42"/>
                <a:extLst>
                  <a:ext uri="{FF2B5EF4-FFF2-40B4-BE49-F238E27FC236}">
                    <a16:creationId xmlns:a16="http://schemas.microsoft.com/office/drawing/2014/main" id="{7B7B1E4A-A5CA-9091-A974-92F6EB47C4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5707062" y="1881981"/>
                <a:ext cx="693738" cy="512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30" descr="Go to fullsize image">
                <a:hlinkClick r:id="rId44"/>
                <a:extLst>
                  <a:ext uri="{FF2B5EF4-FFF2-40B4-BE49-F238E27FC236}">
                    <a16:creationId xmlns:a16="http://schemas.microsoft.com/office/drawing/2014/main" id="{6804D0DF-8D26-3127-559E-3831369D1D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2689225" y="4868069"/>
                <a:ext cx="1176337" cy="265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32" descr="Go to fullsize image">
                <a:hlinkClick r:id="rId46"/>
                <a:extLst>
                  <a:ext uri="{FF2B5EF4-FFF2-40B4-BE49-F238E27FC236}">
                    <a16:creationId xmlns:a16="http://schemas.microsoft.com/office/drawing/2014/main" id="{A8250EEF-7A74-9526-D52A-646CD8279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7562472" y="1395495"/>
                <a:ext cx="1075530" cy="24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34">
                <a:extLst>
                  <a:ext uri="{FF2B5EF4-FFF2-40B4-BE49-F238E27FC236}">
                    <a16:creationId xmlns:a16="http://schemas.microsoft.com/office/drawing/2014/main" id="{D8AD853E-672A-2F83-14FC-64A5D5382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6541293" y="1844812"/>
                <a:ext cx="774700" cy="50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35">
                <a:extLst>
                  <a:ext uri="{FF2B5EF4-FFF2-40B4-BE49-F238E27FC236}">
                    <a16:creationId xmlns:a16="http://schemas.microsoft.com/office/drawing/2014/main" id="{0106735B-34E6-D66C-74A7-80A36EC195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/>
              <a:stretch>
                <a:fillRect/>
              </a:stretch>
            </p:blipFill>
            <p:spPr bwMode="auto">
              <a:xfrm>
                <a:off x="6473933" y="3928268"/>
                <a:ext cx="1165225" cy="25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37" descr="Go to fullsize image">
                <a:hlinkClick r:id="rId50"/>
                <a:extLst>
                  <a:ext uri="{FF2B5EF4-FFF2-40B4-BE49-F238E27FC236}">
                    <a16:creationId xmlns:a16="http://schemas.microsoft.com/office/drawing/2014/main" id="{FC172D65-3826-5764-2E59-903A2AFB28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1560437" y="2418321"/>
                <a:ext cx="1096963" cy="322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9">
                <a:extLst>
                  <a:ext uri="{FF2B5EF4-FFF2-40B4-BE49-F238E27FC236}">
                    <a16:creationId xmlns:a16="http://schemas.microsoft.com/office/drawing/2014/main" id="{EFD87FB1-CEF4-666F-57EF-DCC190F4C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/>
              <a:stretch>
                <a:fillRect/>
              </a:stretch>
            </p:blipFill>
            <p:spPr bwMode="auto">
              <a:xfrm>
                <a:off x="438150" y="5626100"/>
                <a:ext cx="838200" cy="31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41" descr="Go to fullsize image">
                <a:hlinkClick r:id="rId53"/>
                <a:extLst>
                  <a:ext uri="{FF2B5EF4-FFF2-40B4-BE49-F238E27FC236}">
                    <a16:creationId xmlns:a16="http://schemas.microsoft.com/office/drawing/2014/main" id="{513D7D06-C45E-F337-5FFC-142089051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4" cstate="print"/>
              <a:srcRect/>
              <a:stretch>
                <a:fillRect/>
              </a:stretch>
            </p:blipFill>
            <p:spPr bwMode="auto">
              <a:xfrm>
                <a:off x="6738252" y="2613300"/>
                <a:ext cx="636588" cy="463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42">
                <a:extLst>
                  <a:ext uri="{FF2B5EF4-FFF2-40B4-BE49-F238E27FC236}">
                    <a16:creationId xmlns:a16="http://schemas.microsoft.com/office/drawing/2014/main" id="{6BF8382A-E35A-A53B-83E5-EB895B4C3C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5307012" y="2853075"/>
                <a:ext cx="1141413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43">
                <a:extLst>
                  <a:ext uri="{FF2B5EF4-FFF2-40B4-BE49-F238E27FC236}">
                    <a16:creationId xmlns:a16="http://schemas.microsoft.com/office/drawing/2014/main" id="{AB320319-8AF2-A347-C846-E566FE3D96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390525" y="5991225"/>
                <a:ext cx="1314450" cy="37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44">
                <a:extLst>
                  <a:ext uri="{FF2B5EF4-FFF2-40B4-BE49-F238E27FC236}">
                    <a16:creationId xmlns:a16="http://schemas.microsoft.com/office/drawing/2014/main" id="{E6AE279D-7903-E0A4-F9F5-C39A78BE15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2791618" y="2087040"/>
                <a:ext cx="706286" cy="407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9" descr="Go to fullsize image">
                <a:hlinkClick r:id="rId58"/>
                <a:extLst>
                  <a:ext uri="{FF2B5EF4-FFF2-40B4-BE49-F238E27FC236}">
                    <a16:creationId xmlns:a16="http://schemas.microsoft.com/office/drawing/2014/main" id="{E5E365C9-6F91-3C1A-341C-660CEE1BBF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2809875" y="4430053"/>
                <a:ext cx="1143000" cy="236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11" descr="Go to fullsize image">
                <a:hlinkClick r:id="rId60"/>
                <a:extLst>
                  <a:ext uri="{FF2B5EF4-FFF2-40B4-BE49-F238E27FC236}">
                    <a16:creationId xmlns:a16="http://schemas.microsoft.com/office/drawing/2014/main" id="{03094B93-DF83-1C10-A8C6-2C846894FE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7511811" y="2845075"/>
                <a:ext cx="1138752" cy="241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12">
                <a:extLst>
                  <a:ext uri="{FF2B5EF4-FFF2-40B4-BE49-F238E27FC236}">
                    <a16:creationId xmlns:a16="http://schemas.microsoft.com/office/drawing/2014/main" id="{4356F43E-FE4B-1277-781F-FCA2B39C1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/>
              <a:stretch>
                <a:fillRect/>
              </a:stretch>
            </p:blipFill>
            <p:spPr bwMode="auto">
              <a:xfrm>
                <a:off x="381000" y="3657600"/>
                <a:ext cx="1371600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16" descr="Go to fullsize image">
                <a:hlinkClick r:id="rId63"/>
                <a:extLst>
                  <a:ext uri="{FF2B5EF4-FFF2-40B4-BE49-F238E27FC236}">
                    <a16:creationId xmlns:a16="http://schemas.microsoft.com/office/drawing/2014/main" id="{24C309D2-8175-7654-FBAF-93E41D7CE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466725" y="1600200"/>
                <a:ext cx="838200" cy="43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18" descr="Go to fullsize image">
                <a:hlinkClick r:id="rId65"/>
                <a:extLst>
                  <a:ext uri="{FF2B5EF4-FFF2-40B4-BE49-F238E27FC236}">
                    <a16:creationId xmlns:a16="http://schemas.microsoft.com/office/drawing/2014/main" id="{7CB313C8-7A99-D04A-4ED9-4722F5646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/>
              <a:stretch>
                <a:fillRect/>
              </a:stretch>
            </p:blipFill>
            <p:spPr bwMode="auto">
              <a:xfrm>
                <a:off x="381000" y="3213100"/>
                <a:ext cx="1447800" cy="415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21" descr="Go to fullsize image">
                <a:hlinkClick r:id="rId67"/>
                <a:extLst>
                  <a:ext uri="{FF2B5EF4-FFF2-40B4-BE49-F238E27FC236}">
                    <a16:creationId xmlns:a16="http://schemas.microsoft.com/office/drawing/2014/main" id="{340211C3-D276-4077-D062-E7735DB1D5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7621587" y="6000750"/>
                <a:ext cx="1046163" cy="33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26">
                <a:extLst>
                  <a:ext uri="{FF2B5EF4-FFF2-40B4-BE49-F238E27FC236}">
                    <a16:creationId xmlns:a16="http://schemas.microsoft.com/office/drawing/2014/main" id="{06BFE95F-2C70-9FF6-0B8D-C6EC06C4D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9" cstate="print"/>
              <a:srcRect/>
              <a:stretch>
                <a:fillRect/>
              </a:stretch>
            </p:blipFill>
            <p:spPr bwMode="auto">
              <a:xfrm>
                <a:off x="5257800" y="3209925"/>
                <a:ext cx="1143000" cy="415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29">
                <a:extLst>
                  <a:ext uri="{FF2B5EF4-FFF2-40B4-BE49-F238E27FC236}">
                    <a16:creationId xmlns:a16="http://schemas.microsoft.com/office/drawing/2014/main" id="{B6FC5CE8-FCF8-9143-C2B4-1E68E6E18C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0" cstate="print"/>
              <a:srcRect/>
              <a:stretch>
                <a:fillRect/>
              </a:stretch>
            </p:blipFill>
            <p:spPr bwMode="auto">
              <a:xfrm>
                <a:off x="7772400" y="4572000"/>
                <a:ext cx="914400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8">
                <a:extLst>
                  <a:ext uri="{FF2B5EF4-FFF2-40B4-BE49-F238E27FC236}">
                    <a16:creationId xmlns:a16="http://schemas.microsoft.com/office/drawing/2014/main" id="{F33C319A-2639-1010-5E2D-10B40A9930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1" cstate="print"/>
              <a:srcRect/>
              <a:stretch>
                <a:fillRect/>
              </a:stretch>
            </p:blipFill>
            <p:spPr bwMode="auto">
              <a:xfrm>
                <a:off x="7658100" y="3276600"/>
                <a:ext cx="1066800" cy="27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10" descr="Go to fullsize image">
                <a:hlinkClick r:id="rId72"/>
                <a:extLst>
                  <a:ext uri="{FF2B5EF4-FFF2-40B4-BE49-F238E27FC236}">
                    <a16:creationId xmlns:a16="http://schemas.microsoft.com/office/drawing/2014/main" id="{4A905A06-2B12-3350-4859-9403FB8DC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3" cstate="print"/>
              <a:srcRect/>
              <a:stretch>
                <a:fillRect/>
              </a:stretch>
            </p:blipFill>
            <p:spPr bwMode="auto">
              <a:xfrm>
                <a:off x="1905000" y="3221037"/>
                <a:ext cx="838200" cy="407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2" descr="Go to fullsize image">
                <a:hlinkClick r:id="rId74"/>
                <a:extLst>
                  <a:ext uri="{FF2B5EF4-FFF2-40B4-BE49-F238E27FC236}">
                    <a16:creationId xmlns:a16="http://schemas.microsoft.com/office/drawing/2014/main" id="{9562A53C-2467-0CE5-2FA1-10F09F8FD1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5" cstate="print"/>
              <a:srcRect/>
              <a:stretch>
                <a:fillRect/>
              </a:stretch>
            </p:blipFill>
            <p:spPr bwMode="auto">
              <a:xfrm>
                <a:off x="466725" y="4369729"/>
                <a:ext cx="762000" cy="361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3">
                <a:extLst>
                  <a:ext uri="{FF2B5EF4-FFF2-40B4-BE49-F238E27FC236}">
                    <a16:creationId xmlns:a16="http://schemas.microsoft.com/office/drawing/2014/main" id="{A2145743-AA8E-C563-A292-247D69DF0A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6" cstate="print"/>
              <a:srcRect/>
              <a:stretch>
                <a:fillRect/>
              </a:stretch>
            </p:blipFill>
            <p:spPr bwMode="auto">
              <a:xfrm>
                <a:off x="1821371" y="3663155"/>
                <a:ext cx="1371600" cy="284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15" descr="Go to fullsize image">
                <a:hlinkClick r:id="rId77"/>
                <a:extLst>
                  <a:ext uri="{FF2B5EF4-FFF2-40B4-BE49-F238E27FC236}">
                    <a16:creationId xmlns:a16="http://schemas.microsoft.com/office/drawing/2014/main" id="{CDE4C61D-2F9F-A320-65CC-F154568F5E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8" cstate="print"/>
              <a:srcRect/>
              <a:stretch>
                <a:fillRect/>
              </a:stretch>
            </p:blipFill>
            <p:spPr bwMode="auto">
              <a:xfrm>
                <a:off x="5105400" y="1066800"/>
                <a:ext cx="761207" cy="761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17" descr="Go to fullsize image">
                <a:hlinkClick r:id="rId79"/>
                <a:extLst>
                  <a:ext uri="{FF2B5EF4-FFF2-40B4-BE49-F238E27FC236}">
                    <a16:creationId xmlns:a16="http://schemas.microsoft.com/office/drawing/2014/main" id="{19F4C858-3E56-902F-2820-BFCDAF9F5C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781800" y="5685247"/>
                <a:ext cx="627062" cy="627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19" descr="http://www.koyorad.com/images/topnav_logo.gif">
                <a:hlinkClick r:id="rId81"/>
                <a:extLst>
                  <a:ext uri="{FF2B5EF4-FFF2-40B4-BE49-F238E27FC236}">
                    <a16:creationId xmlns:a16="http://schemas.microsoft.com/office/drawing/2014/main" id="{A15E12E5-11B0-ABB5-AAF6-7B9DB7EB3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3657598" y="2100263"/>
                <a:ext cx="1828800" cy="261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20">
                <a:extLst>
                  <a:ext uri="{FF2B5EF4-FFF2-40B4-BE49-F238E27FC236}">
                    <a16:creationId xmlns:a16="http://schemas.microsoft.com/office/drawing/2014/main" id="{084A7F13-64B3-847B-12DB-5D7FB8587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3" cstate="print"/>
              <a:srcRect/>
              <a:stretch>
                <a:fillRect/>
              </a:stretch>
            </p:blipFill>
            <p:spPr bwMode="auto">
              <a:xfrm>
                <a:off x="1380984" y="2876550"/>
                <a:ext cx="1019175" cy="273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0" name="Picture 22" descr="Go to fullsize image">
                <a:hlinkClick r:id="rId84"/>
                <a:extLst>
                  <a:ext uri="{FF2B5EF4-FFF2-40B4-BE49-F238E27FC236}">
                    <a16:creationId xmlns:a16="http://schemas.microsoft.com/office/drawing/2014/main" id="{068F8D73-923B-A7AF-CB9F-C7765EB148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5" cstate="print"/>
              <a:srcRect/>
              <a:stretch>
                <a:fillRect/>
              </a:stretch>
            </p:blipFill>
            <p:spPr bwMode="auto">
              <a:xfrm>
                <a:off x="466725" y="2781300"/>
                <a:ext cx="6096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58">
                <a:extLst>
                  <a:ext uri="{FF2B5EF4-FFF2-40B4-BE49-F238E27FC236}">
                    <a16:creationId xmlns:a16="http://schemas.microsoft.com/office/drawing/2014/main" id="{08B866A2-7E6E-9493-20EF-9DAFA390F0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6" cstate="print"/>
              <a:srcRect/>
              <a:stretch>
                <a:fillRect/>
              </a:stretch>
            </p:blipFill>
            <p:spPr bwMode="auto">
              <a:xfrm>
                <a:off x="5483225" y="3976822"/>
                <a:ext cx="917575" cy="579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" name="Picture 9" descr="Go to fullsize image">
                <a:hlinkClick r:id="rId87"/>
                <a:extLst>
                  <a:ext uri="{FF2B5EF4-FFF2-40B4-BE49-F238E27FC236}">
                    <a16:creationId xmlns:a16="http://schemas.microsoft.com/office/drawing/2014/main" id="{12FCD647-ABAF-B3A6-2DA2-198A78B881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8" cstate="print"/>
              <a:srcRect/>
              <a:stretch>
                <a:fillRect/>
              </a:stretch>
            </p:blipFill>
            <p:spPr bwMode="auto">
              <a:xfrm>
                <a:off x="6553200" y="3196589"/>
                <a:ext cx="838200" cy="461011"/>
              </a:xfrm>
              <a:prstGeom prst="rect">
                <a:avLst/>
              </a:prstGeom>
              <a:noFill/>
            </p:spPr>
          </p:pic>
          <p:pic>
            <p:nvPicPr>
              <p:cNvPr id="63" name="Picture 11" descr="View Full Size Image">
                <a:extLst>
                  <a:ext uri="{FF2B5EF4-FFF2-40B4-BE49-F238E27FC236}">
                    <a16:creationId xmlns:a16="http://schemas.microsoft.com/office/drawing/2014/main" id="{E3B8FE69-F736-7BC1-02B1-FEB514A3F2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9" cstate="print"/>
              <a:srcRect/>
              <a:stretch>
                <a:fillRect/>
              </a:stretch>
            </p:blipFill>
            <p:spPr bwMode="auto">
              <a:xfrm>
                <a:off x="3124200" y="1486534"/>
                <a:ext cx="609600" cy="548641"/>
              </a:xfrm>
              <a:prstGeom prst="rect">
                <a:avLst/>
              </a:prstGeom>
              <a:noFill/>
            </p:spPr>
          </p:pic>
          <p:pic>
            <p:nvPicPr>
              <p:cNvPr id="64" name="Picture 13" descr="Go to fullsize image">
                <a:hlinkClick r:id="rId90"/>
                <a:extLst>
                  <a:ext uri="{FF2B5EF4-FFF2-40B4-BE49-F238E27FC236}">
                    <a16:creationId xmlns:a16="http://schemas.microsoft.com/office/drawing/2014/main" id="{B6AFCC35-26B8-CFBB-F7B5-B67E3055D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1" cstate="print"/>
              <a:srcRect/>
              <a:stretch>
                <a:fillRect/>
              </a:stretch>
            </p:blipFill>
            <p:spPr bwMode="auto">
              <a:xfrm>
                <a:off x="7467600" y="948068"/>
                <a:ext cx="1308100" cy="392430"/>
              </a:xfrm>
              <a:prstGeom prst="rect">
                <a:avLst/>
              </a:prstGeom>
              <a:noFill/>
            </p:spPr>
          </p:pic>
          <p:pic>
            <p:nvPicPr>
              <p:cNvPr id="65" name="Picture 68">
                <a:extLst>
                  <a:ext uri="{FF2B5EF4-FFF2-40B4-BE49-F238E27FC236}">
                    <a16:creationId xmlns:a16="http://schemas.microsoft.com/office/drawing/2014/main" id="{FE8E1535-C65A-C403-B0C4-B65C4FB787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2" cstate="print"/>
              <a:srcRect/>
              <a:stretch>
                <a:fillRect/>
              </a:stretch>
            </p:blipFill>
            <p:spPr bwMode="auto">
              <a:xfrm>
                <a:off x="1344612" y="1630362"/>
                <a:ext cx="1371600" cy="27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15" descr="Go to fullsize image">
                <a:hlinkClick r:id="rId93"/>
                <a:extLst>
                  <a:ext uri="{FF2B5EF4-FFF2-40B4-BE49-F238E27FC236}">
                    <a16:creationId xmlns:a16="http://schemas.microsoft.com/office/drawing/2014/main" id="{64761CA5-DCB9-2C43-7058-AE815EA3A1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4" cstate="print"/>
              <a:srcRect/>
              <a:stretch>
                <a:fillRect/>
              </a:stretch>
            </p:blipFill>
            <p:spPr bwMode="auto">
              <a:xfrm>
                <a:off x="7515225" y="2296590"/>
                <a:ext cx="1143000" cy="428626"/>
              </a:xfrm>
              <a:prstGeom prst="rect">
                <a:avLst/>
              </a:prstGeom>
              <a:noFill/>
            </p:spPr>
          </p:pic>
          <p:pic>
            <p:nvPicPr>
              <p:cNvPr id="67" name="Picture 16">
                <a:extLst>
                  <a:ext uri="{FF2B5EF4-FFF2-40B4-BE49-F238E27FC236}">
                    <a16:creationId xmlns:a16="http://schemas.microsoft.com/office/drawing/2014/main" id="{3078290E-D90D-817E-7E31-8F26C266A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5" cstate="print"/>
              <a:srcRect/>
              <a:stretch>
                <a:fillRect/>
              </a:stretch>
            </p:blipFill>
            <p:spPr bwMode="auto">
              <a:xfrm>
                <a:off x="3914775" y="3676650"/>
                <a:ext cx="1295400" cy="263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19">
                <a:extLst>
                  <a:ext uri="{FF2B5EF4-FFF2-40B4-BE49-F238E27FC236}">
                    <a16:creationId xmlns:a16="http://schemas.microsoft.com/office/drawing/2014/main" id="{3CB0F3FE-1633-A34D-3D45-586BEBACC1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6" cstate="print"/>
              <a:srcRect/>
              <a:stretch>
                <a:fillRect/>
              </a:stretch>
            </p:blipFill>
            <p:spPr bwMode="auto">
              <a:xfrm>
                <a:off x="2819400" y="3200400"/>
                <a:ext cx="104298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Picture 2">
                <a:extLst>
                  <a:ext uri="{FF2B5EF4-FFF2-40B4-BE49-F238E27FC236}">
                    <a16:creationId xmlns:a16="http://schemas.microsoft.com/office/drawing/2014/main" id="{826F7503-EED1-75E6-68B1-4E5F3BA491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1499" y="5437981"/>
                <a:ext cx="976313" cy="433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21" descr="http://t1.gstatic.com/images?q=tbn:ANd9GcQJ22Ud0W2sAjlgovtDwhi5sDkW49F4ulHZAib_ortjpqAjmJHj">
                <a:extLst>
                  <a:ext uri="{FF2B5EF4-FFF2-40B4-BE49-F238E27FC236}">
                    <a16:creationId xmlns:a16="http://schemas.microsoft.com/office/drawing/2014/main" id="{199A3CD8-1F86-42AA-153C-35FAB94E28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4775" y="4056579"/>
                <a:ext cx="905669" cy="437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EB09ECB5-AA3B-F18B-5663-98AC6FD45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32" t="30072" r="21670" b="28715"/>
              <a:stretch/>
            </p:blipFill>
            <p:spPr bwMode="auto">
              <a:xfrm>
                <a:off x="404423" y="3962400"/>
                <a:ext cx="738577" cy="341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31">
                <a:extLst>
                  <a:ext uri="{FF2B5EF4-FFF2-40B4-BE49-F238E27FC236}">
                    <a16:creationId xmlns:a16="http://schemas.microsoft.com/office/drawing/2014/main" id="{E10DEA92-29B0-FD16-009C-847805250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3263" y="1752600"/>
                <a:ext cx="1257300" cy="466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34">
                <a:extLst>
                  <a:ext uri="{FF2B5EF4-FFF2-40B4-BE49-F238E27FC236}">
                    <a16:creationId xmlns:a16="http://schemas.microsoft.com/office/drawing/2014/main" id="{CE7FEBE3-60CA-F0B4-0061-184AE34229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4775" y="3238500"/>
                <a:ext cx="1298575" cy="365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5">
                <a:extLst>
                  <a:ext uri="{FF2B5EF4-FFF2-40B4-BE49-F238E27FC236}">
                    <a16:creationId xmlns:a16="http://schemas.microsoft.com/office/drawing/2014/main" id="{553E986C-829F-6B71-694D-BD64FF860A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1372" y="2008471"/>
                <a:ext cx="1248568" cy="3096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36">
                <a:extLst>
                  <a:ext uri="{FF2B5EF4-FFF2-40B4-BE49-F238E27FC236}">
                    <a16:creationId xmlns:a16="http://schemas.microsoft.com/office/drawing/2014/main" id="{9516393C-1578-4F40-FCC9-74525AE8F1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1381" y="1066800"/>
                <a:ext cx="570330" cy="5640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33">
                <a:extLst>
                  <a:ext uri="{FF2B5EF4-FFF2-40B4-BE49-F238E27FC236}">
                    <a16:creationId xmlns:a16="http://schemas.microsoft.com/office/drawing/2014/main" id="{684845C9-6778-2029-A31B-4CA00918AE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4" cstate="print"/>
              <a:srcRect/>
              <a:stretch>
                <a:fillRect/>
              </a:stretch>
            </p:blipFill>
            <p:spPr bwMode="auto">
              <a:xfrm>
                <a:off x="2562225" y="6010275"/>
                <a:ext cx="1362075" cy="33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FD70A745-456E-D98F-0F1D-4B77946C1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7892" y="4652234"/>
                <a:ext cx="1191701" cy="265841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CC094BB2-9B0F-D214-6CB8-AF0BCBBA8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042" y="4067958"/>
                <a:ext cx="1276133" cy="29449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7187AEDF-512C-256F-36B0-BD5656F8C5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4999" y="5392798"/>
                <a:ext cx="1118801" cy="3984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045168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20BED-FA05-41D0-1003-18A7E6AE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844" y="220678"/>
            <a:ext cx="657546" cy="339047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CF30874A-40A5-58E0-DA83-5E53765E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09" y="795434"/>
            <a:ext cx="7856029" cy="4175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spc="-150" dirty="0">
                <a:solidFill>
                  <a:schemeClr val="tx1"/>
                </a:solidFill>
                <a:latin typeface="Arial Black" panose="020B0604020202020204" pitchFamily="34" charset="0"/>
                <a:ea typeface="+mn-ea"/>
              </a:rPr>
              <a:t>Worldpac Genuine Parts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A935A-7E18-C924-A501-74E07C97355A}"/>
              </a:ext>
            </a:extLst>
          </p:cNvPr>
          <p:cNvSpPr txBox="1"/>
          <p:nvPr/>
        </p:nvSpPr>
        <p:spPr>
          <a:xfrm>
            <a:off x="778890" y="1448656"/>
            <a:ext cx="785602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>
                <a:latin typeface="Arial" panose="020B0604020202020204" pitchFamily="34" charset="0"/>
                <a:cs typeface="Arial" panose="020B0604020202020204" pitchFamily="34" charset="0"/>
              </a:rPr>
              <a:t>Why Dealership Parts?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WPAC buys OEM Parts 1st as the lead off offering for its customers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This is a huge investment, but this this separates WPAC from the rest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b="1" dirty="0"/>
              <a:t>This OEM offering helps determine part failure and future stocking for troublesome parts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99C90-134E-58F5-4B99-90A92E908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345" y="3802031"/>
            <a:ext cx="6858358" cy="2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41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20BED-FA05-41D0-1003-18A7E6AE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844" y="220678"/>
            <a:ext cx="657546" cy="339047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2AB921BD-C02F-0BB2-D29E-800E128B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825" y="312976"/>
            <a:ext cx="6934200" cy="548128"/>
          </a:xfrm>
        </p:spPr>
        <p:txBody>
          <a:bodyPr>
            <a:normAutofit fontScale="90000"/>
          </a:bodyPr>
          <a:lstStyle/>
          <a:p>
            <a:r>
              <a:rPr lang="en-US" sz="3200" b="1" spc="-150" dirty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   </a:t>
            </a:r>
            <a:r>
              <a:rPr lang="en-US" sz="3100" b="1" spc="-150" dirty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API / Worldpac Overview</a:t>
            </a:r>
            <a:endParaRPr lang="en-US" sz="3200" b="1" spc="-150" dirty="0">
              <a:solidFill>
                <a:schemeClr val="tx1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3EB896B-CFDE-B9E8-0378-792FB9958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4113" y="1430613"/>
            <a:ext cx="3653674" cy="4524375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</a:rPr>
              <a:t>Drive Industry leading parts information (cataloging)</a:t>
            </a:r>
          </a:p>
          <a:p>
            <a:r>
              <a:rPr lang="en-US" dirty="0">
                <a:latin typeface="Calibri" panose="020F0502020204030204" pitchFamily="34" charset="0"/>
              </a:rPr>
              <a:t>First to market with late model applications (OEM 1</a:t>
            </a:r>
            <a:r>
              <a:rPr lang="en-US" baseline="30000" dirty="0">
                <a:latin typeface="Calibri" panose="020F0502020204030204" pitchFamily="34" charset="0"/>
              </a:rPr>
              <a:t>st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r>
              <a:rPr lang="en-US" dirty="0">
                <a:latin typeface="Calibri" panose="020F0502020204030204" pitchFamily="34" charset="0"/>
              </a:rPr>
              <a:t>319 locations in US and Canada</a:t>
            </a:r>
          </a:p>
          <a:p>
            <a:r>
              <a:rPr lang="en-US" dirty="0">
                <a:latin typeface="Calibri" panose="020F0502020204030204" pitchFamily="34" charset="0"/>
              </a:rPr>
              <a:t>6 US DC’s</a:t>
            </a:r>
          </a:p>
          <a:p>
            <a:r>
              <a:rPr lang="en-US" dirty="0">
                <a:latin typeface="Calibri" panose="020F0502020204030204" pitchFamily="34" charset="0"/>
              </a:rPr>
              <a:t>3 Canada DC’s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16DD9-D1F2-0FB9-3ED7-76856E15FC3B}"/>
              </a:ext>
            </a:extLst>
          </p:cNvPr>
          <p:cNvSpPr txBox="1"/>
          <p:nvPr/>
        </p:nvSpPr>
        <p:spPr>
          <a:xfrm>
            <a:off x="1511280" y="937433"/>
            <a:ext cx="56482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</a:rPr>
              <a:t>Now Combined With Autopart International Private Label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7D77F81-9DE9-121E-80EC-C1F6DB7C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004" y="5144524"/>
            <a:ext cx="2089555" cy="85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068F6-0B4C-D0B5-3A16-67DB2290F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6" y="5325696"/>
            <a:ext cx="2207684" cy="6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742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DBE0B-A22D-4584-A843-84DDA6D5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659" y="1574997"/>
            <a:ext cx="4044833" cy="39813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67026-33FE-4039-A407-61F99478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652" y="1285461"/>
            <a:ext cx="4578626" cy="45604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Best in Class Product – </a:t>
            </a:r>
            <a:r>
              <a:rPr lang="en-US" b="1" i="1" dirty="0" err="1"/>
              <a:t>DieHard</a:t>
            </a:r>
            <a:endParaRPr lang="en-US" b="1" i="1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Consignment Stocking Options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Special MDPCI Battery Stocking Pricing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Marketing Support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DieHard</a:t>
            </a:r>
            <a:r>
              <a:rPr lang="en-US" dirty="0"/>
              <a:t> Assurance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Battery Tester Program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C2A5736-7A35-4A75-A8A4-0BC8AFF2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907"/>
            <a:ext cx="8229600" cy="68492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Winning Strategy</a:t>
            </a:r>
          </a:p>
        </p:txBody>
      </p:sp>
    </p:spTree>
    <p:extLst>
      <p:ext uri="{BB962C8B-B14F-4D97-AF65-F5344CB8AC3E}">
        <p14:creationId xmlns:p14="http://schemas.microsoft.com/office/powerpoint/2010/main" val="15931807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94B2A-9C14-48D9-A858-BC57A6C8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58835"/>
            <a:ext cx="8229600" cy="641204"/>
          </a:xfrm>
        </p:spPr>
        <p:txBody>
          <a:bodyPr>
            <a:normAutofit/>
          </a:bodyPr>
          <a:lstStyle/>
          <a:p>
            <a:pPr algn="l"/>
            <a:r>
              <a:rPr lang="en-US" b="0" dirty="0">
                <a:solidFill>
                  <a:srgbClr val="C00000"/>
                </a:solidFill>
              </a:rPr>
              <a:t>MDA/MDPCI Stocking Pricing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B23876-B0D1-4CE7-AAC4-102906023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615266"/>
              </p:ext>
            </p:extLst>
          </p:nvPr>
        </p:nvGraphicFramePr>
        <p:xfrm>
          <a:off x="1513490" y="949291"/>
          <a:ext cx="6106510" cy="692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3255">
                  <a:extLst>
                    <a:ext uri="{9D8B030D-6E8A-4147-A177-3AD203B41FA5}">
                      <a16:colId xmlns:a16="http://schemas.microsoft.com/office/drawing/2014/main" val="3464325087"/>
                    </a:ext>
                  </a:extLst>
                </a:gridCol>
                <a:gridCol w="3053255">
                  <a:extLst>
                    <a:ext uri="{9D8B030D-6E8A-4147-A177-3AD203B41FA5}">
                      <a16:colId xmlns:a16="http://schemas.microsoft.com/office/drawing/2014/main" val="482760520"/>
                    </a:ext>
                  </a:extLst>
                </a:gridCol>
              </a:tblGrid>
              <a:tr h="3144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Silver Batteries*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$91.99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394"/>
                  </a:ext>
                </a:extLst>
              </a:tr>
              <a:tr h="377983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$74.05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1114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42534E-D958-40F8-8586-E2428D4E8C51}"/>
              </a:ext>
            </a:extLst>
          </p:cNvPr>
          <p:cNvSpPr txBox="1"/>
          <p:nvPr/>
        </p:nvSpPr>
        <p:spPr>
          <a:xfrm>
            <a:off x="1524000" y="1852090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2-year free replacement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D22782-DAB5-4136-921A-E8DE0A0F6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07255"/>
              </p:ext>
            </p:extLst>
          </p:nvPr>
        </p:nvGraphicFramePr>
        <p:xfrm>
          <a:off x="1502980" y="2239632"/>
          <a:ext cx="6096000" cy="751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29952592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23112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Franklin Gothic Medium" panose="020B0603020102020204" pitchFamily="34" charset="0"/>
                        </a:rPr>
                        <a:t>Most Gold Batteries*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$111.99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99112"/>
                  </a:ext>
                </a:extLst>
              </a:tr>
              <a:tr h="380911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$90.15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95134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85B9326-A8D4-4CC8-B315-9CC9C04EE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801422"/>
              </p:ext>
            </p:extLst>
          </p:nvPr>
        </p:nvGraphicFramePr>
        <p:xfrm>
          <a:off x="1502980" y="3531331"/>
          <a:ext cx="6096000" cy="888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5288127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6705470"/>
                    </a:ext>
                  </a:extLst>
                </a:gridCol>
              </a:tblGrid>
              <a:tr h="40079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Platinum Robust Batteries*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 $129.99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147107"/>
                  </a:ext>
                </a:extLst>
              </a:tr>
              <a:tr h="44927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$104.64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65919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AD4AB5C-36F2-4524-8F8B-3F4442B5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897753"/>
              </p:ext>
            </p:extLst>
          </p:nvPr>
        </p:nvGraphicFramePr>
        <p:xfrm>
          <a:off x="1502980" y="4932245"/>
          <a:ext cx="6096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268250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90598141"/>
                    </a:ext>
                  </a:extLst>
                </a:gridCol>
              </a:tblGrid>
              <a:tr h="41371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Platinum AGM Batteries*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$151.99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522315"/>
                  </a:ext>
                </a:extLst>
              </a:tr>
              <a:tr h="41371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$122.35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20414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8A8052-B4C3-4BB7-8DA3-7083F2101588}"/>
              </a:ext>
            </a:extLst>
          </p:cNvPr>
          <p:cNvSpPr txBox="1"/>
          <p:nvPr/>
        </p:nvSpPr>
        <p:spPr>
          <a:xfrm>
            <a:off x="1524000" y="3124600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3-year free replacement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7EDA34-D232-4400-AC49-CFB51F2338CA}"/>
              </a:ext>
            </a:extLst>
          </p:cNvPr>
          <p:cNvSpPr txBox="1"/>
          <p:nvPr/>
        </p:nvSpPr>
        <p:spPr>
          <a:xfrm>
            <a:off x="1502980" y="4521931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4-year free replacement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059DC-605A-405C-AB43-26D2F013E96F}"/>
              </a:ext>
            </a:extLst>
          </p:cNvPr>
          <p:cNvSpPr txBox="1"/>
          <p:nvPr/>
        </p:nvSpPr>
        <p:spPr>
          <a:xfrm>
            <a:off x="1502980" y="5907605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3-year free replacement</a:t>
            </a:r>
          </a:p>
        </p:txBody>
      </p:sp>
    </p:spTree>
    <p:extLst>
      <p:ext uri="{BB962C8B-B14F-4D97-AF65-F5344CB8AC3E}">
        <p14:creationId xmlns:p14="http://schemas.microsoft.com/office/powerpoint/2010/main" val="32940543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D65610-381F-418C-A2CC-C4E1C6D4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70" y="258835"/>
            <a:ext cx="8229600" cy="641204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C00000"/>
                </a:solidFill>
              </a:rPr>
              <a:t>Complimentary Marketing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781A9-A1DA-4F4A-B725-4AC4E68F128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2589932"/>
            <a:ext cx="4038600" cy="183759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We’ve got you covered!!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A442B-762C-4537-A0D3-A01FEF62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30" y="1137429"/>
            <a:ext cx="4214447" cy="47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96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itle Master">
  <a:themeElements>
    <a:clrScheme name="Title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Master">
  <a:themeElements>
    <a:clrScheme name="Title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8" ma:contentTypeDescription="Create a new document." ma:contentTypeScope="" ma:versionID="8eadce4278c80423b64dd894981486e3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29c6c5a9086a6f9691fbd7539ab06c72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EBF894-71FA-400E-A7CA-55A9C0F268B2}"/>
</file>

<file path=customXml/itemProps2.xml><?xml version="1.0" encoding="utf-8"?>
<ds:datastoreItem xmlns:ds="http://schemas.openxmlformats.org/officeDocument/2006/customXml" ds:itemID="{E9006B9A-8D1F-42F6-886B-13F410834E1C}"/>
</file>

<file path=docProps/app.xml><?xml version="1.0" encoding="utf-8"?>
<Properties xmlns="http://schemas.openxmlformats.org/officeDocument/2006/extended-properties" xmlns:vt="http://schemas.openxmlformats.org/officeDocument/2006/docPropsVTypes">
  <TotalTime>37284</TotalTime>
  <Words>719</Words>
  <Application>Microsoft Office PowerPoint</Application>
  <PresentationFormat>On-screen Show (4:3)</PresentationFormat>
  <Paragraphs>188</Paragraphs>
  <Slides>36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Franklin Gothic Book</vt:lpstr>
      <vt:lpstr>Franklin Gothic Medium</vt:lpstr>
      <vt:lpstr>Helvetica</vt:lpstr>
      <vt:lpstr>Wingdings</vt:lpstr>
      <vt:lpstr>Title Master</vt:lpstr>
      <vt:lpstr>Bitmap Image</vt:lpstr>
      <vt:lpstr>PowerPoint Presentation</vt:lpstr>
      <vt:lpstr>PowerPoint Presentation</vt:lpstr>
      <vt:lpstr>PowerPoint Presentation</vt:lpstr>
      <vt:lpstr>Leading National Brands Available</vt:lpstr>
      <vt:lpstr>Worldpac Genuine Parts Available</vt:lpstr>
      <vt:lpstr>    API / Worldpac Overview</vt:lpstr>
      <vt:lpstr>Winning Strategy</vt:lpstr>
      <vt:lpstr>MDA/MDPCI Stocking Pricing</vt:lpstr>
      <vt:lpstr>Complimentary Marketing Support</vt:lpstr>
      <vt:lpstr>PowerPoint Presentation</vt:lpstr>
      <vt:lpstr>Battery Tester Program</vt:lpstr>
      <vt:lpstr>PowerPoint Presentation</vt:lpstr>
      <vt:lpstr>PowerPoint Presentation</vt:lpstr>
      <vt:lpstr>PowerPoint Presentation</vt:lpstr>
      <vt:lpstr>MDA/MDPCI Autel Promo  Valid through 12/29/23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Masini</dc:creator>
  <cp:lastModifiedBy>Amy Mancuso</cp:lastModifiedBy>
  <cp:revision>104</cp:revision>
  <cp:lastPrinted>2021-10-04T03:27:43Z</cp:lastPrinted>
  <dcterms:created xsi:type="dcterms:W3CDTF">2021-01-27T00:40:09Z</dcterms:created>
  <dcterms:modified xsi:type="dcterms:W3CDTF">2023-10-06T22:06:21Z</dcterms:modified>
</cp:coreProperties>
</file>