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Montserrat"/>
      <p:regular r:id="rId27"/>
      <p:bold r:id="rId28"/>
      <p:italic r:id="rId29"/>
      <p:boldItalic r:id="rId30"/>
    </p:embeddedFont>
    <p:embeddedFont>
      <p:font typeface="PT Sans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1" Type="http://schemas.openxmlformats.org/officeDocument/2006/relationships/slide" Target="slides/slide16.xml"/><Relationship Id="rId3" Type="http://schemas.openxmlformats.org/officeDocument/2006/relationships/presProps" Target="presProps.xml"/><Relationship Id="rId34" Type="http://schemas.openxmlformats.org/officeDocument/2006/relationships/font" Target="fonts/PTSans-boldItalic.fntdata"/><Relationship Id="rId25" Type="http://schemas.openxmlformats.org/officeDocument/2006/relationships/slide" Target="slides/slide20.xml"/><Relationship Id="rId7" Type="http://schemas.openxmlformats.org/officeDocument/2006/relationships/slide" Target="slides/slide2.xml"/><Relationship Id="rId33" Type="http://schemas.openxmlformats.org/officeDocument/2006/relationships/font" Target="fonts/PTSans-italic.fntdata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0" Type="http://schemas.openxmlformats.org/officeDocument/2006/relationships/slide" Target="slides/slide15.xml"/><Relationship Id="rId2" Type="http://schemas.openxmlformats.org/officeDocument/2006/relationships/viewProps" Target="viewProps.xml"/><Relationship Id="rId29" Type="http://schemas.openxmlformats.org/officeDocument/2006/relationships/font" Target="fonts/Montserrat-italic.fntdata"/><Relationship Id="rId16" Type="http://schemas.openxmlformats.org/officeDocument/2006/relationships/slide" Target="slides/slide11.xml"/><Relationship Id="rId24" Type="http://schemas.openxmlformats.org/officeDocument/2006/relationships/slide" Target="slides/slide19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openxmlformats.org/officeDocument/2006/relationships/font" Target="fonts/PTSans-bold.fntdata"/><Relationship Id="rId23" Type="http://schemas.openxmlformats.org/officeDocument/2006/relationships/slide" Target="slides/slide18.xml"/><Relationship Id="rId28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36" Type="http://schemas.openxmlformats.org/officeDocument/2006/relationships/customXml" Target="../customXml/item2.xml"/><Relationship Id="rId31" Type="http://schemas.openxmlformats.org/officeDocument/2006/relationships/font" Target="fonts/PTSans-regular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7" Type="http://schemas.openxmlformats.org/officeDocument/2006/relationships/font" Target="fonts/Montserrat-regular.fntdata"/><Relationship Id="rId30" Type="http://schemas.openxmlformats.org/officeDocument/2006/relationships/font" Target="fonts/Montserrat-boldItalic.fntdata"/><Relationship Id="rId14" Type="http://schemas.openxmlformats.org/officeDocument/2006/relationships/slide" Target="slides/slide9.xml"/><Relationship Id="rId35" Type="http://schemas.openxmlformats.org/officeDocument/2006/relationships/customXml" Target="../customXml/item1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3f7593c20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3f7593c20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4043ed5b3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g24043ed5b3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Waterfall walkthrough</a:t>
            </a:r>
            <a:endParaRPr/>
          </a:p>
        </p:txBody>
      </p:sp>
      <p:sp>
        <p:nvSpPr>
          <p:cNvPr id="139" name="Google Shape;139;g24043ed5b37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41d89673ce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g241d89673ce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Waterfall walkthrough</a:t>
            </a:r>
            <a:endParaRPr/>
          </a:p>
        </p:txBody>
      </p:sp>
      <p:sp>
        <p:nvSpPr>
          <p:cNvPr id="148" name="Google Shape;148;g241d89673ce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4043ed5b37_0_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g24043ed5b37_0_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Waterfall walkthrough</a:t>
            </a:r>
            <a:endParaRPr/>
          </a:p>
        </p:txBody>
      </p:sp>
      <p:sp>
        <p:nvSpPr>
          <p:cNvPr id="157" name="Google Shape;157;g24043ed5b37_0_9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4043ed5b37_0_1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g24043ed5b37_0_1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Waterfall walkthrough</a:t>
            </a:r>
            <a:endParaRPr/>
          </a:p>
        </p:txBody>
      </p:sp>
      <p:sp>
        <p:nvSpPr>
          <p:cNvPr id="166" name="Google Shape;166;g24043ed5b37_0_18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4043ed5b37_0_2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24043ed5b37_0_2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4043ed5b37_0_3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24043ed5b37_0_3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4043ed5b37_0_4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24043ed5b37_0_4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884aba95f7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884aba95f7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884aba95f7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884aba95f7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53d5d51e58_0_14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53d5d51e58_0_14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90943155b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90943155b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53e101bcd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53e101bcd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92e784759a_0_27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92e784759a_0_27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884aba95f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884aba95f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884aba95f7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884aba95f7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884aba95f7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884aba95f7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3f7593c209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3f7593c209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3f7593c209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3f7593c209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3f7593c209_0_2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g23f7593c209_0_2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 that brings in more customers and increases your average ticket and profitability</a:t>
            </a:r>
            <a:endParaRPr/>
          </a:p>
        </p:txBody>
      </p:sp>
      <p:sp>
        <p:nvSpPr>
          <p:cNvPr id="112" name="Google Shape;112;g23f7593c209_0_28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3f7593c209_0_4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23f7593c209_0_4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it work?</a:t>
            </a:r>
            <a:endParaRPr/>
          </a:p>
        </p:txBody>
      </p:sp>
      <p:sp>
        <p:nvSpPr>
          <p:cNvPr id="119" name="Google Shape;119;g23f7593c209_0_4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311708" y="2349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11700" y="22875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with Yellow Bar">
  <p:cSld name="1_Title with Yellow Ba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588562" y="1554230"/>
            <a:ext cx="3892200" cy="12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53" name="Google Shape;5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40644" y="1452659"/>
            <a:ext cx="4903355" cy="36908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6659" y="4713846"/>
            <a:ext cx="1077644" cy="42082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114300" y="4786313"/>
            <a:ext cx="314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175325" y="10239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1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-29675" y="4207400"/>
            <a:ext cx="9208600" cy="10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 sz="1800">
                <a:solidFill>
                  <a:srgbClr val="434343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2">
            <a:alphaModFix/>
          </a:blip>
          <a:srcRect b="41530" l="27312" r="18560" t="36980"/>
          <a:stretch/>
        </p:blipFill>
        <p:spPr>
          <a:xfrm>
            <a:off x="7038150" y="78925"/>
            <a:ext cx="2038399" cy="62532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Relationship Id="rId4" Type="http://schemas.openxmlformats.org/officeDocument/2006/relationships/image" Target="../media/image4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Relationship Id="rId4" Type="http://schemas.openxmlformats.org/officeDocument/2006/relationships/image" Target="../media/image3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png"/><Relationship Id="rId4" Type="http://schemas.openxmlformats.org/officeDocument/2006/relationships/image" Target="../media/image31.png"/><Relationship Id="rId5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360payments.com/meineke" TargetMode="External"/><Relationship Id="rId4" Type="http://schemas.openxmlformats.org/officeDocument/2006/relationships/image" Target="../media/image38.png"/><Relationship Id="rId5" Type="http://schemas.openxmlformats.org/officeDocument/2006/relationships/image" Target="../media/image3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Relationship Id="rId6" Type="http://schemas.openxmlformats.org/officeDocument/2006/relationships/hyperlink" Target="mailto:support@360payments.com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18.jpg"/><Relationship Id="rId6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Relationship Id="rId4" Type="http://schemas.openxmlformats.org/officeDocument/2006/relationships/image" Target="../media/image2.png"/><Relationship Id="rId5" Type="http://schemas.openxmlformats.org/officeDocument/2006/relationships/image" Target="../media/image23.png"/><Relationship Id="rId6" Type="http://schemas.openxmlformats.org/officeDocument/2006/relationships/image" Target="../media/image18.jpg"/><Relationship Id="rId7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2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22.png"/><Relationship Id="rId6" Type="http://schemas.openxmlformats.org/officeDocument/2006/relationships/image" Target="../media/image19.png"/><Relationship Id="rId7" Type="http://schemas.openxmlformats.org/officeDocument/2006/relationships/image" Target="../media/image26.png"/><Relationship Id="rId8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40650" y="1729650"/>
            <a:ext cx="9062700" cy="61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/>
              <a:t>360 Payments / Meineke </a:t>
            </a:r>
            <a:endParaRPr b="1" sz="3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/>
              <a:t>Partnership </a:t>
            </a:r>
            <a:endParaRPr b="1" sz="3800"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6851" y="2495225"/>
            <a:ext cx="4310298" cy="19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/>
        </p:nvSpPr>
        <p:spPr>
          <a:xfrm>
            <a:off x="2515474" y="922573"/>
            <a:ext cx="24384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Onboarding Screen To Setup Financing Options</a:t>
            </a:r>
            <a:endParaRPr sz="1100"/>
          </a:p>
        </p:txBody>
      </p:sp>
      <p:sp>
        <p:nvSpPr>
          <p:cNvPr id="142" name="Google Shape;142;p23"/>
          <p:cNvSpPr txBox="1"/>
          <p:nvPr/>
        </p:nvSpPr>
        <p:spPr>
          <a:xfrm>
            <a:off x="985846" y="157140"/>
            <a:ext cx="5497800" cy="4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</a:pPr>
            <a:r>
              <a:rPr b="1" lang="en"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360 Consumer Financing Platform </a:t>
            </a:r>
            <a:endParaRPr sz="1100"/>
          </a:p>
        </p:txBody>
      </p:sp>
      <p:pic>
        <p:nvPicPr>
          <p:cNvPr id="143" name="Google Shape;14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025" y="614636"/>
            <a:ext cx="5829298" cy="100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&#10;&#10;Description automatically generated" id="144" name="Google Shape;14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5170" y="1492227"/>
            <a:ext cx="6619009" cy="277215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/>
        </p:nvSpPr>
        <p:spPr>
          <a:xfrm>
            <a:off x="2164124" y="729561"/>
            <a:ext cx="24384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Synchrony Existing Account Search</a:t>
            </a:r>
            <a:endParaRPr sz="1100"/>
          </a:p>
        </p:txBody>
      </p:sp>
      <p:sp>
        <p:nvSpPr>
          <p:cNvPr id="151" name="Google Shape;151;p24"/>
          <p:cNvSpPr txBox="1"/>
          <p:nvPr/>
        </p:nvSpPr>
        <p:spPr>
          <a:xfrm>
            <a:off x="985846" y="157140"/>
            <a:ext cx="5497800" cy="4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</a:pPr>
            <a:r>
              <a:rPr b="1" lang="en"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360 Consumer Financing Platform </a:t>
            </a:r>
            <a:endParaRPr sz="1100"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025" y="614636"/>
            <a:ext cx="5829298" cy="10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238" y="1227940"/>
            <a:ext cx="6046879" cy="3306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6321" y="1118611"/>
            <a:ext cx="6290967" cy="3163505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60" name="Google Shape;160;p25"/>
          <p:cNvSpPr txBox="1"/>
          <p:nvPr/>
        </p:nvSpPr>
        <p:spPr>
          <a:xfrm>
            <a:off x="1947813" y="745180"/>
            <a:ext cx="32280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Single Customer Application</a:t>
            </a:r>
            <a:endParaRPr sz="1100"/>
          </a:p>
        </p:txBody>
      </p:sp>
      <p:sp>
        <p:nvSpPr>
          <p:cNvPr id="161" name="Google Shape;161;p25"/>
          <p:cNvSpPr txBox="1"/>
          <p:nvPr/>
        </p:nvSpPr>
        <p:spPr>
          <a:xfrm>
            <a:off x="582146" y="97315"/>
            <a:ext cx="5497800" cy="4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</a:pPr>
            <a:r>
              <a:rPr b="1" lang="en"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360 Consumer Financing Platform </a:t>
            </a:r>
            <a:endParaRPr sz="1100"/>
          </a:p>
        </p:txBody>
      </p:sp>
      <p:pic>
        <p:nvPicPr>
          <p:cNvPr id="162" name="Google Shape;16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6325" y="554811"/>
            <a:ext cx="5829298" cy="10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/>
          <p:nvPr/>
        </p:nvSpPr>
        <p:spPr>
          <a:xfrm>
            <a:off x="888671" y="112265"/>
            <a:ext cx="5497800" cy="4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</a:pPr>
            <a:r>
              <a:rPr b="1" lang="en"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360 Consumer Financing Platform </a:t>
            </a:r>
            <a:endParaRPr sz="1100"/>
          </a:p>
        </p:txBody>
      </p:sp>
      <p:pic>
        <p:nvPicPr>
          <p:cNvPr id="169" name="Google Shape;16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850" y="569761"/>
            <a:ext cx="5829298" cy="10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22498" y="651024"/>
            <a:ext cx="3018050" cy="40935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71" name="Google Shape;171;p26"/>
          <p:cNvSpPr txBox="1"/>
          <p:nvPr/>
        </p:nvSpPr>
        <p:spPr>
          <a:xfrm>
            <a:off x="1207845" y="2106141"/>
            <a:ext cx="22047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Customer completes application with a digital signature and submits to apply</a:t>
            </a:r>
            <a:endParaRPr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/>
          <p:nvPr/>
        </p:nvSpPr>
        <p:spPr>
          <a:xfrm>
            <a:off x="82464" y="4061645"/>
            <a:ext cx="79323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If the customer is declined, one click pushes all their info to the secondary lender.</a:t>
            </a:r>
            <a:endParaRPr sz="1100"/>
          </a:p>
        </p:txBody>
      </p:sp>
      <p:pic>
        <p:nvPicPr>
          <p:cNvPr id="177" name="Google Shape;17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786" y="903812"/>
            <a:ext cx="3706578" cy="260593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78" name="Google Shape;178;p27"/>
          <p:cNvPicPr preferRelativeResize="0"/>
          <p:nvPr/>
        </p:nvPicPr>
        <p:blipFill rotWithShape="1">
          <a:blip r:embed="rId4">
            <a:alphaModFix/>
          </a:blip>
          <a:srcRect b="0" l="5168" r="5257" t="0"/>
          <a:stretch/>
        </p:blipFill>
        <p:spPr>
          <a:xfrm>
            <a:off x="4989900" y="2714141"/>
            <a:ext cx="2382666" cy="78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7"/>
          <p:cNvSpPr/>
          <p:nvPr/>
        </p:nvSpPr>
        <p:spPr>
          <a:xfrm>
            <a:off x="4777797" y="2392325"/>
            <a:ext cx="2806800" cy="1279800"/>
          </a:xfrm>
          <a:prstGeom prst="ellipse">
            <a:avLst/>
          </a:prstGeom>
          <a:noFill/>
          <a:ln cap="flat" cmpd="sng" w="28575">
            <a:solidFill>
              <a:srgbClr val="9AC96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27"/>
          <p:cNvCxnSpPr/>
          <p:nvPr/>
        </p:nvCxnSpPr>
        <p:spPr>
          <a:xfrm>
            <a:off x="2430563" y="3583893"/>
            <a:ext cx="3750900" cy="88200"/>
          </a:xfrm>
          <a:prstGeom prst="straightConnector1">
            <a:avLst/>
          </a:prstGeom>
          <a:noFill/>
          <a:ln cap="flat" cmpd="sng" w="9525">
            <a:solidFill>
              <a:srgbClr val="9AC963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1" name="Google Shape;181;p27"/>
          <p:cNvCxnSpPr/>
          <p:nvPr/>
        </p:nvCxnSpPr>
        <p:spPr>
          <a:xfrm flipH="1" rot="10800000">
            <a:off x="2430563" y="2450641"/>
            <a:ext cx="3191100" cy="655500"/>
          </a:xfrm>
          <a:prstGeom prst="straightConnector1">
            <a:avLst/>
          </a:prstGeom>
          <a:noFill/>
          <a:ln cap="flat" cmpd="sng" w="9525">
            <a:solidFill>
              <a:srgbClr val="9AC96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2" name="Google Shape;182;p27"/>
          <p:cNvSpPr/>
          <p:nvPr/>
        </p:nvSpPr>
        <p:spPr>
          <a:xfrm>
            <a:off x="1836675" y="3116676"/>
            <a:ext cx="1187700" cy="467400"/>
          </a:xfrm>
          <a:prstGeom prst="ellipse">
            <a:avLst/>
          </a:prstGeom>
          <a:noFill/>
          <a:ln cap="flat" cmpd="sng" w="12700">
            <a:solidFill>
              <a:srgbClr val="9AC96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7"/>
          <p:cNvSpPr txBox="1"/>
          <p:nvPr/>
        </p:nvSpPr>
        <p:spPr>
          <a:xfrm>
            <a:off x="1299846" y="74890"/>
            <a:ext cx="5497800" cy="4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</a:pPr>
            <a:r>
              <a:rPr b="1" lang="en"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360 Consumer Financing Platform </a:t>
            </a:r>
            <a:endParaRPr sz="1100"/>
          </a:p>
        </p:txBody>
      </p:sp>
      <p:pic>
        <p:nvPicPr>
          <p:cNvPr id="184" name="Google Shape;184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4025" y="532386"/>
            <a:ext cx="5829298" cy="10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/>
          <p:nvPr/>
        </p:nvSpPr>
        <p:spPr>
          <a:xfrm>
            <a:off x="1150321" y="127240"/>
            <a:ext cx="5497800" cy="4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</a:pPr>
            <a:r>
              <a:rPr b="1" lang="en"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360 Consumer Financing Platform </a:t>
            </a:r>
            <a:endParaRPr sz="1100"/>
          </a:p>
        </p:txBody>
      </p:sp>
      <p:pic>
        <p:nvPicPr>
          <p:cNvPr id="190" name="Google Shape;19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500" y="584736"/>
            <a:ext cx="5829298" cy="1004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8"/>
          <p:cNvSpPr txBox="1"/>
          <p:nvPr/>
        </p:nvSpPr>
        <p:spPr>
          <a:xfrm>
            <a:off x="98616" y="1994551"/>
            <a:ext cx="31377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When the customer clicks “Apply,” their information transfers into the secondary lender application automatically.</a:t>
            </a:r>
            <a:endParaRPr sz="1100"/>
          </a:p>
        </p:txBody>
      </p:sp>
      <p:pic>
        <p:nvPicPr>
          <p:cNvPr id="192" name="Google Shape;19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3961" y="883621"/>
            <a:ext cx="4285723" cy="334286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/>
          <p:nvPr/>
        </p:nvSpPr>
        <p:spPr>
          <a:xfrm>
            <a:off x="59801" y="127250"/>
            <a:ext cx="6588300" cy="4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</a:pPr>
            <a:r>
              <a:rPr b="1" lang="en"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360 Consumer Financing Platform in Auto Vitals </a:t>
            </a:r>
            <a:endParaRPr sz="1100"/>
          </a:p>
        </p:txBody>
      </p:sp>
      <p:pic>
        <p:nvPicPr>
          <p:cNvPr id="198" name="Google Shape;19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500" y="584736"/>
            <a:ext cx="5829298" cy="1004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9"/>
          <p:cNvSpPr txBox="1"/>
          <p:nvPr/>
        </p:nvSpPr>
        <p:spPr>
          <a:xfrm>
            <a:off x="2618016" y="2434426"/>
            <a:ext cx="3137700" cy="11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(Coming soon)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Within Auto Vitals inspection you can embed the link for your CFP waterfall to have customers offered financing on every job.</a:t>
            </a:r>
            <a:endParaRPr sz="1100"/>
          </a:p>
        </p:txBody>
      </p:sp>
      <p:pic>
        <p:nvPicPr>
          <p:cNvPr id="200" name="Google Shape;20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823" y="728075"/>
            <a:ext cx="2025401" cy="438017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01" name="Google Shape;201;p29"/>
          <p:cNvCxnSpPr/>
          <p:nvPr/>
        </p:nvCxnSpPr>
        <p:spPr>
          <a:xfrm>
            <a:off x="734489" y="3835218"/>
            <a:ext cx="5380800" cy="672900"/>
          </a:xfrm>
          <a:prstGeom prst="straightConnector1">
            <a:avLst/>
          </a:prstGeom>
          <a:noFill/>
          <a:ln cap="flat" cmpd="sng" w="9525">
            <a:solidFill>
              <a:srgbClr val="38761D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2" name="Google Shape;202;p29"/>
          <p:cNvCxnSpPr/>
          <p:nvPr/>
        </p:nvCxnSpPr>
        <p:spPr>
          <a:xfrm flipH="1" rot="10800000">
            <a:off x="734488" y="1083915"/>
            <a:ext cx="5365800" cy="2384100"/>
          </a:xfrm>
          <a:prstGeom prst="straightConnector1">
            <a:avLst/>
          </a:prstGeom>
          <a:noFill/>
          <a:ln cap="flat" cmpd="sng" w="9525">
            <a:solidFill>
              <a:srgbClr val="38761D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3" name="Google Shape;203;p29"/>
          <p:cNvSpPr/>
          <p:nvPr/>
        </p:nvSpPr>
        <p:spPr>
          <a:xfrm>
            <a:off x="439625" y="3468025"/>
            <a:ext cx="651900" cy="367200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84675" y="1081473"/>
            <a:ext cx="2532451" cy="343490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/>
          <p:nvPr>
            <p:ph type="ctrTitle"/>
          </p:nvPr>
        </p:nvSpPr>
        <p:spPr>
          <a:xfrm>
            <a:off x="1314750" y="2238300"/>
            <a:ext cx="6514500" cy="6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Consumer Financing Done Right Increases ARO!</a:t>
            </a:r>
            <a:endParaRPr sz="4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/>
          <p:cNvSpPr txBox="1"/>
          <p:nvPr>
            <p:ph type="title"/>
          </p:nvPr>
        </p:nvSpPr>
        <p:spPr>
          <a:xfrm>
            <a:off x="0" y="178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360 Capital- One Click Business Financing</a:t>
            </a:r>
            <a:endParaRPr/>
          </a:p>
        </p:txBody>
      </p:sp>
      <p:sp>
        <p:nvSpPr>
          <p:cNvPr id="215" name="Google Shape;215;p31"/>
          <p:cNvSpPr txBox="1"/>
          <p:nvPr/>
        </p:nvSpPr>
        <p:spPr>
          <a:xfrm>
            <a:off x="6445275" y="3207975"/>
            <a:ext cx="24885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Funded over $40 Million since April of 2021 to 360 Customer</a:t>
            </a:r>
            <a:endParaRPr sz="1700"/>
          </a:p>
        </p:txBody>
      </p:sp>
      <p:pic>
        <p:nvPicPr>
          <p:cNvPr id="216" name="Google Shape;21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200" y="1017725"/>
            <a:ext cx="2690445" cy="38209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7" name="Google Shape;21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1308" y="1017725"/>
            <a:ext cx="2925344" cy="382097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8" name="Google Shape;218;p31"/>
          <p:cNvSpPr txBox="1"/>
          <p:nvPr/>
        </p:nvSpPr>
        <p:spPr>
          <a:xfrm>
            <a:off x="5975450" y="1017725"/>
            <a:ext cx="3112500" cy="1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No paperwork</a:t>
            </a:r>
            <a:endParaRPr sz="1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No Interest or APR- one flat fee</a:t>
            </a:r>
            <a:endParaRPr sz="1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Funded within 48 business hours.</a:t>
            </a:r>
            <a:endParaRPr sz="1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Repayment runs in the background based on daily CC batches.</a:t>
            </a:r>
            <a:endParaRPr sz="13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 txBox="1"/>
          <p:nvPr>
            <p:ph type="title"/>
          </p:nvPr>
        </p:nvSpPr>
        <p:spPr>
          <a:xfrm>
            <a:off x="72075" y="0"/>
            <a:ext cx="6900900" cy="7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360 Customers</a:t>
            </a:r>
            <a:endParaRPr/>
          </a:p>
        </p:txBody>
      </p:sp>
      <p:sp>
        <p:nvSpPr>
          <p:cNvPr id="224" name="Google Shape;224;p32"/>
          <p:cNvSpPr txBox="1"/>
          <p:nvPr>
            <p:ph idx="1" type="body"/>
          </p:nvPr>
        </p:nvSpPr>
        <p:spPr>
          <a:xfrm>
            <a:off x="72075" y="599175"/>
            <a:ext cx="6900900" cy="6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500" u="sng">
                <a:solidFill>
                  <a:schemeClr val="hlink"/>
                </a:solidFill>
                <a:hlinkClick r:id="rId3"/>
              </a:rPr>
              <a:t>https://360payments.com/meineke</a:t>
            </a:r>
            <a:r>
              <a:rPr lang="en" sz="2500"/>
              <a:t> </a:t>
            </a:r>
            <a:r>
              <a:rPr lang="en" sz="2500"/>
              <a:t> </a:t>
            </a:r>
            <a:endParaRPr sz="2500"/>
          </a:p>
        </p:txBody>
      </p:sp>
      <p:sp>
        <p:nvSpPr>
          <p:cNvPr id="225" name="Google Shape;225;p32"/>
          <p:cNvSpPr txBox="1"/>
          <p:nvPr>
            <p:ph idx="2" type="body"/>
          </p:nvPr>
        </p:nvSpPr>
        <p:spPr>
          <a:xfrm>
            <a:off x="4572000" y="2307925"/>
            <a:ext cx="4520700" cy="136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**</a:t>
            </a:r>
            <a:r>
              <a:rPr b="1" lang="en"/>
              <a:t>To use CFP Dealers must be processing CC payments with 360 Payments**</a:t>
            </a:r>
            <a:endParaRPr b="1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Enter contact information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Click “Learn More” to submit your information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6" name="Google Shape;22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525" y="1289763"/>
            <a:ext cx="4201474" cy="238223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27" name="Google Shape;227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53538" y="599175"/>
            <a:ext cx="1619427" cy="1619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ctrTitle"/>
          </p:nvPr>
        </p:nvSpPr>
        <p:spPr>
          <a:xfrm>
            <a:off x="-97599" y="661300"/>
            <a:ext cx="7233600" cy="6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Agenda</a:t>
            </a:r>
            <a:endParaRPr sz="4400"/>
          </a:p>
        </p:txBody>
      </p:sp>
      <p:sp>
        <p:nvSpPr>
          <p:cNvPr id="67" name="Google Shape;67;p15"/>
          <p:cNvSpPr txBox="1"/>
          <p:nvPr/>
        </p:nvSpPr>
        <p:spPr>
          <a:xfrm>
            <a:off x="689125" y="1713775"/>
            <a:ext cx="79344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Get to know 360 Payments</a:t>
            </a:r>
            <a:endParaRPr sz="21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Benefits for your shop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How to connect with us</a:t>
            </a:r>
            <a:endParaRPr sz="21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/>
          <p:nvPr>
            <p:ph type="title"/>
          </p:nvPr>
        </p:nvSpPr>
        <p:spPr>
          <a:xfrm>
            <a:off x="269550" y="149800"/>
            <a:ext cx="620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Existing 360 Customers Wanting CFP</a:t>
            </a:r>
            <a:endParaRPr/>
          </a:p>
        </p:txBody>
      </p:sp>
      <p:sp>
        <p:nvSpPr>
          <p:cNvPr id="233" name="Google Shape;233;p33"/>
          <p:cNvSpPr txBox="1"/>
          <p:nvPr>
            <p:ph idx="2" type="body"/>
          </p:nvPr>
        </p:nvSpPr>
        <p:spPr>
          <a:xfrm>
            <a:off x="5878350" y="900475"/>
            <a:ext cx="2711700" cy="182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Self Sign Up: </a:t>
            </a:r>
            <a:endParaRPr b="1" sz="1800"/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Enter merchant ID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Email address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" sz="2000"/>
              <a:t>Last 4 of tax ID</a:t>
            </a:r>
            <a:endParaRPr sz="2000"/>
          </a:p>
        </p:txBody>
      </p:sp>
      <p:pic>
        <p:nvPicPr>
          <p:cNvPr id="234" name="Google Shape;23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550" y="807425"/>
            <a:ext cx="3050824" cy="414217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35" name="Google Shape;23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8250" y="722500"/>
            <a:ext cx="2330100" cy="233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/>
          <p:nvPr/>
        </p:nvSpPr>
        <p:spPr>
          <a:xfrm>
            <a:off x="2818450" y="3835200"/>
            <a:ext cx="1607400" cy="186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7" name="Google Shape;237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7075" y="3541100"/>
            <a:ext cx="4045048" cy="77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3"/>
          <p:cNvSpPr/>
          <p:nvPr/>
        </p:nvSpPr>
        <p:spPr>
          <a:xfrm>
            <a:off x="6055550" y="3642300"/>
            <a:ext cx="710100" cy="5727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3"/>
          <p:cNvSpPr txBox="1"/>
          <p:nvPr/>
        </p:nvSpPr>
        <p:spPr>
          <a:xfrm>
            <a:off x="5944800" y="2682900"/>
            <a:ext cx="313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 email </a:t>
            </a:r>
            <a:r>
              <a:rPr lang="en" u="sng">
                <a:solidFill>
                  <a:schemeClr val="hlink"/>
                </a:solidFill>
                <a:hlinkClick r:id="rId6"/>
              </a:rPr>
              <a:t>support@360payments.com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"/>
          <p:cNvSpPr txBox="1"/>
          <p:nvPr>
            <p:ph type="title"/>
          </p:nvPr>
        </p:nvSpPr>
        <p:spPr>
          <a:xfrm>
            <a:off x="-498275" y="1202200"/>
            <a:ext cx="6712800" cy="51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Questions?</a:t>
            </a:r>
            <a:endParaRPr sz="4100"/>
          </a:p>
        </p:txBody>
      </p:sp>
      <p:sp>
        <p:nvSpPr>
          <p:cNvPr id="245" name="Google Shape;245;p34"/>
          <p:cNvSpPr txBox="1"/>
          <p:nvPr>
            <p:ph idx="1" type="subTitle"/>
          </p:nvPr>
        </p:nvSpPr>
        <p:spPr>
          <a:xfrm>
            <a:off x="786025" y="2467100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78AC41"/>
                </a:solidFill>
              </a:rPr>
              <a:t>Jesse Meddaugh</a:t>
            </a:r>
            <a:endParaRPr b="1" sz="2200">
              <a:solidFill>
                <a:srgbClr val="78AC4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8AC41"/>
                </a:solidFill>
              </a:rPr>
              <a:t>VP of Business Development</a:t>
            </a:r>
            <a:endParaRPr>
              <a:solidFill>
                <a:srgbClr val="78AC4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8AC41"/>
                </a:solidFill>
              </a:rPr>
              <a:t>408.637.1160</a:t>
            </a:r>
            <a:endParaRPr>
              <a:solidFill>
                <a:srgbClr val="78AC4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8AC41"/>
                </a:solidFill>
              </a:rPr>
              <a:t>jesse@360payments.com</a:t>
            </a:r>
            <a:endParaRPr>
              <a:solidFill>
                <a:srgbClr val="78AC41"/>
              </a:solidFill>
            </a:endParaRPr>
          </a:p>
        </p:txBody>
      </p:sp>
      <p:pic>
        <p:nvPicPr>
          <p:cNvPr id="246" name="Google Shape;246;p34"/>
          <p:cNvPicPr preferRelativeResize="0"/>
          <p:nvPr/>
        </p:nvPicPr>
        <p:blipFill rotWithShape="1">
          <a:blip r:embed="rId3">
            <a:alphaModFix/>
          </a:blip>
          <a:srcRect b="0" l="-5840" r="5840" t="0"/>
          <a:stretch/>
        </p:blipFill>
        <p:spPr>
          <a:xfrm>
            <a:off x="4983250" y="1056927"/>
            <a:ext cx="3973975" cy="3259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is 360 Payments?</a:t>
            </a:r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 rotWithShape="1">
          <a:blip r:embed="rId3">
            <a:alphaModFix/>
          </a:blip>
          <a:srcRect b="0" l="9566" r="9086" t="0"/>
          <a:stretch/>
        </p:blipFill>
        <p:spPr>
          <a:xfrm>
            <a:off x="4432575" y="1087175"/>
            <a:ext cx="4490573" cy="310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ctrTitle"/>
          </p:nvPr>
        </p:nvSpPr>
        <p:spPr>
          <a:xfrm>
            <a:off x="100500" y="151900"/>
            <a:ext cx="5439300" cy="6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360 by the Numbers</a:t>
            </a:r>
            <a:endParaRPr sz="2800"/>
          </a:p>
        </p:txBody>
      </p:sp>
      <p:sp>
        <p:nvSpPr>
          <p:cNvPr id="79" name="Google Shape;79;p17"/>
          <p:cNvSpPr txBox="1"/>
          <p:nvPr/>
        </p:nvSpPr>
        <p:spPr>
          <a:xfrm>
            <a:off x="403275" y="940975"/>
            <a:ext cx="31200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The Leader in Automotive Payments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50+ Integrations and Automotive partnerships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Trusted by many national brands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Customized Technology for the Automotive Industry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7825" y="3633838"/>
            <a:ext cx="1246400" cy="6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3789000" y="3270600"/>
            <a:ext cx="927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96% Q2 2022 CSAT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9000" y="858675"/>
            <a:ext cx="4682901" cy="311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 rotWithShape="1">
          <a:blip r:embed="rId5">
            <a:alphaModFix/>
          </a:blip>
          <a:srcRect b="21931" l="9363" r="9428" t="21717"/>
          <a:stretch/>
        </p:blipFill>
        <p:spPr>
          <a:xfrm>
            <a:off x="1174050" y="2972163"/>
            <a:ext cx="1688351" cy="46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5850" y="3481800"/>
            <a:ext cx="927300" cy="92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740950" y="119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360° Approach to the Auto Industry</a:t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3763" y="955225"/>
            <a:ext cx="6516726" cy="28631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/>
        </p:nvSpPr>
        <p:spPr>
          <a:xfrm>
            <a:off x="116700" y="3966775"/>
            <a:ext cx="891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</a:rPr>
              <a:t>We are a trusted brand in the Automotive industry for our honest pricing and white glove service!</a:t>
            </a:r>
            <a:endParaRPr sz="1600">
              <a:solidFill>
                <a:srgbClr val="434343"/>
              </a:solidFill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 rotWithShape="1">
          <a:blip r:embed="rId4">
            <a:alphaModFix/>
          </a:blip>
          <a:srcRect b="30368" l="0" r="0" t="31199"/>
          <a:stretch/>
        </p:blipFill>
        <p:spPr>
          <a:xfrm>
            <a:off x="1773900" y="2828025"/>
            <a:ext cx="2285975" cy="88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3550" y="1829832"/>
            <a:ext cx="2285975" cy="999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 rotWithShape="1">
          <a:blip r:embed="rId6">
            <a:alphaModFix/>
          </a:blip>
          <a:srcRect b="22604" l="8103" r="7926" t="20840"/>
          <a:stretch/>
        </p:blipFill>
        <p:spPr>
          <a:xfrm>
            <a:off x="4059875" y="872975"/>
            <a:ext cx="3313157" cy="88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 rotWithShape="1">
          <a:blip r:embed="rId7">
            <a:alphaModFix/>
          </a:blip>
          <a:srcRect b="15328" l="0" r="0" t="14100"/>
          <a:stretch/>
        </p:blipFill>
        <p:spPr>
          <a:xfrm>
            <a:off x="1005625" y="1791191"/>
            <a:ext cx="1525375" cy="10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ctrTitle"/>
          </p:nvPr>
        </p:nvSpPr>
        <p:spPr>
          <a:xfrm>
            <a:off x="1577625" y="1821225"/>
            <a:ext cx="6187200" cy="6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Benefits of 360 Payments</a:t>
            </a:r>
            <a:endParaRPr sz="4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Features of Our SMS Integration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323488"/>
            <a:ext cx="5092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Cloud-based card present integration - </a:t>
            </a:r>
            <a:r>
              <a:rPr lang="en" sz="1200"/>
              <a:t>Accept chip cards, Apple Pay, and all card types/brands</a:t>
            </a:r>
            <a:endParaRPr sz="1200"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Signature Capture - </a:t>
            </a:r>
            <a:r>
              <a:rPr lang="en" sz="1200"/>
              <a:t>Signature prints directly on the invoice</a:t>
            </a:r>
            <a:endParaRPr b="1"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Easy Installation - </a:t>
            </a:r>
            <a:r>
              <a:rPr lang="en" sz="1200"/>
              <a:t>No software download needed </a:t>
            </a:r>
            <a:endParaRPr sz="1200"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Text-to-pay - </a:t>
            </a:r>
            <a:r>
              <a:rPr lang="en" sz="1200"/>
              <a:t>Let your customer pay when convenient for them.</a:t>
            </a:r>
            <a:endParaRPr b="1" sz="1200"/>
          </a:p>
          <a:p>
            <a:pPr indent="0" lvl="0" marL="0" rtl="0" algn="l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4626" y="1152475"/>
            <a:ext cx="3054281" cy="6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8522" y="2050625"/>
            <a:ext cx="3511178" cy="196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511901" y="618471"/>
            <a:ext cx="51561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</a:pPr>
            <a:r>
              <a:rPr b="1" lang="en" sz="2400">
                <a:latin typeface="PT Sans"/>
                <a:ea typeface="PT Sans"/>
                <a:cs typeface="PT Sans"/>
                <a:sym typeface="PT Sans"/>
              </a:rPr>
              <a:t>360 Payments Consumer Financing Platform (CFP) for Meineke</a:t>
            </a:r>
            <a:endParaRPr/>
          </a:p>
        </p:txBody>
      </p:sp>
      <p:pic>
        <p:nvPicPr>
          <p:cNvPr descr="A picture containing text, clipart&#10;&#10;Description automatically generated" id="115" name="Google Shape;11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0701" y="2519999"/>
            <a:ext cx="2541982" cy="717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22"/>
          <p:cNvGrpSpPr/>
          <p:nvPr/>
        </p:nvGrpSpPr>
        <p:grpSpPr>
          <a:xfrm>
            <a:off x="1139426" y="1106440"/>
            <a:ext cx="6217922" cy="2930602"/>
            <a:chOff x="1315059" y="1352860"/>
            <a:chExt cx="8290563" cy="3907469"/>
          </a:xfrm>
        </p:grpSpPr>
        <p:pic>
          <p:nvPicPr>
            <p:cNvPr id="122" name="Google Shape;122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26906" y="2203593"/>
              <a:ext cx="2099727" cy="13242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22"/>
            <p:cNvSpPr/>
            <p:nvPr/>
          </p:nvSpPr>
          <p:spPr>
            <a:xfrm rot="5400000">
              <a:off x="3614007" y="2486871"/>
              <a:ext cx="226500" cy="9501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1F1F1A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A close up of a logo&#10;&#10;Description automatically generated" id="124" name="Google Shape;124;p22"/>
            <p:cNvPicPr preferRelativeResize="0"/>
            <p:nvPr/>
          </p:nvPicPr>
          <p:blipFill rotWithShape="1">
            <a:blip r:embed="rId4">
              <a:alphaModFix/>
            </a:blip>
            <a:srcRect b="26589" l="0" r="0" t="0"/>
            <a:stretch/>
          </p:blipFill>
          <p:spPr>
            <a:xfrm>
              <a:off x="5632750" y="4557826"/>
              <a:ext cx="2489090" cy="7025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22"/>
            <p:cNvSpPr txBox="1"/>
            <p:nvPr/>
          </p:nvSpPr>
          <p:spPr>
            <a:xfrm>
              <a:off x="1388022" y="1352860"/>
              <a:ext cx="8217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Single Customer Application</a:t>
              </a:r>
              <a:endParaRPr sz="1100"/>
            </a:p>
          </p:txBody>
        </p:sp>
        <p:sp>
          <p:nvSpPr>
            <p:cNvPr id="126" name="Google Shape;126;p22"/>
            <p:cNvSpPr/>
            <p:nvPr/>
          </p:nvSpPr>
          <p:spPr>
            <a:xfrm rot="-5400000">
              <a:off x="6912704" y="2468517"/>
              <a:ext cx="226500" cy="9501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1F1F1A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 result for not approved" id="127" name="Google Shape;127;p2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382002">
              <a:off x="7538696" y="2581235"/>
              <a:ext cx="1979798" cy="7919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Google Shape;128;p22"/>
            <p:cNvSpPr/>
            <p:nvPr/>
          </p:nvSpPr>
          <p:spPr>
            <a:xfrm rot="2387168">
              <a:off x="7583140" y="3910603"/>
              <a:ext cx="226433" cy="8316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1F1F1A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2"/>
            <p:cNvSpPr/>
            <p:nvPr/>
          </p:nvSpPr>
          <p:spPr>
            <a:xfrm>
              <a:off x="5363518" y="1752005"/>
              <a:ext cx="226500" cy="3624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1F1F1A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 result for approved sign png" id="130" name="Google Shape;130;p2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766952">
              <a:off x="1391547" y="2469944"/>
              <a:ext cx="1761657" cy="88874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1" name="Google Shape;131;p22"/>
          <p:cNvSpPr txBox="1"/>
          <p:nvPr/>
        </p:nvSpPr>
        <p:spPr>
          <a:xfrm>
            <a:off x="1823171" y="254315"/>
            <a:ext cx="5497800" cy="4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</a:pPr>
            <a:r>
              <a:rPr b="1" lang="en"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360 Consumer Financing Platform </a:t>
            </a:r>
            <a:endParaRPr sz="1100"/>
          </a:p>
        </p:txBody>
      </p:sp>
      <p:pic>
        <p:nvPicPr>
          <p:cNvPr id="132" name="Google Shape;132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57350" y="711811"/>
            <a:ext cx="5829298" cy="1004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2"/>
          <p:cNvSpPr/>
          <p:nvPr/>
        </p:nvSpPr>
        <p:spPr>
          <a:xfrm rot="-2463732">
            <a:off x="7104237" y="3021674"/>
            <a:ext cx="169895" cy="62386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1F1F1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merican First Finance offers you another way to say 'Yes!' to your  customers" id="134" name="Google Shape;134;p22"/>
          <p:cNvPicPr preferRelativeResize="0"/>
          <p:nvPr/>
        </p:nvPicPr>
        <p:blipFill rotWithShape="1">
          <a:blip r:embed="rId8">
            <a:alphaModFix/>
          </a:blip>
          <a:srcRect b="39909" l="5444" r="5887" t="40533"/>
          <a:stretch/>
        </p:blipFill>
        <p:spPr>
          <a:xfrm>
            <a:off x="6549578" y="3594077"/>
            <a:ext cx="1816886" cy="42725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2"/>
          <p:cNvSpPr txBox="1"/>
          <p:nvPr/>
        </p:nvSpPr>
        <p:spPr>
          <a:xfrm>
            <a:off x="5641136" y="2591483"/>
            <a:ext cx="18168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Dealer Chooses Secondary Option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124DC199BAD240AE5C86757F23A378" ma:contentTypeVersion="18" ma:contentTypeDescription="Create a new document." ma:contentTypeScope="" ma:versionID="8eadce4278c80423b64dd894981486e3">
  <xsd:schema xmlns:xsd="http://www.w3.org/2001/XMLSchema" xmlns:xs="http://www.w3.org/2001/XMLSchema" xmlns:p="http://schemas.microsoft.com/office/2006/metadata/properties" xmlns:ns2="53b7c027-e93b-44b7-bf09-830e9f61eaa0" xmlns:ns3="588a2ab9-90a0-4a2d-8135-ab7bfe566fdd" targetNamespace="http://schemas.microsoft.com/office/2006/metadata/properties" ma:root="true" ma:fieldsID="29c6c5a9086a6f9691fbd7539ab06c72" ns2:_="" ns3:_="">
    <xsd:import namespace="53b7c027-e93b-44b7-bf09-830e9f61eaa0"/>
    <xsd:import namespace="588a2ab9-90a0-4a2d-8135-ab7bfe566f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b7c027-e93b-44b7-bf09-830e9f61ea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62348a0-ce81-4631-ad02-f999ee87ed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a2ab9-90a0-4a2d-8135-ab7bfe566fd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9ad8cc9-66e7-43da-a634-8e4e674dfcc3}" ma:internalName="TaxCatchAll" ma:showField="CatchAllData" ma:web="588a2ab9-90a0-4a2d-8135-ab7bfe566f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EFB43C-8954-4AD9-B827-CFA794FBD075}"/>
</file>

<file path=customXml/itemProps2.xml><?xml version="1.0" encoding="utf-8"?>
<ds:datastoreItem xmlns:ds="http://schemas.openxmlformats.org/officeDocument/2006/customXml" ds:itemID="{D8CDF2CF-FEF3-45CC-A654-E8B335D866AA}"/>
</file>