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1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tableStyles" Target="tableStyles.xml"/><Relationship Id="rId15" Type="http://schemas.openxmlformats.org/officeDocument/2006/relationships/customXml" Target="../customXml/item3.xml"/><Relationship Id="rId10" Type="http://schemas.openxmlformats.org/officeDocument/2006/relationships/slide" Target="slides/slide5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6184" y="6337088"/>
            <a:ext cx="780056" cy="31493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379" y="200405"/>
            <a:ext cx="6481445" cy="4145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82953" y="1156461"/>
            <a:ext cx="5695315" cy="405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656186" y="6493484"/>
            <a:ext cx="153034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el_.Cruz@bofa.com" TargetMode="External"/><Relationship Id="rId3" Type="http://schemas.openxmlformats.org/officeDocument/2006/relationships/hyperlink" Target="mailto:Monica.Hunt@bofa.com" TargetMode="External"/><Relationship Id="rId4" Type="http://schemas.openxmlformats.org/officeDocument/2006/relationships/hyperlink" Target="mailto:Anthony.Torino@bofa.com" TargetMode="External"/><Relationship Id="rId5" Type="http://schemas.openxmlformats.org/officeDocument/2006/relationships/hyperlink" Target="mailto:Javier.Zuniga@bofa.com" TargetMode="External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Relationship Id="rId3" Type="http://schemas.openxmlformats.org/officeDocument/2006/relationships/image" Target="../media/image1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el_.cruz@BofA.com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1190" y="910793"/>
            <a:ext cx="4011929" cy="136842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4400" b="0">
                <a:latin typeface="Calibri"/>
                <a:cs typeface="Calibri"/>
              </a:rPr>
              <a:t>2023</a:t>
            </a:r>
            <a:r>
              <a:rPr dirty="0" sz="4400" spc="-90" b="0">
                <a:latin typeface="Calibri"/>
                <a:cs typeface="Calibri"/>
              </a:rPr>
              <a:t> </a:t>
            </a:r>
            <a:r>
              <a:rPr dirty="0" sz="4400" b="0">
                <a:latin typeface="Calibri"/>
                <a:cs typeface="Calibri"/>
              </a:rPr>
              <a:t>Fall</a:t>
            </a:r>
            <a:r>
              <a:rPr dirty="0" sz="4400" spc="-60" b="0">
                <a:latin typeface="Calibri"/>
                <a:cs typeface="Calibri"/>
              </a:rPr>
              <a:t> </a:t>
            </a:r>
            <a:r>
              <a:rPr dirty="0" sz="4400" spc="-25" b="0">
                <a:latin typeface="Calibri"/>
                <a:cs typeface="Calibri"/>
              </a:rPr>
              <a:t>MDA</a:t>
            </a:r>
            <a:endParaRPr sz="4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4400" b="0">
                <a:latin typeface="Calibri"/>
                <a:cs typeface="Calibri"/>
              </a:rPr>
              <a:t>Regional</a:t>
            </a:r>
            <a:r>
              <a:rPr dirty="0" sz="4400" spc="-80" b="0">
                <a:latin typeface="Calibri"/>
                <a:cs typeface="Calibri"/>
              </a:rPr>
              <a:t> </a:t>
            </a:r>
            <a:r>
              <a:rPr dirty="0" sz="4400" spc="-10" b="0">
                <a:latin typeface="Calibri"/>
                <a:cs typeface="Calibri"/>
              </a:rPr>
              <a:t>Meeting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29836" y="2940177"/>
            <a:ext cx="3828415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Region</a:t>
            </a:r>
            <a:r>
              <a:rPr dirty="0" sz="2400" spc="-85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Joel</a:t>
            </a:r>
            <a:r>
              <a:rPr dirty="0" sz="2400" spc="-20">
                <a:latin typeface="Calibri"/>
                <a:cs typeface="Calibri"/>
              </a:rPr>
              <a:t> Cruz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400" b="1">
                <a:latin typeface="Calibri"/>
                <a:cs typeface="Calibri"/>
              </a:rPr>
              <a:t>Business</a:t>
            </a:r>
            <a:r>
              <a:rPr dirty="0" sz="2400" spc="-2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Development</a:t>
            </a:r>
            <a:r>
              <a:rPr dirty="0" sz="2400" spc="-3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Officer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October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2023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25088" y="5943975"/>
            <a:ext cx="1619589" cy="771160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Specialized</a:t>
            </a:r>
            <a:r>
              <a:rPr dirty="0" spc="-70"/>
              <a:t> </a:t>
            </a:r>
            <a:r>
              <a:rPr dirty="0"/>
              <a:t>Financing</a:t>
            </a:r>
            <a:r>
              <a:rPr dirty="0" spc="-55"/>
              <a:t> </a:t>
            </a:r>
            <a:r>
              <a:rPr dirty="0"/>
              <a:t>Solutions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40"/>
              <a:t> </a:t>
            </a:r>
            <a:r>
              <a:rPr dirty="0"/>
              <a:t>Franchise</a:t>
            </a:r>
            <a:r>
              <a:rPr dirty="0" spc="-55"/>
              <a:t> </a:t>
            </a:r>
            <a:r>
              <a:rPr dirty="0" spc="-10"/>
              <a:t>Lending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298194" y="1162939"/>
            <a:ext cx="9241790" cy="3780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Who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we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spc="-25" b="1">
                <a:latin typeface="Calibri"/>
                <a:cs typeface="Calibri"/>
              </a:rPr>
              <a:t>are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Nationwide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 Lending Division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within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Bank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America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Small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Business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Banking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Specialized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salesforce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strong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understanding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brand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model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Dedicated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underwriting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team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streamlined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process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quicker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turn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times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better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client experience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7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Over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$1B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funded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loans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since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2013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003" y="1224496"/>
            <a:ext cx="618172" cy="603803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8419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30"/>
              <a:t> </a:t>
            </a:r>
            <a:r>
              <a:rPr dirty="0"/>
              <a:t>we</a:t>
            </a:r>
            <a:r>
              <a:rPr dirty="0" spc="-15"/>
              <a:t> </a:t>
            </a:r>
            <a:r>
              <a:rPr dirty="0" spc="-10"/>
              <a:t>provide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/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u="sng" sz="1800" spc="-10">
                <a:uFill>
                  <a:solidFill>
                    <a:srgbClr val="000000"/>
                  </a:solidFill>
                </a:uFill>
              </a:rPr>
              <a:t>Customized</a:t>
            </a:r>
            <a:r>
              <a:rPr dirty="0" sz="1800" spc="-70"/>
              <a:t> </a:t>
            </a:r>
            <a:r>
              <a:rPr dirty="0" sz="1800" b="0">
                <a:latin typeface="Calibri"/>
                <a:cs typeface="Calibri"/>
              </a:rPr>
              <a:t>lending</a:t>
            </a:r>
            <a:r>
              <a:rPr dirty="0" sz="1800" spc="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solutions</a:t>
            </a:r>
            <a:r>
              <a:rPr dirty="0" sz="1800" spc="-1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for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all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brand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spc="-10" b="0">
                <a:latin typeface="Calibri"/>
                <a:cs typeface="Calibri"/>
              </a:rPr>
              <a:t>needs: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 spc="-10">
                <a:latin typeface="Calibri"/>
                <a:cs typeface="Calibri"/>
              </a:rPr>
              <a:t>Acquisition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Real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Estate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Partner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Buyout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Lines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Credit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Calibri"/>
              <a:buChar char="-"/>
            </a:pP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Calibri"/>
              <a:buChar char="-"/>
            </a:pPr>
            <a:endParaRPr sz="17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 b="0">
                <a:latin typeface="Calibri"/>
                <a:cs typeface="Calibri"/>
              </a:rPr>
              <a:t>SBA</a:t>
            </a:r>
            <a:r>
              <a:rPr dirty="0" sz="1800" spc="-5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(7a, 504,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Express)</a:t>
            </a:r>
            <a:r>
              <a:rPr dirty="0" sz="1800" spc="-25" b="0">
                <a:latin typeface="Calibri"/>
                <a:cs typeface="Calibri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</a:rPr>
              <a:t>and</a:t>
            </a:r>
            <a:r>
              <a:rPr dirty="0" sz="1800" spc="-35"/>
              <a:t> </a:t>
            </a:r>
            <a:r>
              <a:rPr dirty="0" sz="1800" b="0">
                <a:latin typeface="Calibri"/>
                <a:cs typeface="Calibri"/>
              </a:rPr>
              <a:t>Conventional</a:t>
            </a:r>
            <a:r>
              <a:rPr dirty="0" sz="1800" spc="-1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Lending</a:t>
            </a:r>
            <a:r>
              <a:rPr dirty="0" sz="1800" spc="-5" b="0">
                <a:latin typeface="Calibri"/>
                <a:cs typeface="Calibri"/>
              </a:rPr>
              <a:t> </a:t>
            </a:r>
            <a:r>
              <a:rPr dirty="0" sz="1800" spc="-10" b="0">
                <a:latin typeface="Calibri"/>
                <a:cs typeface="Calibri"/>
              </a:rPr>
              <a:t>Products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u="sng" sz="1800">
                <a:uFill>
                  <a:solidFill>
                    <a:srgbClr val="000000"/>
                  </a:solidFill>
                </a:uFill>
              </a:rPr>
              <a:t>Fixed</a:t>
            </a:r>
            <a:r>
              <a:rPr dirty="0" sz="1800" spc="-70"/>
              <a:t> </a:t>
            </a:r>
            <a:r>
              <a:rPr dirty="0" sz="1800" spc="-10" b="0">
                <a:latin typeface="Calibri"/>
                <a:cs typeface="Calibri"/>
              </a:rPr>
              <a:t>Rates</a:t>
            </a:r>
            <a:endParaRPr sz="1800">
              <a:latin typeface="Calibri"/>
              <a:cs typeface="Calibri"/>
            </a:endParaRPr>
          </a:p>
          <a:p>
            <a:pPr lvl="1" marL="605790" indent="-122555">
              <a:lnSpc>
                <a:spcPct val="100000"/>
              </a:lnSpc>
              <a:buChar char="-"/>
              <a:tabLst>
                <a:tab pos="605790" algn="l"/>
              </a:tabLst>
            </a:pPr>
            <a:r>
              <a:rPr dirty="0" sz="1800">
                <a:latin typeface="Calibri"/>
                <a:cs typeface="Calibri"/>
              </a:rPr>
              <a:t>Offer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best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market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conventional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rates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Specialized</a:t>
            </a:r>
            <a:r>
              <a:rPr dirty="0" spc="-70"/>
              <a:t> </a:t>
            </a:r>
            <a:r>
              <a:rPr dirty="0"/>
              <a:t>Financing</a:t>
            </a:r>
            <a:r>
              <a:rPr dirty="0" spc="-55"/>
              <a:t> </a:t>
            </a:r>
            <a:r>
              <a:rPr dirty="0"/>
              <a:t>Solutions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40"/>
              <a:t> </a:t>
            </a:r>
            <a:r>
              <a:rPr dirty="0"/>
              <a:t>Franchise</a:t>
            </a:r>
            <a:r>
              <a:rPr dirty="0" spc="-55"/>
              <a:t> </a:t>
            </a:r>
            <a:r>
              <a:rPr dirty="0" spc="-10"/>
              <a:t>Lending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202" y="1168089"/>
            <a:ext cx="677472" cy="677411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Business</a:t>
            </a:r>
            <a:r>
              <a:rPr dirty="0" spc="-20"/>
              <a:t> </a:t>
            </a:r>
            <a:r>
              <a:rPr dirty="0"/>
              <a:t>Development</a:t>
            </a:r>
            <a:r>
              <a:rPr dirty="0" spc="-30"/>
              <a:t> </a:t>
            </a:r>
            <a:r>
              <a:rPr dirty="0"/>
              <a:t>Officer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30"/>
              <a:t> </a:t>
            </a:r>
            <a:r>
              <a:rPr dirty="0" spc="-20"/>
              <a:t>Territory</a:t>
            </a:r>
            <a:r>
              <a:rPr dirty="0" spc="-40"/>
              <a:t> </a:t>
            </a:r>
            <a:r>
              <a:rPr dirty="0" spc="-25"/>
              <a:t>Map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9183369" y="4352290"/>
            <a:ext cx="1473200" cy="520700"/>
            <a:chOff x="9183369" y="4352290"/>
            <a:chExt cx="1473200" cy="520700"/>
          </a:xfrm>
        </p:grpSpPr>
        <p:sp>
          <p:nvSpPr>
            <p:cNvPr id="4" name="object 4" descr=""/>
            <p:cNvSpPr/>
            <p:nvPr/>
          </p:nvSpPr>
          <p:spPr>
            <a:xfrm>
              <a:off x="9189719" y="4358640"/>
              <a:ext cx="1460500" cy="508000"/>
            </a:xfrm>
            <a:custGeom>
              <a:avLst/>
              <a:gdLst/>
              <a:ahLst/>
              <a:cxnLst/>
              <a:rect l="l" t="t" r="r" b="b"/>
              <a:pathLst>
                <a:path w="1460500" h="508000">
                  <a:moveTo>
                    <a:pt x="1459992" y="0"/>
                  </a:moveTo>
                  <a:lnTo>
                    <a:pt x="0" y="0"/>
                  </a:lnTo>
                  <a:lnTo>
                    <a:pt x="0" y="507492"/>
                  </a:lnTo>
                  <a:lnTo>
                    <a:pt x="1459992" y="507492"/>
                  </a:lnTo>
                  <a:lnTo>
                    <a:pt x="145999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189719" y="4358640"/>
              <a:ext cx="1460500" cy="508000"/>
            </a:xfrm>
            <a:custGeom>
              <a:avLst/>
              <a:gdLst/>
              <a:ahLst/>
              <a:cxnLst/>
              <a:rect l="l" t="t" r="r" b="b"/>
              <a:pathLst>
                <a:path w="1460500" h="508000">
                  <a:moveTo>
                    <a:pt x="0" y="507492"/>
                  </a:moveTo>
                  <a:lnTo>
                    <a:pt x="1459992" y="507492"/>
                  </a:lnTo>
                  <a:lnTo>
                    <a:pt x="1459992" y="0"/>
                  </a:lnTo>
                  <a:lnTo>
                    <a:pt x="0" y="0"/>
                  </a:lnTo>
                  <a:lnTo>
                    <a:pt x="0" y="50749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9397365" y="4392295"/>
            <a:ext cx="1045844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90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Anthony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Torino </a:t>
            </a:r>
            <a:r>
              <a:rPr dirty="0" sz="900" b="1">
                <a:latin typeface="Arial"/>
                <a:cs typeface="Arial"/>
              </a:rPr>
              <a:t>Atlantic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Midwest Divisions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100200" y="908177"/>
            <a:ext cx="9082405" cy="4916805"/>
            <a:chOff x="1100200" y="908177"/>
            <a:chExt cx="9082405" cy="4916805"/>
          </a:xfrm>
        </p:grpSpPr>
        <p:sp>
          <p:nvSpPr>
            <p:cNvPr id="8" name="object 8" descr=""/>
            <p:cNvSpPr/>
            <p:nvPr/>
          </p:nvSpPr>
          <p:spPr>
            <a:xfrm>
              <a:off x="1902713" y="2928366"/>
              <a:ext cx="276225" cy="424180"/>
            </a:xfrm>
            <a:custGeom>
              <a:avLst/>
              <a:gdLst/>
              <a:ahLst/>
              <a:cxnLst/>
              <a:rect l="l" t="t" r="r" b="b"/>
              <a:pathLst>
                <a:path w="276225" h="424179">
                  <a:moveTo>
                    <a:pt x="41021" y="0"/>
                  </a:moveTo>
                  <a:lnTo>
                    <a:pt x="50418" y="85598"/>
                  </a:lnTo>
                  <a:lnTo>
                    <a:pt x="0" y="156845"/>
                  </a:lnTo>
                  <a:lnTo>
                    <a:pt x="33147" y="301498"/>
                  </a:lnTo>
                  <a:lnTo>
                    <a:pt x="26797" y="360553"/>
                  </a:lnTo>
                  <a:lnTo>
                    <a:pt x="36194" y="389000"/>
                  </a:lnTo>
                  <a:lnTo>
                    <a:pt x="85090" y="423672"/>
                  </a:lnTo>
                  <a:lnTo>
                    <a:pt x="118237" y="362585"/>
                  </a:lnTo>
                  <a:lnTo>
                    <a:pt x="178054" y="317754"/>
                  </a:lnTo>
                  <a:lnTo>
                    <a:pt x="190754" y="319786"/>
                  </a:lnTo>
                  <a:lnTo>
                    <a:pt x="230124" y="299466"/>
                  </a:lnTo>
                  <a:lnTo>
                    <a:pt x="263271" y="266826"/>
                  </a:lnTo>
                  <a:lnTo>
                    <a:pt x="275844" y="242443"/>
                  </a:lnTo>
                  <a:lnTo>
                    <a:pt x="255397" y="221996"/>
                  </a:lnTo>
                  <a:lnTo>
                    <a:pt x="237998" y="201675"/>
                  </a:lnTo>
                  <a:lnTo>
                    <a:pt x="234823" y="173100"/>
                  </a:lnTo>
                  <a:lnTo>
                    <a:pt x="212852" y="167005"/>
                  </a:lnTo>
                  <a:lnTo>
                    <a:pt x="215900" y="132334"/>
                  </a:lnTo>
                  <a:lnTo>
                    <a:pt x="193929" y="103886"/>
                  </a:lnTo>
                  <a:lnTo>
                    <a:pt x="141859" y="59055"/>
                  </a:lnTo>
                  <a:lnTo>
                    <a:pt x="96138" y="38735"/>
                  </a:lnTo>
                  <a:lnTo>
                    <a:pt x="69342" y="12192"/>
                  </a:lnTo>
                  <a:lnTo>
                    <a:pt x="41021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902713" y="2928366"/>
              <a:ext cx="276225" cy="424180"/>
            </a:xfrm>
            <a:custGeom>
              <a:avLst/>
              <a:gdLst/>
              <a:ahLst/>
              <a:cxnLst/>
              <a:rect l="l" t="t" r="r" b="b"/>
              <a:pathLst>
                <a:path w="276225" h="424179">
                  <a:moveTo>
                    <a:pt x="0" y="156845"/>
                  </a:moveTo>
                  <a:lnTo>
                    <a:pt x="33147" y="301498"/>
                  </a:lnTo>
                  <a:lnTo>
                    <a:pt x="26797" y="360553"/>
                  </a:lnTo>
                  <a:lnTo>
                    <a:pt x="36194" y="389000"/>
                  </a:lnTo>
                  <a:lnTo>
                    <a:pt x="85090" y="423672"/>
                  </a:lnTo>
                  <a:lnTo>
                    <a:pt x="118237" y="362585"/>
                  </a:lnTo>
                  <a:lnTo>
                    <a:pt x="178054" y="317754"/>
                  </a:lnTo>
                  <a:lnTo>
                    <a:pt x="190754" y="319786"/>
                  </a:lnTo>
                  <a:lnTo>
                    <a:pt x="230124" y="299466"/>
                  </a:lnTo>
                  <a:lnTo>
                    <a:pt x="263271" y="266826"/>
                  </a:lnTo>
                  <a:lnTo>
                    <a:pt x="275844" y="242443"/>
                  </a:lnTo>
                  <a:lnTo>
                    <a:pt x="255397" y="221996"/>
                  </a:lnTo>
                  <a:lnTo>
                    <a:pt x="237998" y="201675"/>
                  </a:lnTo>
                  <a:lnTo>
                    <a:pt x="234823" y="173100"/>
                  </a:lnTo>
                  <a:lnTo>
                    <a:pt x="212852" y="167005"/>
                  </a:lnTo>
                  <a:lnTo>
                    <a:pt x="215900" y="132334"/>
                  </a:lnTo>
                  <a:lnTo>
                    <a:pt x="193929" y="103886"/>
                  </a:lnTo>
                  <a:lnTo>
                    <a:pt x="141859" y="59055"/>
                  </a:lnTo>
                  <a:lnTo>
                    <a:pt x="96138" y="38735"/>
                  </a:lnTo>
                  <a:lnTo>
                    <a:pt x="69342" y="12192"/>
                  </a:lnTo>
                  <a:lnTo>
                    <a:pt x="41021" y="0"/>
                  </a:lnTo>
                  <a:lnTo>
                    <a:pt x="50418" y="85598"/>
                  </a:lnTo>
                  <a:lnTo>
                    <a:pt x="0" y="15684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770125" y="2675381"/>
              <a:ext cx="152400" cy="143510"/>
            </a:xfrm>
            <a:custGeom>
              <a:avLst/>
              <a:gdLst/>
              <a:ahLst/>
              <a:cxnLst/>
              <a:rect l="l" t="t" r="r" b="b"/>
              <a:pathLst>
                <a:path w="152400" h="143510">
                  <a:moveTo>
                    <a:pt x="15875" y="0"/>
                  </a:moveTo>
                  <a:lnTo>
                    <a:pt x="1524" y="16128"/>
                  </a:lnTo>
                  <a:lnTo>
                    <a:pt x="0" y="50418"/>
                  </a:lnTo>
                  <a:lnTo>
                    <a:pt x="49149" y="96900"/>
                  </a:lnTo>
                  <a:lnTo>
                    <a:pt x="57150" y="143255"/>
                  </a:lnTo>
                  <a:lnTo>
                    <a:pt x="79375" y="143255"/>
                  </a:lnTo>
                  <a:lnTo>
                    <a:pt x="104775" y="131190"/>
                  </a:lnTo>
                  <a:lnTo>
                    <a:pt x="118999" y="133222"/>
                  </a:lnTo>
                  <a:lnTo>
                    <a:pt x="152400" y="106933"/>
                  </a:lnTo>
                  <a:lnTo>
                    <a:pt x="146050" y="76707"/>
                  </a:lnTo>
                  <a:lnTo>
                    <a:pt x="125349" y="68579"/>
                  </a:lnTo>
                  <a:lnTo>
                    <a:pt x="98425" y="34289"/>
                  </a:lnTo>
                  <a:lnTo>
                    <a:pt x="79375" y="28193"/>
                  </a:lnTo>
                  <a:lnTo>
                    <a:pt x="49149" y="44450"/>
                  </a:lnTo>
                  <a:lnTo>
                    <a:pt x="15875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770125" y="2675381"/>
              <a:ext cx="152400" cy="143510"/>
            </a:xfrm>
            <a:custGeom>
              <a:avLst/>
              <a:gdLst/>
              <a:ahLst/>
              <a:cxnLst/>
              <a:rect l="l" t="t" r="r" b="b"/>
              <a:pathLst>
                <a:path w="152400" h="143510">
                  <a:moveTo>
                    <a:pt x="0" y="50418"/>
                  </a:moveTo>
                  <a:lnTo>
                    <a:pt x="1524" y="16128"/>
                  </a:lnTo>
                  <a:lnTo>
                    <a:pt x="15875" y="0"/>
                  </a:lnTo>
                  <a:lnTo>
                    <a:pt x="49149" y="44450"/>
                  </a:lnTo>
                  <a:lnTo>
                    <a:pt x="79375" y="28193"/>
                  </a:lnTo>
                  <a:lnTo>
                    <a:pt x="98425" y="34289"/>
                  </a:lnTo>
                  <a:lnTo>
                    <a:pt x="125349" y="68579"/>
                  </a:lnTo>
                  <a:lnTo>
                    <a:pt x="146050" y="76707"/>
                  </a:lnTo>
                  <a:lnTo>
                    <a:pt x="152400" y="106933"/>
                  </a:lnTo>
                  <a:lnTo>
                    <a:pt x="118999" y="133222"/>
                  </a:lnTo>
                  <a:lnTo>
                    <a:pt x="104775" y="131190"/>
                  </a:lnTo>
                  <a:lnTo>
                    <a:pt x="79375" y="143255"/>
                  </a:lnTo>
                  <a:lnTo>
                    <a:pt x="57150" y="143255"/>
                  </a:lnTo>
                  <a:lnTo>
                    <a:pt x="49149" y="96900"/>
                  </a:lnTo>
                  <a:lnTo>
                    <a:pt x="0" y="5041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634489" y="2614422"/>
              <a:ext cx="129539" cy="55244"/>
            </a:xfrm>
            <a:custGeom>
              <a:avLst/>
              <a:gdLst/>
              <a:ahLst/>
              <a:cxnLst/>
              <a:rect l="l" t="t" r="r" b="b"/>
              <a:pathLst>
                <a:path w="129539" h="55244">
                  <a:moveTo>
                    <a:pt x="9525" y="0"/>
                  </a:moveTo>
                  <a:lnTo>
                    <a:pt x="0" y="35305"/>
                  </a:lnTo>
                  <a:lnTo>
                    <a:pt x="45847" y="35305"/>
                  </a:lnTo>
                  <a:lnTo>
                    <a:pt x="93218" y="54863"/>
                  </a:lnTo>
                  <a:lnTo>
                    <a:pt x="101092" y="50926"/>
                  </a:lnTo>
                  <a:lnTo>
                    <a:pt x="129540" y="21589"/>
                  </a:lnTo>
                  <a:lnTo>
                    <a:pt x="83693" y="15620"/>
                  </a:lnTo>
                  <a:lnTo>
                    <a:pt x="82168" y="13715"/>
                  </a:lnTo>
                  <a:lnTo>
                    <a:pt x="75818" y="9778"/>
                  </a:lnTo>
                  <a:lnTo>
                    <a:pt x="63246" y="11811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634489" y="2614422"/>
              <a:ext cx="129539" cy="55244"/>
            </a:xfrm>
            <a:custGeom>
              <a:avLst/>
              <a:gdLst/>
              <a:ahLst/>
              <a:cxnLst/>
              <a:rect l="l" t="t" r="r" b="b"/>
              <a:pathLst>
                <a:path w="129539" h="55244">
                  <a:moveTo>
                    <a:pt x="63246" y="11811"/>
                  </a:moveTo>
                  <a:lnTo>
                    <a:pt x="75818" y="9778"/>
                  </a:lnTo>
                  <a:lnTo>
                    <a:pt x="82168" y="13715"/>
                  </a:lnTo>
                  <a:lnTo>
                    <a:pt x="83693" y="15620"/>
                  </a:lnTo>
                  <a:lnTo>
                    <a:pt x="129540" y="21589"/>
                  </a:lnTo>
                  <a:lnTo>
                    <a:pt x="101092" y="50926"/>
                  </a:lnTo>
                  <a:lnTo>
                    <a:pt x="93218" y="54863"/>
                  </a:lnTo>
                  <a:lnTo>
                    <a:pt x="45847" y="35305"/>
                  </a:lnTo>
                  <a:lnTo>
                    <a:pt x="0" y="35305"/>
                  </a:lnTo>
                  <a:lnTo>
                    <a:pt x="9525" y="0"/>
                  </a:lnTo>
                  <a:lnTo>
                    <a:pt x="63246" y="1181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690877" y="2705862"/>
              <a:ext cx="50800" cy="58419"/>
            </a:xfrm>
            <a:custGeom>
              <a:avLst/>
              <a:gdLst/>
              <a:ahLst/>
              <a:cxnLst/>
              <a:rect l="l" t="t" r="r" b="b"/>
              <a:pathLst>
                <a:path w="50800" h="58419">
                  <a:moveTo>
                    <a:pt x="0" y="0"/>
                  </a:moveTo>
                  <a:lnTo>
                    <a:pt x="7874" y="39242"/>
                  </a:lnTo>
                  <a:lnTo>
                    <a:pt x="33020" y="57912"/>
                  </a:lnTo>
                  <a:lnTo>
                    <a:pt x="50292" y="392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690877" y="2705862"/>
              <a:ext cx="50800" cy="58419"/>
            </a:xfrm>
            <a:custGeom>
              <a:avLst/>
              <a:gdLst/>
              <a:ahLst/>
              <a:cxnLst/>
              <a:rect l="l" t="t" r="r" b="b"/>
              <a:pathLst>
                <a:path w="50800" h="58419">
                  <a:moveTo>
                    <a:pt x="0" y="0"/>
                  </a:moveTo>
                  <a:lnTo>
                    <a:pt x="7874" y="39242"/>
                  </a:lnTo>
                  <a:lnTo>
                    <a:pt x="33020" y="57912"/>
                  </a:lnTo>
                  <a:lnTo>
                    <a:pt x="50292" y="3924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1764" y="2450465"/>
              <a:ext cx="137413" cy="140462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0200" y="2259965"/>
              <a:ext cx="111505" cy="114553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5732" y="908177"/>
              <a:ext cx="9016873" cy="4916805"/>
            </a:xfrm>
            <a:prstGeom prst="rect">
              <a:avLst/>
            </a:prstGeom>
          </p:spPr>
        </p:pic>
      </p:grpSp>
      <p:grpSp>
        <p:nvGrpSpPr>
          <p:cNvPr id="19" name="object 19" descr=""/>
          <p:cNvGrpSpPr/>
          <p:nvPr/>
        </p:nvGrpSpPr>
        <p:grpSpPr>
          <a:xfrm>
            <a:off x="1002664" y="2323973"/>
            <a:ext cx="32384" cy="72390"/>
            <a:chOff x="1002664" y="2323973"/>
            <a:chExt cx="32384" cy="72390"/>
          </a:xfrm>
        </p:grpSpPr>
        <p:sp>
          <p:nvSpPr>
            <p:cNvPr id="20" name="object 20" descr=""/>
            <p:cNvSpPr/>
            <p:nvPr/>
          </p:nvSpPr>
          <p:spPr>
            <a:xfrm>
              <a:off x="1003553" y="2324862"/>
              <a:ext cx="30480" cy="70485"/>
            </a:xfrm>
            <a:custGeom>
              <a:avLst/>
              <a:gdLst/>
              <a:ahLst/>
              <a:cxnLst/>
              <a:rect l="l" t="t" r="r" b="b"/>
              <a:pathLst>
                <a:path w="30480" h="70485">
                  <a:moveTo>
                    <a:pt x="26327" y="0"/>
                  </a:moveTo>
                  <a:lnTo>
                    <a:pt x="0" y="44576"/>
                  </a:lnTo>
                  <a:lnTo>
                    <a:pt x="5537" y="70103"/>
                  </a:lnTo>
                  <a:lnTo>
                    <a:pt x="30480" y="36067"/>
                  </a:lnTo>
                  <a:lnTo>
                    <a:pt x="26327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003553" y="2324862"/>
              <a:ext cx="30480" cy="70485"/>
            </a:xfrm>
            <a:custGeom>
              <a:avLst/>
              <a:gdLst/>
              <a:ahLst/>
              <a:cxnLst/>
              <a:rect l="l" t="t" r="r" b="b"/>
              <a:pathLst>
                <a:path w="30480" h="70485">
                  <a:moveTo>
                    <a:pt x="0" y="44576"/>
                  </a:moveTo>
                  <a:lnTo>
                    <a:pt x="26327" y="0"/>
                  </a:lnTo>
                  <a:lnTo>
                    <a:pt x="30480" y="36067"/>
                  </a:lnTo>
                  <a:lnTo>
                    <a:pt x="5537" y="70103"/>
                  </a:lnTo>
                  <a:lnTo>
                    <a:pt x="0" y="4457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1646047" y="1226058"/>
            <a:ext cx="1873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AK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843909" y="3816222"/>
            <a:ext cx="1746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AZ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639436" y="3868928"/>
            <a:ext cx="2032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NM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279775" y="2804921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NV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912870" y="2978353"/>
            <a:ext cx="1778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UT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829302" y="3110229"/>
            <a:ext cx="1968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CO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885313" y="2003552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OR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747642" y="2220214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ID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3062985" y="1446021"/>
            <a:ext cx="216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WA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462017" y="1757248"/>
            <a:ext cx="19240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MT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4543805" y="2410714"/>
            <a:ext cx="210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WY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571235" y="1742059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ND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5574284" y="2220214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SD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5731509" y="2705227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NE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5851905" y="3228213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KS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030848" y="3721734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OK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6327140" y="1959990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MN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595618" y="2593085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IA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705981" y="3207511"/>
            <a:ext cx="21145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MO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6727952" y="3858514"/>
            <a:ext cx="1873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AR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7179944" y="2829814"/>
            <a:ext cx="1276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IL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6996810" y="2088007"/>
            <a:ext cx="165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WI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7587233" y="2871342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IN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7701788" y="2329434"/>
            <a:ext cx="1543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MI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7910576" y="2776473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OH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8696959" y="2586990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PA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8992616" y="2136140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NY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7186041" y="4094226"/>
            <a:ext cx="1987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MS</a:t>
            </a:r>
            <a:endParaRPr sz="900">
              <a:latin typeface="Arial"/>
              <a:cs typeface="Aria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7659369" y="4090796"/>
            <a:ext cx="1746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AL</a:t>
            </a:r>
            <a:endParaRPr sz="900">
              <a:latin typeface="Arial"/>
              <a:cs typeface="Aria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8197088" y="4176521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GA</a:t>
            </a:r>
            <a:endParaRPr sz="900">
              <a:latin typeface="Arial"/>
              <a:cs typeface="Arial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8553704" y="4636770"/>
            <a:ext cx="165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FL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8504935" y="3807333"/>
            <a:ext cx="16827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 b="1">
                <a:solidFill>
                  <a:srgbClr val="333333"/>
                </a:solidFill>
                <a:latin typeface="Arial"/>
                <a:cs typeface="Arial"/>
              </a:rPr>
              <a:t>SC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7697216" y="3605910"/>
            <a:ext cx="1784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TN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8806688" y="3493389"/>
            <a:ext cx="17208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solidFill>
                  <a:srgbClr val="333333"/>
                </a:solidFill>
                <a:latin typeface="Arial"/>
                <a:cs typeface="Arial"/>
              </a:rPr>
              <a:t>NC</a:t>
            </a:r>
            <a:endParaRPr sz="800">
              <a:latin typeface="Arial"/>
              <a:cs typeface="Arial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8727185" y="3128263"/>
            <a:ext cx="16827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latin typeface="Arial"/>
                <a:cs typeface="Arial"/>
              </a:rPr>
              <a:t>VA</a:t>
            </a:r>
            <a:endParaRPr sz="800">
              <a:latin typeface="Arial"/>
              <a:cs typeface="Arial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9648825" y="1539062"/>
            <a:ext cx="19875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ME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9241281" y="1575942"/>
            <a:ext cx="1714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VT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9931400" y="1908428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NH</a:t>
            </a:r>
            <a:endParaRPr sz="9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0102342" y="2162936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MA</a:t>
            </a:r>
            <a:endParaRPr sz="9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9926193" y="2459228"/>
            <a:ext cx="1397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RI</a:t>
            </a:r>
            <a:endParaRPr sz="900">
              <a:latin typeface="Arial"/>
              <a:cs typeface="Arial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10023729" y="2864053"/>
            <a:ext cx="1778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CT</a:t>
            </a:r>
            <a:endParaRPr sz="900">
              <a:latin typeface="Arial"/>
              <a:cs typeface="Arial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10122534" y="3345941"/>
            <a:ext cx="1714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NJ</a:t>
            </a:r>
            <a:endParaRPr sz="900">
              <a:latin typeface="Arial"/>
              <a:cs typeface="Arial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9447403" y="3070605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DE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9599803" y="3474465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MD</a:t>
            </a:r>
            <a:endParaRPr sz="900">
              <a:latin typeface="Arial"/>
              <a:cs typeface="Arial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1623441" y="2959734"/>
            <a:ext cx="1397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HI</a:t>
            </a:r>
            <a:endParaRPr sz="900">
              <a:latin typeface="Arial"/>
              <a:cs typeface="Arial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6752590" y="4482210"/>
            <a:ext cx="1784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LA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5715761" y="4439792"/>
            <a:ext cx="172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TX</a:t>
            </a:r>
            <a:endParaRPr sz="900">
              <a:latin typeface="Arial"/>
              <a:cs typeface="Arial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2567432" y="3005709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CA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7765795" y="3301746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KY</a:t>
            </a:r>
            <a:endParaRPr sz="900">
              <a:latin typeface="Arial"/>
              <a:cs typeface="Arial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6608826" y="5344414"/>
            <a:ext cx="1143000" cy="437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Monica</a:t>
            </a:r>
            <a:r>
              <a:rPr dirty="0" sz="900" spc="-55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Hunt </a:t>
            </a:r>
            <a:r>
              <a:rPr dirty="0" sz="900" b="1">
                <a:latin typeface="Arial"/>
                <a:cs typeface="Arial"/>
              </a:rPr>
              <a:t>Southern</a:t>
            </a:r>
            <a:r>
              <a:rPr dirty="0" sz="900" spc="-60" b="1">
                <a:latin typeface="Arial"/>
                <a:cs typeface="Arial"/>
              </a:rPr>
              <a:t> </a:t>
            </a:r>
            <a:r>
              <a:rPr dirty="0" sz="900" spc="-50" b="1">
                <a:latin typeface="Arial"/>
                <a:cs typeface="Arial"/>
              </a:rPr>
              <a:t>&amp;</a:t>
            </a:r>
            <a:r>
              <a:rPr dirty="0" sz="900" b="1">
                <a:latin typeface="Arial"/>
                <a:cs typeface="Arial"/>
              </a:rPr>
              <a:t> Southwest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7474077" y="1070609"/>
            <a:ext cx="15240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Joel</a:t>
            </a:r>
            <a:r>
              <a:rPr dirty="0" sz="900" spc="-30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Cruz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900" b="1">
                <a:latin typeface="Arial"/>
                <a:cs typeface="Arial"/>
              </a:rPr>
              <a:t>Eastern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Central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2176272" y="4846320"/>
            <a:ext cx="1918970" cy="370840"/>
          </a:xfrm>
          <a:prstGeom prst="rect">
            <a:avLst/>
          </a:prstGeom>
          <a:solidFill>
            <a:srgbClr val="A2E4FF"/>
          </a:solidFill>
          <a:ln w="12700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136525" marR="129539" indent="454025">
              <a:lnSpc>
                <a:spcPct val="100000"/>
              </a:lnSpc>
              <a:spcBef>
                <a:spcPts val="360"/>
              </a:spcBef>
            </a:pPr>
            <a:r>
              <a:rPr dirty="0" sz="900" b="1">
                <a:latin typeface="Arial"/>
                <a:cs typeface="Arial"/>
              </a:rPr>
              <a:t>Javier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Zuniga</a:t>
            </a:r>
            <a:r>
              <a:rPr dirty="0" sz="900" spc="50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Western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Mountain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4" name="object 74" descr=""/>
          <p:cNvGrpSpPr/>
          <p:nvPr/>
        </p:nvGrpSpPr>
        <p:grpSpPr>
          <a:xfrm>
            <a:off x="7905368" y="1632966"/>
            <a:ext cx="1279525" cy="4184015"/>
            <a:chOff x="7905368" y="1632966"/>
            <a:chExt cx="1279525" cy="4184015"/>
          </a:xfrm>
        </p:grpSpPr>
        <p:sp>
          <p:nvSpPr>
            <p:cNvPr id="75" name="object 75" descr=""/>
            <p:cNvSpPr/>
            <p:nvPr/>
          </p:nvSpPr>
          <p:spPr>
            <a:xfrm>
              <a:off x="8380475" y="4832604"/>
              <a:ext cx="227329" cy="256540"/>
            </a:xfrm>
            <a:custGeom>
              <a:avLst/>
              <a:gdLst/>
              <a:ahLst/>
              <a:cxnLst/>
              <a:rect l="l" t="t" r="r" b="b"/>
              <a:pathLst>
                <a:path w="227329" h="256539">
                  <a:moveTo>
                    <a:pt x="113538" y="0"/>
                  </a:moveTo>
                  <a:lnTo>
                    <a:pt x="86741" y="97790"/>
                  </a:lnTo>
                  <a:lnTo>
                    <a:pt x="0" y="97790"/>
                  </a:lnTo>
                  <a:lnTo>
                    <a:pt x="70230" y="158242"/>
                  </a:lnTo>
                  <a:lnTo>
                    <a:pt x="43306" y="256032"/>
                  </a:lnTo>
                  <a:lnTo>
                    <a:pt x="113538" y="195580"/>
                  </a:lnTo>
                  <a:lnTo>
                    <a:pt x="183769" y="256032"/>
                  </a:lnTo>
                  <a:lnTo>
                    <a:pt x="156845" y="158242"/>
                  </a:lnTo>
                  <a:lnTo>
                    <a:pt x="227075" y="97790"/>
                  </a:lnTo>
                  <a:lnTo>
                    <a:pt x="140334" y="97790"/>
                  </a:lnTo>
                  <a:lnTo>
                    <a:pt x="11353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7905369" y="1632965"/>
              <a:ext cx="1279525" cy="4184015"/>
            </a:xfrm>
            <a:custGeom>
              <a:avLst/>
              <a:gdLst/>
              <a:ahLst/>
              <a:cxnLst/>
              <a:rect l="l" t="t" r="r" b="b"/>
              <a:pathLst>
                <a:path w="1279525" h="4184015">
                  <a:moveTo>
                    <a:pt x="391160" y="1059307"/>
                  </a:moveTo>
                  <a:lnTo>
                    <a:pt x="361048" y="1062037"/>
                  </a:lnTo>
                  <a:lnTo>
                    <a:pt x="265049" y="0"/>
                  </a:lnTo>
                  <a:lnTo>
                    <a:pt x="249301" y="1524"/>
                  </a:lnTo>
                  <a:lnTo>
                    <a:pt x="345313" y="1063447"/>
                  </a:lnTo>
                  <a:lnTo>
                    <a:pt x="315214" y="1066165"/>
                  </a:lnTo>
                  <a:lnTo>
                    <a:pt x="357759" y="1113282"/>
                  </a:lnTo>
                  <a:lnTo>
                    <a:pt x="380784" y="1076071"/>
                  </a:lnTo>
                  <a:lnTo>
                    <a:pt x="391160" y="1059307"/>
                  </a:lnTo>
                  <a:close/>
                </a:path>
                <a:path w="1279525" h="4184015">
                  <a:moveTo>
                    <a:pt x="752475" y="3396234"/>
                  </a:moveTo>
                  <a:lnTo>
                    <a:pt x="689864" y="3406648"/>
                  </a:lnTo>
                  <a:lnTo>
                    <a:pt x="711708" y="3427501"/>
                  </a:lnTo>
                  <a:lnTo>
                    <a:pt x="0" y="4172559"/>
                  </a:lnTo>
                  <a:lnTo>
                    <a:pt x="11430" y="4183532"/>
                  </a:lnTo>
                  <a:lnTo>
                    <a:pt x="723150" y="3438410"/>
                  </a:lnTo>
                  <a:lnTo>
                    <a:pt x="744982" y="3459226"/>
                  </a:lnTo>
                  <a:lnTo>
                    <a:pt x="749846" y="3418332"/>
                  </a:lnTo>
                  <a:lnTo>
                    <a:pt x="752475" y="3396234"/>
                  </a:lnTo>
                  <a:close/>
                </a:path>
                <a:path w="1279525" h="4184015">
                  <a:moveTo>
                    <a:pt x="1279525" y="3072638"/>
                  </a:moveTo>
                  <a:lnTo>
                    <a:pt x="672807" y="2676741"/>
                  </a:lnTo>
                  <a:lnTo>
                    <a:pt x="677341" y="2669794"/>
                  </a:lnTo>
                  <a:lnTo>
                    <a:pt x="689356" y="2651379"/>
                  </a:lnTo>
                  <a:lnTo>
                    <a:pt x="625983" y="2655570"/>
                  </a:lnTo>
                  <a:lnTo>
                    <a:pt x="647700" y="2715260"/>
                  </a:lnTo>
                  <a:lnTo>
                    <a:pt x="664197" y="2689961"/>
                  </a:lnTo>
                  <a:lnTo>
                    <a:pt x="1270889" y="3085846"/>
                  </a:lnTo>
                  <a:lnTo>
                    <a:pt x="1279525" y="3072638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7" name="object 77" descr=""/>
          <p:cNvSpPr txBox="1"/>
          <p:nvPr/>
        </p:nvSpPr>
        <p:spPr>
          <a:xfrm>
            <a:off x="8307069" y="3054857"/>
            <a:ext cx="19558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latin typeface="Arial"/>
                <a:cs typeface="Arial"/>
              </a:rPr>
              <a:t>WV</a:t>
            </a:r>
            <a:endParaRPr sz="800">
              <a:latin typeface="Arial"/>
              <a:cs typeface="Arial"/>
            </a:endParaRPr>
          </a:p>
        </p:txBody>
      </p:sp>
      <p:sp>
        <p:nvSpPr>
          <p:cNvPr id="78" name="object 78" descr=""/>
          <p:cNvSpPr/>
          <p:nvPr/>
        </p:nvSpPr>
        <p:spPr>
          <a:xfrm>
            <a:off x="3841496" y="3390900"/>
            <a:ext cx="939800" cy="1402080"/>
          </a:xfrm>
          <a:custGeom>
            <a:avLst/>
            <a:gdLst/>
            <a:ahLst/>
            <a:cxnLst/>
            <a:rect l="l" t="t" r="r" b="b"/>
            <a:pathLst>
              <a:path w="939800" h="1402079">
                <a:moveTo>
                  <a:pt x="901511" y="37898"/>
                </a:moveTo>
                <a:lnTo>
                  <a:pt x="0" y="1393063"/>
                </a:lnTo>
                <a:lnTo>
                  <a:pt x="13207" y="1401952"/>
                </a:lnTo>
                <a:lnTo>
                  <a:pt x="914708" y="46678"/>
                </a:lnTo>
                <a:lnTo>
                  <a:pt x="901511" y="37898"/>
                </a:lnTo>
                <a:close/>
              </a:path>
              <a:path w="939800" h="1402079">
                <a:moveTo>
                  <a:pt x="937776" y="27304"/>
                </a:moveTo>
                <a:lnTo>
                  <a:pt x="908557" y="27304"/>
                </a:lnTo>
                <a:lnTo>
                  <a:pt x="921765" y="36067"/>
                </a:lnTo>
                <a:lnTo>
                  <a:pt x="914708" y="46678"/>
                </a:lnTo>
                <a:lnTo>
                  <a:pt x="939800" y="63373"/>
                </a:lnTo>
                <a:lnTo>
                  <a:pt x="937776" y="27304"/>
                </a:lnTo>
                <a:close/>
              </a:path>
              <a:path w="939800" h="1402079">
                <a:moveTo>
                  <a:pt x="908557" y="27304"/>
                </a:moveTo>
                <a:lnTo>
                  <a:pt x="901511" y="37898"/>
                </a:lnTo>
                <a:lnTo>
                  <a:pt x="914708" y="46678"/>
                </a:lnTo>
                <a:lnTo>
                  <a:pt x="921765" y="36067"/>
                </a:lnTo>
                <a:lnTo>
                  <a:pt x="908557" y="27304"/>
                </a:lnTo>
                <a:close/>
              </a:path>
              <a:path w="939800" h="1402079">
                <a:moveTo>
                  <a:pt x="936243" y="0"/>
                </a:moveTo>
                <a:lnTo>
                  <a:pt x="876426" y="21209"/>
                </a:lnTo>
                <a:lnTo>
                  <a:pt x="901511" y="37898"/>
                </a:lnTo>
                <a:lnTo>
                  <a:pt x="908557" y="27304"/>
                </a:lnTo>
                <a:lnTo>
                  <a:pt x="937776" y="27304"/>
                </a:lnTo>
                <a:lnTo>
                  <a:pt x="936243" y="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BDO</a:t>
            </a:r>
            <a:r>
              <a:rPr dirty="0" spc="-40"/>
              <a:t> </a:t>
            </a:r>
            <a:r>
              <a:rPr dirty="0"/>
              <a:t>Contact</a:t>
            </a:r>
            <a:r>
              <a:rPr dirty="0" spc="-30"/>
              <a:t> </a:t>
            </a:r>
            <a:r>
              <a:rPr dirty="0" spc="-10"/>
              <a:t>Information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98602" y="896366"/>
          <a:ext cx="11401425" cy="4956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5775"/>
                <a:gridCol w="4022090"/>
                <a:gridCol w="2994659"/>
              </a:tblGrid>
              <a:tr h="6584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Regional</a:t>
                      </a:r>
                      <a:r>
                        <a:rPr dirty="0" sz="2400" spc="-7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BDO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States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Contact</a:t>
                      </a:r>
                      <a:r>
                        <a:rPr dirty="0" sz="24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Information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Joel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Cruz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Eastern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Central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ME,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VT,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NH,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MA,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RI,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CT,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DE,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NJ,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OH,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KY,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IN,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813-362-4732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2"/>
                        </a:rPr>
                        <a:t>Joel_.Cruz@bofa.com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Monica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Hunt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Southern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Southwest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FL,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GA,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AL,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MS,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LA,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NE,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KS,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OK,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TX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415-319-0473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3"/>
                        </a:rPr>
                        <a:t>Monica.Hunt@bofa.com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Anthony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Torino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Atlantic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Midwest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AR,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MD,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WV,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VA,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NC,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SC,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TN,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MO,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IL,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IA,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WI,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MN,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ND,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SD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404-395-2704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4"/>
                        </a:rPr>
                        <a:t>Anthony.Torino@bofa.com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Javier</a:t>
                      </a:r>
                      <a:r>
                        <a:rPr dirty="0" sz="1600" spc="-45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Zuniga</a:t>
                      </a:r>
                      <a:r>
                        <a:rPr dirty="0" sz="1600" spc="-65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4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Western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Mountain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 marR="27178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NM,</a:t>
                      </a:r>
                      <a:r>
                        <a:rPr dirty="0" sz="1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CO,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WY,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MT,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ID,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UT,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AZ,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NV,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WA,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CA,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AK,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HI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840-201-0618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5"/>
                        </a:rPr>
                        <a:t>Javier.Zuniga@bofa.com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</a:tr>
            </a:tbl>
          </a:graphicData>
        </a:graphic>
      </p:graphicFrame>
      <p:grpSp>
        <p:nvGrpSpPr>
          <p:cNvPr id="4" name="object 4" descr=""/>
          <p:cNvGrpSpPr/>
          <p:nvPr/>
        </p:nvGrpSpPr>
        <p:grpSpPr>
          <a:xfrm>
            <a:off x="8911074" y="1703560"/>
            <a:ext cx="211454" cy="187960"/>
            <a:chOff x="8911074" y="1703560"/>
            <a:chExt cx="211454" cy="187960"/>
          </a:xfrm>
        </p:grpSpPr>
        <p:pic>
          <p:nvPicPr>
            <p:cNvPr id="5" name="object 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11074" y="1743226"/>
              <a:ext cx="92083" cy="14783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33338" y="1703560"/>
              <a:ext cx="88714" cy="100257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8909550" y="2782552"/>
            <a:ext cx="211454" cy="187960"/>
            <a:chOff x="8909550" y="2782552"/>
            <a:chExt cx="211454" cy="187960"/>
          </a:xfrm>
        </p:grpSpPr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09550" y="2822218"/>
              <a:ext cx="92084" cy="14783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031814" y="2782552"/>
              <a:ext cx="88715" cy="100258"/>
            </a:xfrm>
            <a:prstGeom prst="rect">
              <a:avLst/>
            </a:prstGeom>
          </p:spPr>
        </p:pic>
      </p:grpSp>
      <p:grpSp>
        <p:nvGrpSpPr>
          <p:cNvPr id="10" name="object 10" descr=""/>
          <p:cNvGrpSpPr/>
          <p:nvPr/>
        </p:nvGrpSpPr>
        <p:grpSpPr>
          <a:xfrm>
            <a:off x="8909550" y="3855448"/>
            <a:ext cx="211454" cy="187960"/>
            <a:chOff x="8909550" y="3855448"/>
            <a:chExt cx="211454" cy="187960"/>
          </a:xfrm>
        </p:grpSpPr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09550" y="3895114"/>
              <a:ext cx="92083" cy="147830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031814" y="3855448"/>
              <a:ext cx="88715" cy="100257"/>
            </a:xfrm>
            <a:prstGeom prst="rect">
              <a:avLst/>
            </a:prstGeom>
          </p:spPr>
        </p:pic>
      </p:grpSp>
      <p:pic>
        <p:nvPicPr>
          <p:cNvPr id="13" name="object 13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909550" y="4931392"/>
            <a:ext cx="250328" cy="246680"/>
          </a:xfrm>
          <a:prstGeom prst="rect">
            <a:avLst/>
          </a:prstGeom>
        </p:spPr>
      </p:pic>
      <p:sp>
        <p:nvSpPr>
          <p:cNvPr id="14" name="object 14" descr=""/>
          <p:cNvSpPr/>
          <p:nvPr/>
        </p:nvSpPr>
        <p:spPr>
          <a:xfrm>
            <a:off x="8881150" y="2213118"/>
            <a:ext cx="255270" cy="211454"/>
          </a:xfrm>
          <a:custGeom>
            <a:avLst/>
            <a:gdLst/>
            <a:ahLst/>
            <a:cxnLst/>
            <a:rect l="l" t="t" r="r" b="b"/>
            <a:pathLst>
              <a:path w="255270" h="211455">
                <a:moveTo>
                  <a:pt x="254965" y="0"/>
                </a:moveTo>
                <a:lnTo>
                  <a:pt x="0" y="0"/>
                </a:lnTo>
                <a:lnTo>
                  <a:pt x="0" y="210902"/>
                </a:lnTo>
                <a:lnTo>
                  <a:pt x="44058" y="210902"/>
                </a:lnTo>
                <a:lnTo>
                  <a:pt x="66655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232368" y="22596"/>
                </a:lnTo>
                <a:lnTo>
                  <a:pt x="254965" y="0"/>
                </a:lnTo>
                <a:close/>
              </a:path>
              <a:path w="255270" h="211455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255270" h="211455">
                <a:moveTo>
                  <a:pt x="128416" y="114866"/>
                </a:moveTo>
                <a:lnTo>
                  <a:pt x="106971" y="114866"/>
                </a:lnTo>
                <a:lnTo>
                  <a:pt x="123758" y="131203"/>
                </a:lnTo>
                <a:lnTo>
                  <a:pt x="134326" y="120636"/>
                </a:lnTo>
                <a:lnTo>
                  <a:pt x="128416" y="1148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8882674" y="3350022"/>
            <a:ext cx="301625" cy="211454"/>
          </a:xfrm>
          <a:custGeom>
            <a:avLst/>
            <a:gdLst/>
            <a:ahLst/>
            <a:cxnLst/>
            <a:rect l="l" t="t" r="r" b="b"/>
            <a:pathLst>
              <a:path w="301625" h="211454">
                <a:moveTo>
                  <a:pt x="301321" y="0"/>
                </a:moveTo>
                <a:lnTo>
                  <a:pt x="0" y="0"/>
                </a:lnTo>
                <a:lnTo>
                  <a:pt x="0" y="210902"/>
                </a:lnTo>
                <a:lnTo>
                  <a:pt x="301321" y="210902"/>
                </a:lnTo>
                <a:lnTo>
                  <a:pt x="301321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301321" y="22596"/>
                </a:lnTo>
                <a:lnTo>
                  <a:pt x="301321" y="0"/>
                </a:lnTo>
                <a:close/>
              </a:path>
              <a:path w="301625" h="211454">
                <a:moveTo>
                  <a:pt x="215826" y="114866"/>
                </a:moveTo>
                <a:lnTo>
                  <a:pt x="195109" y="114866"/>
                </a:lnTo>
                <a:lnTo>
                  <a:pt x="268182" y="188305"/>
                </a:lnTo>
                <a:lnTo>
                  <a:pt x="301321" y="188305"/>
                </a:lnTo>
                <a:lnTo>
                  <a:pt x="301321" y="177760"/>
                </a:lnTo>
                <a:lnTo>
                  <a:pt x="278728" y="177760"/>
                </a:lnTo>
                <a:lnTo>
                  <a:pt x="215826" y="114866"/>
                </a:lnTo>
                <a:close/>
              </a:path>
              <a:path w="301625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301625" h="211454">
                <a:moveTo>
                  <a:pt x="301321" y="32765"/>
                </a:moveTo>
                <a:lnTo>
                  <a:pt x="278728" y="32765"/>
                </a:lnTo>
                <a:lnTo>
                  <a:pt x="278728" y="177760"/>
                </a:lnTo>
                <a:lnTo>
                  <a:pt x="301321" y="177760"/>
                </a:lnTo>
                <a:lnTo>
                  <a:pt x="301321" y="32765"/>
                </a:lnTo>
                <a:close/>
              </a:path>
              <a:path w="301625" h="211454">
                <a:moveTo>
                  <a:pt x="128416" y="114866"/>
                </a:moveTo>
                <a:lnTo>
                  <a:pt x="106971" y="114866"/>
                </a:lnTo>
                <a:lnTo>
                  <a:pt x="135221" y="142358"/>
                </a:lnTo>
                <a:lnTo>
                  <a:pt x="139741" y="146501"/>
                </a:lnTo>
                <a:lnTo>
                  <a:pt x="145390" y="148761"/>
                </a:lnTo>
                <a:lnTo>
                  <a:pt x="156690" y="148761"/>
                </a:lnTo>
                <a:lnTo>
                  <a:pt x="162340" y="146501"/>
                </a:lnTo>
                <a:lnTo>
                  <a:pt x="166860" y="142358"/>
                </a:lnTo>
                <a:lnTo>
                  <a:pt x="174987" y="134450"/>
                </a:lnTo>
                <a:lnTo>
                  <a:pt x="148404" y="134450"/>
                </a:lnTo>
                <a:lnTo>
                  <a:pt x="145390" y="131437"/>
                </a:lnTo>
                <a:lnTo>
                  <a:pt x="128416" y="114866"/>
                </a:lnTo>
                <a:close/>
              </a:path>
              <a:path w="301625" h="211454">
                <a:moveTo>
                  <a:pt x="301321" y="22596"/>
                </a:moveTo>
                <a:lnTo>
                  <a:pt x="267805" y="22596"/>
                </a:lnTo>
                <a:lnTo>
                  <a:pt x="155937" y="131437"/>
                </a:lnTo>
                <a:lnTo>
                  <a:pt x="152924" y="134450"/>
                </a:lnTo>
                <a:lnTo>
                  <a:pt x="174987" y="134450"/>
                </a:lnTo>
                <a:lnTo>
                  <a:pt x="195109" y="114866"/>
                </a:lnTo>
                <a:lnTo>
                  <a:pt x="215826" y="114866"/>
                </a:lnTo>
                <a:lnTo>
                  <a:pt x="205279" y="104321"/>
                </a:lnTo>
                <a:lnTo>
                  <a:pt x="278728" y="32765"/>
                </a:lnTo>
                <a:lnTo>
                  <a:pt x="301321" y="32765"/>
                </a:lnTo>
                <a:lnTo>
                  <a:pt x="301321" y="225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8882674" y="4374150"/>
            <a:ext cx="255270" cy="211454"/>
          </a:xfrm>
          <a:custGeom>
            <a:avLst/>
            <a:gdLst/>
            <a:ahLst/>
            <a:cxnLst/>
            <a:rect l="l" t="t" r="r" b="b"/>
            <a:pathLst>
              <a:path w="255270" h="211454">
                <a:moveTo>
                  <a:pt x="254963" y="0"/>
                </a:moveTo>
                <a:lnTo>
                  <a:pt x="0" y="0"/>
                </a:lnTo>
                <a:lnTo>
                  <a:pt x="0" y="210902"/>
                </a:lnTo>
                <a:lnTo>
                  <a:pt x="44057" y="210902"/>
                </a:lnTo>
                <a:lnTo>
                  <a:pt x="66654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232366" y="22596"/>
                </a:lnTo>
                <a:lnTo>
                  <a:pt x="254963" y="0"/>
                </a:lnTo>
                <a:close/>
              </a:path>
              <a:path w="255270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255270" h="211454">
                <a:moveTo>
                  <a:pt x="128416" y="114866"/>
                </a:moveTo>
                <a:lnTo>
                  <a:pt x="106971" y="114866"/>
                </a:lnTo>
                <a:lnTo>
                  <a:pt x="123758" y="131203"/>
                </a:lnTo>
                <a:lnTo>
                  <a:pt x="134325" y="120635"/>
                </a:lnTo>
                <a:lnTo>
                  <a:pt x="128416" y="1148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8882674" y="5462286"/>
            <a:ext cx="301625" cy="211454"/>
          </a:xfrm>
          <a:custGeom>
            <a:avLst/>
            <a:gdLst/>
            <a:ahLst/>
            <a:cxnLst/>
            <a:rect l="l" t="t" r="r" b="b"/>
            <a:pathLst>
              <a:path w="301625" h="211454">
                <a:moveTo>
                  <a:pt x="301321" y="0"/>
                </a:moveTo>
                <a:lnTo>
                  <a:pt x="0" y="0"/>
                </a:lnTo>
                <a:lnTo>
                  <a:pt x="0" y="210902"/>
                </a:lnTo>
                <a:lnTo>
                  <a:pt x="301321" y="210902"/>
                </a:lnTo>
                <a:lnTo>
                  <a:pt x="301321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301321" y="22596"/>
                </a:lnTo>
                <a:lnTo>
                  <a:pt x="301321" y="0"/>
                </a:lnTo>
                <a:close/>
              </a:path>
              <a:path w="301625" h="211454">
                <a:moveTo>
                  <a:pt x="215826" y="114866"/>
                </a:moveTo>
                <a:lnTo>
                  <a:pt x="195109" y="114866"/>
                </a:lnTo>
                <a:lnTo>
                  <a:pt x="268182" y="188305"/>
                </a:lnTo>
                <a:lnTo>
                  <a:pt x="301321" y="188305"/>
                </a:lnTo>
                <a:lnTo>
                  <a:pt x="301321" y="177760"/>
                </a:lnTo>
                <a:lnTo>
                  <a:pt x="278728" y="177760"/>
                </a:lnTo>
                <a:lnTo>
                  <a:pt x="215826" y="114866"/>
                </a:lnTo>
                <a:close/>
              </a:path>
              <a:path w="301625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301625" h="211454">
                <a:moveTo>
                  <a:pt x="301321" y="32765"/>
                </a:moveTo>
                <a:lnTo>
                  <a:pt x="278728" y="32765"/>
                </a:lnTo>
                <a:lnTo>
                  <a:pt x="278728" y="177760"/>
                </a:lnTo>
                <a:lnTo>
                  <a:pt x="301321" y="177760"/>
                </a:lnTo>
                <a:lnTo>
                  <a:pt x="301321" y="32765"/>
                </a:lnTo>
                <a:close/>
              </a:path>
              <a:path w="301625" h="211454">
                <a:moveTo>
                  <a:pt x="128416" y="114866"/>
                </a:moveTo>
                <a:lnTo>
                  <a:pt x="106971" y="114866"/>
                </a:lnTo>
                <a:lnTo>
                  <a:pt x="135221" y="142358"/>
                </a:lnTo>
                <a:lnTo>
                  <a:pt x="139741" y="146501"/>
                </a:lnTo>
                <a:lnTo>
                  <a:pt x="145390" y="148761"/>
                </a:lnTo>
                <a:lnTo>
                  <a:pt x="156690" y="148761"/>
                </a:lnTo>
                <a:lnTo>
                  <a:pt x="162340" y="146501"/>
                </a:lnTo>
                <a:lnTo>
                  <a:pt x="166860" y="142358"/>
                </a:lnTo>
                <a:lnTo>
                  <a:pt x="174987" y="134450"/>
                </a:lnTo>
                <a:lnTo>
                  <a:pt x="148404" y="134450"/>
                </a:lnTo>
                <a:lnTo>
                  <a:pt x="145390" y="131437"/>
                </a:lnTo>
                <a:lnTo>
                  <a:pt x="128416" y="114866"/>
                </a:lnTo>
                <a:close/>
              </a:path>
              <a:path w="301625" h="211454">
                <a:moveTo>
                  <a:pt x="301321" y="22596"/>
                </a:moveTo>
                <a:lnTo>
                  <a:pt x="267805" y="22596"/>
                </a:lnTo>
                <a:lnTo>
                  <a:pt x="155937" y="131437"/>
                </a:lnTo>
                <a:lnTo>
                  <a:pt x="152924" y="134450"/>
                </a:lnTo>
                <a:lnTo>
                  <a:pt x="174987" y="134450"/>
                </a:lnTo>
                <a:lnTo>
                  <a:pt x="195109" y="114866"/>
                </a:lnTo>
                <a:lnTo>
                  <a:pt x="215826" y="114866"/>
                </a:lnTo>
                <a:lnTo>
                  <a:pt x="205279" y="104321"/>
                </a:lnTo>
                <a:lnTo>
                  <a:pt x="278728" y="32765"/>
                </a:lnTo>
                <a:lnTo>
                  <a:pt x="301321" y="32765"/>
                </a:lnTo>
                <a:lnTo>
                  <a:pt x="301321" y="225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0016" y="153923"/>
            <a:ext cx="4672584" cy="5701552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79611" y="387906"/>
            <a:ext cx="4215414" cy="5593013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6997" y="1009649"/>
            <a:ext cx="231965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b="0">
                <a:latin typeface="Calibri"/>
                <a:cs typeface="Calibri"/>
              </a:rPr>
              <a:t>Thank</a:t>
            </a:r>
            <a:r>
              <a:rPr dirty="0" sz="4000" spc="-100" b="0">
                <a:latin typeface="Calibri"/>
                <a:cs typeface="Calibri"/>
              </a:rPr>
              <a:t> </a:t>
            </a:r>
            <a:r>
              <a:rPr dirty="0" sz="4000" spc="-20" b="0">
                <a:latin typeface="Calibri"/>
                <a:cs typeface="Calibri"/>
              </a:rPr>
              <a:t>you!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5043678" y="2171191"/>
            <a:ext cx="21043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>
                <a:latin typeface="Calibri"/>
                <a:cs typeface="Calibri"/>
              </a:rPr>
              <a:t>Questions?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591050" y="3712209"/>
            <a:ext cx="3010535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Calibri"/>
                <a:cs typeface="Calibri"/>
              </a:rPr>
              <a:t>Joel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Cruz</a:t>
            </a:r>
            <a:endParaRPr sz="1600">
              <a:latin typeface="Calibri"/>
              <a:cs typeface="Calibri"/>
            </a:endParaRPr>
          </a:p>
          <a:p>
            <a:pPr algn="ctr" marL="12700" marR="5080">
              <a:lnSpc>
                <a:spcPct val="100000"/>
              </a:lnSpc>
            </a:pPr>
            <a:r>
              <a:rPr dirty="0" sz="1600">
                <a:latin typeface="Calibri"/>
                <a:cs typeface="Calibri"/>
              </a:rPr>
              <a:t>Small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–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Franchise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Solutions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Development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Officer 813.362.4732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u="sng" sz="1600" spc="-10">
                <a:solidFill>
                  <a:srgbClr val="0052C2"/>
                </a:solidFill>
                <a:uFill>
                  <a:solidFill>
                    <a:srgbClr val="0052C2"/>
                  </a:solidFill>
                </a:uFill>
                <a:latin typeface="Calibri"/>
                <a:cs typeface="Calibri"/>
                <a:hlinkClick r:id="rId2"/>
              </a:rPr>
              <a:t>joel_.cruz@BofA.com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124DC199BAD240AE5C86757F23A378" ma:contentTypeVersion="18" ma:contentTypeDescription="Create a new document." ma:contentTypeScope="" ma:versionID="8eadce4278c80423b64dd894981486e3">
  <xsd:schema xmlns:xsd="http://www.w3.org/2001/XMLSchema" xmlns:xs="http://www.w3.org/2001/XMLSchema" xmlns:p="http://schemas.microsoft.com/office/2006/metadata/properties" xmlns:ns2="53b7c027-e93b-44b7-bf09-830e9f61eaa0" xmlns:ns3="588a2ab9-90a0-4a2d-8135-ab7bfe566fdd" targetNamespace="http://schemas.microsoft.com/office/2006/metadata/properties" ma:root="true" ma:fieldsID="29c6c5a9086a6f9691fbd7539ab06c72" ns2:_="" ns3:_="">
    <xsd:import namespace="53b7c027-e93b-44b7-bf09-830e9f61eaa0"/>
    <xsd:import namespace="588a2ab9-90a0-4a2d-8135-ab7bfe566f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7c027-e93b-44b7-bf09-830e9f61ea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62348a0-ce81-4631-ad02-f999ee87ed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8a2ab9-90a0-4a2d-8135-ab7bfe566fd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9ad8cc9-66e7-43da-a634-8e4e674dfcc3}" ma:internalName="TaxCatchAll" ma:showField="CatchAllData" ma:web="588a2ab9-90a0-4a2d-8135-ab7bfe566f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8a2ab9-90a0-4a2d-8135-ab7bfe566fdd" xsi:nil="true"/>
    <lcf76f155ced4ddcb4097134ff3c332f xmlns="53b7c027-e93b-44b7-bf09-830e9f61eaa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2C6E115-0C83-484B-A225-F24D55DDC725}"/>
</file>

<file path=customXml/itemProps2.xml><?xml version="1.0" encoding="utf-8"?>
<ds:datastoreItem xmlns:ds="http://schemas.openxmlformats.org/officeDocument/2006/customXml" ds:itemID="{313328A8-D9FA-4207-BF85-8D22598B60D8}"/>
</file>

<file path=customXml/itemProps3.xml><?xml version="1.0" encoding="utf-8"?>
<ds:datastoreItem xmlns:ds="http://schemas.openxmlformats.org/officeDocument/2006/customXml" ds:itemID="{E44B9791-1683-4C0B-A84E-5AE217545D9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Business Review</dc:title>
  <dc:creator>Nicholas Rulli</dc:creator>
  <dcterms:created xsi:type="dcterms:W3CDTF">2023-10-06T15:19:48Z</dcterms:created>
  <dcterms:modified xsi:type="dcterms:W3CDTF">2023-10-06T15:19:48Z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2023-10-06T00:00:00Z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0x01010094124DC199BAD240AE5C86757F23A378</vt:lpwstr>
  </property>
</Properties>
</file>