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2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971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040124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3411" y="431673"/>
            <a:ext cx="7238365" cy="10488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944" y="1773173"/>
            <a:ext cx="9559290" cy="3014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rs.usnews.com/cars-trucks/what-is-regenerative-braking" TargetMode="Externa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3032760"/>
            <a:chOff x="0" y="0"/>
            <a:chExt cx="12192000" cy="3032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0327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4960"/>
              <a:ext cx="12191999" cy="1392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95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Meineke</a:t>
            </a:r>
            <a:r>
              <a:rPr dirty="0" spc="-180"/>
              <a:t> </a:t>
            </a:r>
            <a:r>
              <a:rPr dirty="0" spc="-10"/>
              <a:t>Agenda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416051"/>
            <a:ext cx="12189460" cy="6442075"/>
            <a:chOff x="0" y="416051"/>
            <a:chExt cx="12189460" cy="6442075"/>
          </a:xfrm>
        </p:grpSpPr>
        <p:sp>
          <p:nvSpPr>
            <p:cNvPr id="7" name="object 7" descr=""/>
            <p:cNvSpPr/>
            <p:nvPr/>
          </p:nvSpPr>
          <p:spPr>
            <a:xfrm>
              <a:off x="0" y="2805683"/>
              <a:ext cx="12189460" cy="4052570"/>
            </a:xfrm>
            <a:custGeom>
              <a:avLst/>
              <a:gdLst/>
              <a:ahLst/>
              <a:cxnLst/>
              <a:rect l="l" t="t" r="r" b="b"/>
              <a:pathLst>
                <a:path w="12189460" h="4052570">
                  <a:moveTo>
                    <a:pt x="12188952" y="0"/>
                  </a:moveTo>
                  <a:lnTo>
                    <a:pt x="0" y="0"/>
                  </a:lnTo>
                  <a:lnTo>
                    <a:pt x="0" y="4052316"/>
                  </a:lnTo>
                  <a:lnTo>
                    <a:pt x="12188952" y="4052316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0140" y="416051"/>
              <a:ext cx="2851404" cy="159715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650849" y="3069412"/>
            <a:ext cx="4308475" cy="27330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75"/>
              </a:spcBef>
            </a:pPr>
            <a:r>
              <a:rPr dirty="0" sz="4800" spc="-10" b="0">
                <a:latin typeface="Calibri Light"/>
                <a:cs typeface="Calibri Light"/>
              </a:rPr>
              <a:t>Meineke </a:t>
            </a:r>
            <a:r>
              <a:rPr dirty="0" sz="4800" b="0">
                <a:latin typeface="Calibri Light"/>
                <a:cs typeface="Calibri Light"/>
              </a:rPr>
              <a:t>Regional</a:t>
            </a:r>
            <a:r>
              <a:rPr dirty="0" sz="4800" spc="-100" b="0">
                <a:latin typeface="Calibri Light"/>
                <a:cs typeface="Calibri Light"/>
              </a:rPr>
              <a:t> </a:t>
            </a:r>
            <a:r>
              <a:rPr dirty="0" sz="4800" spc="-10" b="0">
                <a:latin typeface="Calibri Light"/>
                <a:cs typeface="Calibri Light"/>
              </a:rPr>
              <a:t>Meeting Washington</a:t>
            </a:r>
            <a:r>
              <a:rPr dirty="0" sz="4800" spc="-204" b="0">
                <a:latin typeface="Calibri Light"/>
                <a:cs typeface="Calibri Light"/>
              </a:rPr>
              <a:t> </a:t>
            </a:r>
            <a:r>
              <a:rPr dirty="0" sz="4800" spc="-35" b="0">
                <a:latin typeface="Calibri Light"/>
                <a:cs typeface="Calibri Light"/>
              </a:rPr>
              <a:t>DC </a:t>
            </a:r>
            <a:r>
              <a:rPr dirty="0" sz="4800" b="0">
                <a:latin typeface="Calibri Light"/>
                <a:cs typeface="Calibri Light"/>
              </a:rPr>
              <a:t>October</a:t>
            </a:r>
            <a:r>
              <a:rPr dirty="0" sz="4800" spc="-50" b="0">
                <a:latin typeface="Calibri Light"/>
                <a:cs typeface="Calibri Light"/>
              </a:rPr>
              <a:t> </a:t>
            </a:r>
            <a:r>
              <a:rPr dirty="0" sz="4800" spc="-20" b="0">
                <a:latin typeface="Calibri Light"/>
                <a:cs typeface="Calibri Light"/>
              </a:rPr>
              <a:t>2023</a:t>
            </a:r>
            <a:endParaRPr sz="4800">
              <a:latin typeface="Calibri Light"/>
              <a:cs typeface="Calibri Ligh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99060" y="99060"/>
            <a:ext cx="11180445" cy="6266815"/>
            <a:chOff x="99060" y="99060"/>
            <a:chExt cx="11180445" cy="626681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4067" y="416051"/>
              <a:ext cx="3115055" cy="15544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060" y="99060"/>
              <a:ext cx="1106424" cy="478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5480" y="2936748"/>
              <a:ext cx="5128260" cy="342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8555" y="0"/>
            <a:ext cx="3248025" cy="3357245"/>
          </a:xfrm>
          <a:custGeom>
            <a:avLst/>
            <a:gdLst/>
            <a:ahLst/>
            <a:cxnLst/>
            <a:rect l="l" t="t" r="r" b="b"/>
            <a:pathLst>
              <a:path w="3248025" h="3357245">
                <a:moveTo>
                  <a:pt x="3247644" y="0"/>
                </a:moveTo>
                <a:lnTo>
                  <a:pt x="0" y="0"/>
                </a:lnTo>
                <a:lnTo>
                  <a:pt x="0" y="3175254"/>
                </a:lnTo>
                <a:lnTo>
                  <a:pt x="55991" y="3195189"/>
                </a:lnTo>
                <a:lnTo>
                  <a:pt x="110696" y="3213827"/>
                </a:lnTo>
                <a:lnTo>
                  <a:pt x="164144" y="3231194"/>
                </a:lnTo>
                <a:lnTo>
                  <a:pt x="216367" y="3247316"/>
                </a:lnTo>
                <a:lnTo>
                  <a:pt x="267396" y="3262216"/>
                </a:lnTo>
                <a:lnTo>
                  <a:pt x="317260" y="3275920"/>
                </a:lnTo>
                <a:lnTo>
                  <a:pt x="365991" y="3288454"/>
                </a:lnTo>
                <a:lnTo>
                  <a:pt x="413619" y="3299842"/>
                </a:lnTo>
                <a:lnTo>
                  <a:pt x="460175" y="3310110"/>
                </a:lnTo>
                <a:lnTo>
                  <a:pt x="505689" y="3319283"/>
                </a:lnTo>
                <a:lnTo>
                  <a:pt x="550192" y="3327386"/>
                </a:lnTo>
                <a:lnTo>
                  <a:pt x="593715" y="3334444"/>
                </a:lnTo>
                <a:lnTo>
                  <a:pt x="636288" y="3340482"/>
                </a:lnTo>
                <a:lnTo>
                  <a:pt x="677942" y="3345526"/>
                </a:lnTo>
                <a:lnTo>
                  <a:pt x="718707" y="3349600"/>
                </a:lnTo>
                <a:lnTo>
                  <a:pt x="758615" y="3352731"/>
                </a:lnTo>
                <a:lnTo>
                  <a:pt x="797696" y="3354942"/>
                </a:lnTo>
                <a:lnTo>
                  <a:pt x="835980" y="3356260"/>
                </a:lnTo>
                <a:lnTo>
                  <a:pt x="873498" y="3356709"/>
                </a:lnTo>
                <a:lnTo>
                  <a:pt x="910281" y="3356315"/>
                </a:lnTo>
                <a:lnTo>
                  <a:pt x="981764" y="3353096"/>
                </a:lnTo>
                <a:lnTo>
                  <a:pt x="1050673" y="3346806"/>
                </a:lnTo>
                <a:lnTo>
                  <a:pt x="1117254" y="3337645"/>
                </a:lnTo>
                <a:lnTo>
                  <a:pt x="1181752" y="3325815"/>
                </a:lnTo>
                <a:lnTo>
                  <a:pt x="1244412" y="3311517"/>
                </a:lnTo>
                <a:lnTo>
                  <a:pt x="1305478" y="3294952"/>
                </a:lnTo>
                <a:lnTo>
                  <a:pt x="1365197" y="3276323"/>
                </a:lnTo>
                <a:lnTo>
                  <a:pt x="1423813" y="3255830"/>
                </a:lnTo>
                <a:lnTo>
                  <a:pt x="1481571" y="3233674"/>
                </a:lnTo>
                <a:lnTo>
                  <a:pt x="1538716" y="3210057"/>
                </a:lnTo>
                <a:lnTo>
                  <a:pt x="1623821" y="3172333"/>
                </a:lnTo>
                <a:lnTo>
                  <a:pt x="1680507" y="3145944"/>
                </a:lnTo>
                <a:lnTo>
                  <a:pt x="1912152" y="3034838"/>
                </a:lnTo>
                <a:lnTo>
                  <a:pt x="1972514" y="3006681"/>
                </a:lnTo>
                <a:lnTo>
                  <a:pt x="2034347" y="2978773"/>
                </a:lnTo>
                <a:lnTo>
                  <a:pt x="2097895" y="2951318"/>
                </a:lnTo>
                <a:lnTo>
                  <a:pt x="2163404" y="2924516"/>
                </a:lnTo>
                <a:lnTo>
                  <a:pt x="2231118" y="2898567"/>
                </a:lnTo>
                <a:lnTo>
                  <a:pt x="2301284" y="2873675"/>
                </a:lnTo>
                <a:lnTo>
                  <a:pt x="2374145" y="2850039"/>
                </a:lnTo>
                <a:lnTo>
                  <a:pt x="2411663" y="2838756"/>
                </a:lnTo>
                <a:lnTo>
                  <a:pt x="2449947" y="2827862"/>
                </a:lnTo>
                <a:lnTo>
                  <a:pt x="2489028" y="2817383"/>
                </a:lnTo>
                <a:lnTo>
                  <a:pt x="2528936" y="2807345"/>
                </a:lnTo>
                <a:lnTo>
                  <a:pt x="2569701" y="2797771"/>
                </a:lnTo>
                <a:lnTo>
                  <a:pt x="2611355" y="2788688"/>
                </a:lnTo>
                <a:lnTo>
                  <a:pt x="2653928" y="2780121"/>
                </a:lnTo>
                <a:lnTo>
                  <a:pt x="2697451" y="2772094"/>
                </a:lnTo>
                <a:lnTo>
                  <a:pt x="2741954" y="2764634"/>
                </a:lnTo>
                <a:lnTo>
                  <a:pt x="2787468" y="2757764"/>
                </a:lnTo>
                <a:lnTo>
                  <a:pt x="2834024" y="2751511"/>
                </a:lnTo>
                <a:lnTo>
                  <a:pt x="2881652" y="2745899"/>
                </a:lnTo>
                <a:lnTo>
                  <a:pt x="2930383" y="2740953"/>
                </a:lnTo>
                <a:lnTo>
                  <a:pt x="2980247" y="2736700"/>
                </a:lnTo>
                <a:lnTo>
                  <a:pt x="3031276" y="2733163"/>
                </a:lnTo>
                <a:lnTo>
                  <a:pt x="3083499" y="2730369"/>
                </a:lnTo>
                <a:lnTo>
                  <a:pt x="3136947" y="2728341"/>
                </a:lnTo>
                <a:lnTo>
                  <a:pt x="3191652" y="2727107"/>
                </a:lnTo>
                <a:lnTo>
                  <a:pt x="3247644" y="2726690"/>
                </a:lnTo>
                <a:lnTo>
                  <a:pt x="3247644" y="0"/>
                </a:lnTo>
                <a:close/>
              </a:path>
            </a:pathLst>
          </a:custGeom>
          <a:solidFill>
            <a:srgbClr val="244E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95827" y="3082290"/>
            <a:ext cx="50317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3600">
                <a:latin typeface="Calibri"/>
                <a:cs typeface="Calibri"/>
              </a:rPr>
              <a:t>North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America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EV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update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98677" y="2340356"/>
            <a:ext cx="10246995" cy="6242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 indent="227965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>
                <a:latin typeface="Calibri"/>
                <a:cs typeface="Calibri"/>
              </a:rPr>
              <a:t>Over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past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few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years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there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been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much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hype</a:t>
            </a:r>
            <a:r>
              <a:rPr dirty="0" sz="1400" spc="-10">
                <a:latin typeface="Calibri"/>
                <a:cs typeface="Calibri"/>
              </a:rPr>
              <a:t> regarding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growth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Battery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Electric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Vehicle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global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market.</a:t>
            </a:r>
            <a:r>
              <a:rPr dirty="0" sz="1400" spc="2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Most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notably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by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worlds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largest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Consumer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OEMs;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Volkswagen,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General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Motors,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Stellantis,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Renault-</a:t>
            </a:r>
            <a:r>
              <a:rPr dirty="0" sz="1400">
                <a:latin typeface="Calibri"/>
                <a:cs typeface="Calibri"/>
              </a:rPr>
              <a:t>Nissan,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Hyundai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/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Kia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well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Toyota.</a:t>
            </a:r>
            <a:r>
              <a:rPr dirty="0" sz="1400" spc="2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Although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Toyota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held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steadfast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their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faith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strong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market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Hybrid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vehicle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adoption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98677" y="3261105"/>
            <a:ext cx="882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39964" y="3280664"/>
            <a:ext cx="10049510" cy="2184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0"/>
              </a:lnSpc>
            </a:pPr>
            <a:r>
              <a:rPr dirty="0" sz="1400">
                <a:latin typeface="Calibri"/>
                <a:cs typeface="Calibri"/>
              </a:rPr>
              <a:t>These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early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estimates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claim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 </a:t>
            </a:r>
            <a:r>
              <a:rPr dirty="0" sz="1400" spc="-10">
                <a:latin typeface="Calibri"/>
                <a:cs typeface="Calibri"/>
              </a:rPr>
              <a:t>Battery-</a:t>
            </a:r>
            <a:r>
              <a:rPr dirty="0" sz="1400">
                <a:latin typeface="Calibri"/>
                <a:cs typeface="Calibri"/>
              </a:rPr>
              <a:t>electric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vehicles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(BEV)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account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20%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10">
                <a:latin typeface="Calibri"/>
                <a:cs typeface="Calibri"/>
              </a:rPr>
              <a:t> light-</a:t>
            </a:r>
            <a:r>
              <a:rPr dirty="0" sz="1400">
                <a:latin typeface="Calibri"/>
                <a:cs typeface="Calibri"/>
              </a:rPr>
              <a:t>vehicle sales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worldwide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2025, 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59%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1364" y="3498596"/>
            <a:ext cx="10059035" cy="1924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25"/>
              </a:lnSpc>
            </a:pP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2035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government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mandates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begin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automakers </a:t>
            </a:r>
            <a:r>
              <a:rPr dirty="0" sz="1400">
                <a:latin typeface="Calibri"/>
                <a:cs typeface="Calibri"/>
              </a:rPr>
              <a:t>roll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models.</a:t>
            </a:r>
            <a:r>
              <a:rPr dirty="0" sz="1400" spc="2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Estimates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also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claim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Hybrid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vehicles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(PHEV, </a:t>
            </a:r>
            <a:r>
              <a:rPr dirty="0" sz="1400">
                <a:latin typeface="Calibri"/>
                <a:cs typeface="Calibri"/>
              </a:rPr>
              <a:t>HEV)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1364" y="3690620"/>
            <a:ext cx="3980815" cy="1924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25"/>
              </a:lnSpc>
            </a:pPr>
            <a:r>
              <a:rPr dirty="0" sz="1400">
                <a:latin typeface="Calibri"/>
                <a:cs typeface="Calibri"/>
              </a:rPr>
              <a:t>about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19%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sales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2025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flattening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8677" y="4181983"/>
            <a:ext cx="10273665" cy="8159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 indent="227965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 spc="-10">
                <a:latin typeface="Calibri"/>
                <a:cs typeface="Calibri"/>
              </a:rPr>
              <a:t>Government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regulation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around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emissions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Green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initiatives including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consumer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rebates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BEVs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continue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remain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place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carrot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western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markets,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but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markets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such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China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India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shifted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“stick”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approach.</a:t>
            </a:r>
            <a:r>
              <a:rPr dirty="0" sz="1400" spc="2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Implementing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RDE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(real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driving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emissions) </a:t>
            </a:r>
            <a:r>
              <a:rPr dirty="0" sz="1400">
                <a:latin typeface="Calibri"/>
                <a:cs typeface="Calibri"/>
              </a:rPr>
              <a:t>monitoring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systems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vehicle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establishing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Zero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emission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zones,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typically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with-in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large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metropolitan,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congested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city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centers.</a:t>
            </a:r>
            <a:r>
              <a:rPr dirty="0" sz="1400" spc="2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These </a:t>
            </a:r>
            <a:r>
              <a:rPr dirty="0" sz="1400">
                <a:latin typeface="Calibri"/>
                <a:cs typeface="Calibri"/>
              </a:rPr>
              <a:t>regulations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well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OEM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manufacturing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restraints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forced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compliance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OEMs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increase</a:t>
            </a:r>
            <a:r>
              <a:rPr dirty="0" sz="1400" spc="-10">
                <a:latin typeface="Calibri"/>
                <a:cs typeface="Calibri"/>
              </a:rPr>
              <a:t> production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full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BEV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units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98677" y="5294198"/>
            <a:ext cx="882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39964" y="5313679"/>
            <a:ext cx="10049510" cy="2184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5"/>
              </a:lnSpc>
            </a:pPr>
            <a:r>
              <a:rPr dirty="0" sz="1400">
                <a:latin typeface="Calibri"/>
                <a:cs typeface="Calibri"/>
              </a:rPr>
              <a:t>Specific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United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States;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Biden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administration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raised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climate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targets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goal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half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new-vehicle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sales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1364" y="5531611"/>
            <a:ext cx="2445385" cy="1924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0"/>
              </a:lnSpc>
            </a:pPr>
            <a:r>
              <a:rPr dirty="0" sz="1400">
                <a:latin typeface="Calibri"/>
                <a:cs typeface="Calibri"/>
              </a:rPr>
              <a:t>country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zero-</a:t>
            </a:r>
            <a:r>
              <a:rPr dirty="0" sz="1400">
                <a:latin typeface="Calibri"/>
                <a:cs typeface="Calibri"/>
              </a:rPr>
              <a:t>emission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2030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50786" y="1850770"/>
            <a:ext cx="8773795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45"/>
              </a:lnSpc>
            </a:pPr>
            <a:r>
              <a:rPr dirty="0" sz="1500">
                <a:latin typeface="Calibri"/>
                <a:cs typeface="Calibri"/>
              </a:rPr>
              <a:t>Over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past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12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months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this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picture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changed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somewhat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due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reality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government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implementation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of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0786" y="2083942"/>
            <a:ext cx="940181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draconian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demands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market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which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continues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struggle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Power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generation,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including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United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States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where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50786" y="2312542"/>
            <a:ext cx="456438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shift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“green”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sources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proven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problematic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8073" y="2745181"/>
            <a:ext cx="939355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Serious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Significant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challenges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include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Power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generation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issues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which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have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caused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local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government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entities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advise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</a:rPr>
              <a:t>consumers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lower</a:t>
            </a:r>
            <a:r>
              <a:rPr dirty="0" sz="1500" spc="-10">
                <a:latin typeface="Calibri"/>
                <a:cs typeface="Calibri"/>
              </a:rPr>
              <a:t> thermostats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winter,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raise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warmer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months,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charge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BEVs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only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during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peak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38073" y="3202940"/>
            <a:ext cx="30194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hours,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only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50%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their</a:t>
            </a:r>
            <a:r>
              <a:rPr dirty="0" sz="1500" spc="-10">
                <a:latin typeface="Calibri"/>
                <a:cs typeface="Calibri"/>
              </a:rPr>
              <a:t> charge.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629278" y="3222370"/>
            <a:ext cx="6140450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45"/>
              </a:lnSpc>
            </a:pPr>
            <a:r>
              <a:rPr dirty="0" sz="1500">
                <a:latin typeface="Calibri"/>
                <a:cs typeface="Calibri"/>
              </a:rPr>
              <a:t>Major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supply-chain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constraints,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geopolitical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uncertainty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increased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demand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50786" y="3455542"/>
            <a:ext cx="941260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have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pushed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prices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lithium,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nickel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other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raw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materials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needed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battery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production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up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significantly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over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last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50786" y="3684142"/>
            <a:ext cx="318262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two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years,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leading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higher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battery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costs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24890" y="4468114"/>
            <a:ext cx="6396990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50"/>
              </a:lnSpc>
            </a:pPr>
            <a:r>
              <a:rPr dirty="0" sz="1500">
                <a:latin typeface="Calibri"/>
                <a:cs typeface="Calibri"/>
              </a:rPr>
              <a:t>An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even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larger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issue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lack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infrastructure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charging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networks.</a:t>
            </a:r>
            <a:r>
              <a:rPr dirty="0" sz="1500" spc="2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It’s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estimated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that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4890" y="4701285"/>
            <a:ext cx="639699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United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States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will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need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minimum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1.1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million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public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charging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sites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by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2025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4890" y="4929885"/>
            <a:ext cx="639699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2.3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million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by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2030,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compared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100,000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available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today,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which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30% </a:t>
            </a:r>
            <a:r>
              <a:rPr dirty="0" sz="1500" spc="-25">
                <a:latin typeface="Calibri"/>
                <a:cs typeface="Calibri"/>
              </a:rPr>
              <a:t>are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4890" y="5158485"/>
            <a:ext cx="494538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 spc="-10">
                <a:latin typeface="Calibri"/>
                <a:cs typeface="Calibri"/>
              </a:rPr>
              <a:t>non-</a:t>
            </a:r>
            <a:r>
              <a:rPr dirty="0" sz="1500">
                <a:latin typeface="Calibri"/>
                <a:cs typeface="Calibri"/>
              </a:rPr>
              <a:t>functioning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due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maintenance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problems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any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time.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600827" y="5134736"/>
            <a:ext cx="7988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Biden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12140" y="5363032"/>
            <a:ext cx="181165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Calibri"/>
                <a:cs typeface="Calibri"/>
              </a:rPr>
              <a:t>administration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plans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452116" y="5387085"/>
            <a:ext cx="4354195" cy="2292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>
                <a:latin typeface="Calibri"/>
                <a:cs typeface="Calibri"/>
              </a:rPr>
              <a:t>spend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$5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billion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over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next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five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years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EV</a:t>
            </a:r>
            <a:r>
              <a:rPr dirty="0" sz="1500" spc="-10">
                <a:latin typeface="Calibri"/>
                <a:cs typeface="Calibri"/>
              </a:rPr>
              <a:t> charging,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24890" y="5615749"/>
            <a:ext cx="639699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 spc="-10">
                <a:latin typeface="Calibri"/>
                <a:cs typeface="Calibri"/>
              </a:rPr>
              <a:t>targeting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500,000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public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charging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stations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nationwide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by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2025,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this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well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short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of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24890" y="5844349"/>
            <a:ext cx="150876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estimated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need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0459" y="4271771"/>
            <a:ext cx="3461004" cy="1955292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64894" y="2422651"/>
            <a:ext cx="9431020" cy="342709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41300" marR="31750" indent="-22860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>
                <a:latin typeface="Calibri"/>
                <a:cs typeface="Calibri"/>
              </a:rPr>
              <a:t>BEV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Battery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vehicle: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These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vehicles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operate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100%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battery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charge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motor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no </a:t>
            </a:r>
            <a:r>
              <a:rPr dirty="0" sz="1600">
                <a:latin typeface="Calibri"/>
                <a:cs typeface="Calibri"/>
              </a:rPr>
              <a:t>ICE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backup.</a:t>
            </a:r>
            <a:r>
              <a:rPr dirty="0" sz="1600" spc="2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These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units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internal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power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generation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must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plugged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battery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charge</a:t>
            </a:r>
            <a:endParaRPr sz="16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380"/>
              </a:spcBef>
            </a:pPr>
            <a:r>
              <a:rPr dirty="0" sz="1600" spc="-5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241300" marR="154305" indent="-228600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>
                <a:latin typeface="Calibri"/>
                <a:cs typeface="Calibri"/>
              </a:rPr>
              <a:t>HEV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Hybrid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vehicle:</a:t>
            </a:r>
            <a:r>
              <a:rPr dirty="0" sz="1600" spc="2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These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full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hybrid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vehicles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equipped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both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gasoline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engine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an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motor.</a:t>
            </a:r>
            <a:r>
              <a:rPr dirty="0" sz="1600" spc="3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moor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fully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capable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handling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work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load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regular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driving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typically operate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great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distances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solely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power.</a:t>
            </a:r>
            <a:r>
              <a:rPr dirty="0" sz="1600" spc="2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This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typically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occurs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lower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speeds,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stop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go </a:t>
            </a:r>
            <a:r>
              <a:rPr dirty="0" sz="1600">
                <a:latin typeface="Calibri"/>
                <a:cs typeface="Calibri"/>
              </a:rPr>
              <a:t>conditions.</a:t>
            </a:r>
            <a:r>
              <a:rPr dirty="0" sz="1600" spc="2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battery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charged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internal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components,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generator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/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u="sng" sz="16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regenerative </a:t>
            </a:r>
            <a:r>
              <a:rPr dirty="0" u="sng" sz="1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braking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2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ICE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is </a:t>
            </a:r>
            <a:r>
              <a:rPr dirty="0" sz="1600" spc="-10">
                <a:latin typeface="Calibri"/>
                <a:cs typeface="Calibri"/>
              </a:rPr>
              <a:t>triggered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when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computer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requires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better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efficiencies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which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achieved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higher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speeds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longer distances</a:t>
            </a:r>
            <a:endParaRPr sz="16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409"/>
              </a:spcBef>
            </a:pPr>
            <a:r>
              <a:rPr dirty="0" sz="1600" spc="-5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ts val="173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>
                <a:latin typeface="Calibri"/>
                <a:cs typeface="Calibri"/>
              </a:rPr>
              <a:t>PHEV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Plug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Hybrid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vehicle:</a:t>
            </a:r>
            <a:r>
              <a:rPr dirty="0" sz="1600" spc="28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PHEV’s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similar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HEV’s,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major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difference;</a:t>
            </a:r>
            <a:r>
              <a:rPr dirty="0" sz="1600" spc="2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battery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charging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motor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both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internal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(generator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/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u="sng" sz="16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regenerative</a:t>
            </a:r>
            <a:r>
              <a:rPr dirty="0" u="sng" sz="1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braking</a:t>
            </a:r>
            <a:r>
              <a:rPr dirty="0" sz="1600">
                <a:latin typeface="Calibri"/>
                <a:cs typeface="Calibri"/>
              </a:rPr>
              <a:t>)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external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plug.</a:t>
            </a:r>
            <a:r>
              <a:rPr dirty="0" sz="1600" spc="2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Plug-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hybrids typically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greater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electric-</a:t>
            </a:r>
            <a:r>
              <a:rPr dirty="0" sz="1600">
                <a:latin typeface="Calibri"/>
                <a:cs typeface="Calibri"/>
              </a:rPr>
              <a:t>only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ranges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full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hybrids,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serve as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half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point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model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between full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BEN</a:t>
            </a:r>
            <a:r>
              <a:rPr dirty="0" sz="1600" spc="5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HEV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5" name="object 5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70712" y="1738883"/>
            <a:ext cx="10749280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45"/>
              </a:lnSpc>
            </a:pPr>
            <a:r>
              <a:rPr dirty="0" sz="1500">
                <a:latin typeface="Calibri"/>
                <a:cs typeface="Calibri"/>
              </a:rPr>
              <a:t>Because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noted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issues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fast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conversion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full BEV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Consumer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OEMs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now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ramping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down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their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estimates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adopting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Hybrid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0712" y="1972055"/>
            <a:ext cx="217678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approach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similar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Toyota.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34716" y="1947798"/>
            <a:ext cx="85267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General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Motors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been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last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holdout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ramping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down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BEV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shift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estimates,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but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just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recently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willing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8139" y="2176398"/>
            <a:ext cx="106895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discuss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Hybrids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strategy.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Although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their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advertising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direction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technology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development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budgets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would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suggest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stern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BEV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only </a:t>
            </a:r>
            <a:r>
              <a:rPr dirty="0" sz="1500" spc="-10">
                <a:latin typeface="Calibri"/>
                <a:cs typeface="Calibri"/>
              </a:rPr>
              <a:t>position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0712" y="2881883"/>
            <a:ext cx="10539095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45"/>
              </a:lnSpc>
            </a:pPr>
            <a:r>
              <a:rPr dirty="0" sz="1500">
                <a:latin typeface="Calibri"/>
                <a:cs typeface="Calibri"/>
              </a:rPr>
              <a:t>All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this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said,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traditional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engine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oils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drive-</a:t>
            </a:r>
            <a:r>
              <a:rPr dirty="0" sz="1500">
                <a:latin typeface="Calibri"/>
                <a:cs typeface="Calibri"/>
              </a:rPr>
              <a:t>line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fluids will remain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important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part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consumer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vehicle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builds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maintenance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70712" y="3115055"/>
            <a:ext cx="1053909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next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few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decades.</a:t>
            </a:r>
            <a:r>
              <a:rPr dirty="0" sz="1500" spc="3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new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opportunity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will be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Hybrid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engine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oils,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Renewable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engine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oils,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E-Drive, Renewable</a:t>
            </a:r>
            <a:r>
              <a:rPr dirty="0" sz="1500" spc="-10">
                <a:latin typeface="Calibri"/>
                <a:cs typeface="Calibri"/>
              </a:rPr>
              <a:t> E-</a:t>
            </a:r>
            <a:r>
              <a:rPr dirty="0" sz="1500">
                <a:latin typeface="Calibri"/>
                <a:cs typeface="Calibri"/>
              </a:rPr>
              <a:t>Drive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fluids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as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70712" y="3343655"/>
            <a:ext cx="139763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well as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E-Coolants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8139" y="3848480"/>
            <a:ext cx="92862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Currently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world-</a:t>
            </a:r>
            <a:r>
              <a:rPr dirty="0" sz="2000">
                <a:latin typeface="Calibri"/>
                <a:cs typeface="Calibri"/>
              </a:rPr>
              <a:t>wide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EV’s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1%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less than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1.5%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California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704" y="4399788"/>
            <a:ext cx="3525012" cy="2034539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5279516" y="5034153"/>
            <a:ext cx="47580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next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few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slides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will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address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Consumer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automotive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trends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opportunity's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Chevron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prepared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tackle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27380" y="1666493"/>
            <a:ext cx="9784715" cy="1359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4305" marR="5080" indent="-1422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5575" algn="l"/>
              </a:tabLst>
            </a:pPr>
            <a:r>
              <a:rPr dirty="0" sz="1750">
                <a:latin typeface="Calibri"/>
                <a:cs typeface="Calibri"/>
              </a:rPr>
              <a:t>Adoption</a:t>
            </a:r>
            <a:r>
              <a:rPr dirty="0" sz="1750" spc="17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16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battery</a:t>
            </a:r>
            <a:r>
              <a:rPr dirty="0" sz="1750" spc="16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electric</a:t>
            </a:r>
            <a:r>
              <a:rPr dirty="0" sz="1750" spc="1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vehicles</a:t>
            </a:r>
            <a:r>
              <a:rPr dirty="0" sz="1750" spc="1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is</a:t>
            </a:r>
            <a:r>
              <a:rPr dirty="0" sz="1750" spc="16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widely</a:t>
            </a:r>
            <a:r>
              <a:rPr dirty="0" sz="1750" spc="15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believed</a:t>
            </a:r>
            <a:r>
              <a:rPr dirty="0" sz="1750" spc="17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to</a:t>
            </a:r>
            <a:r>
              <a:rPr dirty="0" sz="1750" spc="1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accelerate</a:t>
            </a:r>
            <a:r>
              <a:rPr dirty="0" sz="1750" spc="16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by</a:t>
            </a:r>
            <a:r>
              <a:rPr dirty="0" sz="1750" spc="1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2025</a:t>
            </a:r>
            <a:r>
              <a:rPr dirty="0" sz="1750" spc="1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to</a:t>
            </a:r>
            <a:r>
              <a:rPr dirty="0" sz="1750" spc="17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mass-</a:t>
            </a:r>
            <a:r>
              <a:rPr dirty="0" sz="1750">
                <a:latin typeface="Calibri"/>
                <a:cs typeface="Calibri"/>
              </a:rPr>
              <a:t>scale,</a:t>
            </a:r>
            <a:r>
              <a:rPr dirty="0" sz="1750" spc="15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full</a:t>
            </a:r>
            <a:r>
              <a:rPr dirty="0" sz="1750" spc="15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battery </a:t>
            </a:r>
            <a:r>
              <a:rPr dirty="0" sz="1750" spc="-10">
                <a:latin typeface="Calibri"/>
                <a:cs typeface="Calibri"/>
              </a:rPr>
              <a:t>	</a:t>
            </a:r>
            <a:r>
              <a:rPr dirty="0" sz="1750">
                <a:latin typeface="Calibri"/>
                <a:cs typeface="Calibri"/>
              </a:rPr>
              <a:t>electric</a:t>
            </a:r>
            <a:r>
              <a:rPr dirty="0" sz="1750" spc="25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vehicles</a:t>
            </a:r>
            <a:r>
              <a:rPr dirty="0" sz="1750" spc="2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(BEVs).</a:t>
            </a:r>
            <a:r>
              <a:rPr dirty="0" sz="1750" spc="25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This</a:t>
            </a:r>
            <a:r>
              <a:rPr dirty="0" sz="1750" spc="2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is</a:t>
            </a:r>
            <a:r>
              <a:rPr dirty="0" sz="1750" spc="2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somewhat</a:t>
            </a:r>
            <a:r>
              <a:rPr dirty="0" sz="1750" spc="2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dependent</a:t>
            </a:r>
            <a:r>
              <a:rPr dirty="0" sz="1750" spc="25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on</a:t>
            </a:r>
            <a:r>
              <a:rPr dirty="0" sz="1750" spc="25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cost</a:t>
            </a:r>
            <a:r>
              <a:rPr dirty="0" sz="1750" spc="2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parity</a:t>
            </a:r>
            <a:r>
              <a:rPr dirty="0" sz="1750" spc="2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with</a:t>
            </a:r>
            <a:r>
              <a:rPr dirty="0" sz="1750" spc="25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ICE</a:t>
            </a:r>
            <a:r>
              <a:rPr dirty="0" sz="1750" spc="2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vehicles</a:t>
            </a:r>
            <a:r>
              <a:rPr dirty="0" sz="1750" spc="2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available</a:t>
            </a:r>
            <a:r>
              <a:rPr dirty="0" sz="1750" spc="2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in</a:t>
            </a:r>
            <a:r>
              <a:rPr dirty="0" sz="1750" spc="254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the </a:t>
            </a:r>
            <a:r>
              <a:rPr dirty="0" sz="1750" spc="-25">
                <a:latin typeface="Calibri"/>
                <a:cs typeface="Calibri"/>
              </a:rPr>
              <a:t>	</a:t>
            </a:r>
            <a:r>
              <a:rPr dirty="0" sz="1750">
                <a:latin typeface="Calibri"/>
                <a:cs typeface="Calibri"/>
              </a:rPr>
              <a:t>market,</a:t>
            </a:r>
            <a:r>
              <a:rPr dirty="0" sz="1750" spc="10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or</a:t>
            </a:r>
            <a:r>
              <a:rPr dirty="0" sz="1750" spc="1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if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legislation</a:t>
            </a:r>
            <a:r>
              <a:rPr dirty="0" sz="1750" spc="1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expands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it’s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imposed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bans</a:t>
            </a:r>
            <a:r>
              <a:rPr dirty="0" sz="1750" spc="1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on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the</a:t>
            </a:r>
            <a:r>
              <a:rPr dirty="0" sz="1750" spc="1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sale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and</a:t>
            </a:r>
            <a:r>
              <a:rPr dirty="0" sz="1750" spc="1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use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ICE</a:t>
            </a:r>
            <a:r>
              <a:rPr dirty="0" sz="1750" spc="1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vehicles</a:t>
            </a:r>
            <a:r>
              <a:rPr dirty="0" sz="1750" spc="1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in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specific</a:t>
            </a:r>
            <a:r>
              <a:rPr dirty="0" sz="1750" spc="12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regions </a:t>
            </a:r>
            <a:r>
              <a:rPr dirty="0" sz="1750" spc="-10">
                <a:latin typeface="Calibri"/>
                <a:cs typeface="Calibri"/>
              </a:rPr>
              <a:t>	</a:t>
            </a:r>
            <a:r>
              <a:rPr dirty="0" sz="1750">
                <a:latin typeface="Calibri"/>
                <a:cs typeface="Calibri"/>
              </a:rPr>
              <a:t>and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municipalities.</a:t>
            </a:r>
            <a:r>
              <a:rPr dirty="0" sz="1750" spc="240">
                <a:latin typeface="Calibri"/>
                <a:cs typeface="Calibri"/>
              </a:rPr>
              <a:t>   </a:t>
            </a:r>
            <a:r>
              <a:rPr dirty="0" sz="1750">
                <a:latin typeface="Calibri"/>
                <a:cs typeface="Calibri"/>
              </a:rPr>
              <a:t>Efficiencies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gained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from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 spc="-10">
                <a:latin typeface="Calibri"/>
                <a:cs typeface="Calibri"/>
              </a:rPr>
              <a:t>long-</a:t>
            </a:r>
            <a:r>
              <a:rPr dirty="0" sz="1750">
                <a:latin typeface="Calibri"/>
                <a:cs typeface="Calibri"/>
              </a:rPr>
              <a:t>life</a:t>
            </a:r>
            <a:r>
              <a:rPr dirty="0" sz="1750" spc="85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batteries,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quick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charging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and</a:t>
            </a:r>
            <a:r>
              <a:rPr dirty="0" sz="1750" spc="85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more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 spc="-10">
                <a:latin typeface="Calibri"/>
                <a:cs typeface="Calibri"/>
              </a:rPr>
              <a:t>efficient </a:t>
            </a:r>
            <a:r>
              <a:rPr dirty="0" sz="1750" spc="-10">
                <a:latin typeface="Calibri"/>
                <a:cs typeface="Calibri"/>
              </a:rPr>
              <a:t>	</a:t>
            </a:r>
            <a:r>
              <a:rPr dirty="0" sz="1750">
                <a:latin typeface="Calibri"/>
                <a:cs typeface="Calibri"/>
              </a:rPr>
              <a:t>electricity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generation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are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also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major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factors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in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this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projected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growth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4040" y="3336798"/>
            <a:ext cx="1035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29995" y="3357753"/>
            <a:ext cx="5271770" cy="53975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635" rIns="0" bIns="0" rtlCol="0" vert="horz">
            <a:spAutoFit/>
          </a:bodyPr>
          <a:lstStyle/>
          <a:p>
            <a:pPr marR="41275">
              <a:lnSpc>
                <a:spcPts val="2100"/>
              </a:lnSpc>
              <a:spcBef>
                <a:spcPts val="5"/>
              </a:spcBef>
              <a:tabLst>
                <a:tab pos="988694" algn="l"/>
                <a:tab pos="2439670" algn="l"/>
                <a:tab pos="2979420" algn="l"/>
                <a:tab pos="3322320" algn="l"/>
                <a:tab pos="3782695" algn="l"/>
                <a:tab pos="4589145" algn="l"/>
              </a:tabLst>
            </a:pPr>
            <a:r>
              <a:rPr dirty="0" sz="1750">
                <a:latin typeface="Calibri"/>
                <a:cs typeface="Calibri"/>
              </a:rPr>
              <a:t>According</a:t>
            </a:r>
            <a:r>
              <a:rPr dirty="0" sz="1750" spc="8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to</a:t>
            </a:r>
            <a:r>
              <a:rPr dirty="0" sz="1750" spc="8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Kline</a:t>
            </a:r>
            <a:r>
              <a:rPr dirty="0" sz="1750" spc="8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Research</a:t>
            </a:r>
            <a:r>
              <a:rPr dirty="0" sz="1750" spc="8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by</a:t>
            </a:r>
            <a:r>
              <a:rPr dirty="0" sz="1750" spc="8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2040</a:t>
            </a:r>
            <a:r>
              <a:rPr dirty="0" sz="1750" spc="8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Electric</a:t>
            </a:r>
            <a:r>
              <a:rPr dirty="0" sz="1750" spc="7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vehicles</a:t>
            </a:r>
            <a:r>
              <a:rPr dirty="0" sz="1750" spc="90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will </a:t>
            </a:r>
            <a:r>
              <a:rPr dirty="0" sz="1750" spc="-10">
                <a:latin typeface="Calibri"/>
                <a:cs typeface="Calibri"/>
              </a:rPr>
              <a:t>comprise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approximately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22%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of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the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world’s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vehicle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9995" y="3897248"/>
            <a:ext cx="1183005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750" spc="-10">
                <a:latin typeface="Calibri"/>
                <a:cs typeface="Calibri"/>
              </a:rPr>
              <a:t>population.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00173" y="3870197"/>
            <a:ext cx="4065904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Calibri"/>
                <a:cs typeface="Calibri"/>
              </a:rPr>
              <a:t>The</a:t>
            </a:r>
            <a:r>
              <a:rPr dirty="0" sz="1750" spc="1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great</a:t>
            </a:r>
            <a:r>
              <a:rPr dirty="0" sz="1750" spc="1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majority</a:t>
            </a:r>
            <a:r>
              <a:rPr dirty="0" sz="1750" spc="1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will</a:t>
            </a:r>
            <a:r>
              <a:rPr dirty="0" sz="1750" spc="1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consist</a:t>
            </a:r>
            <a:r>
              <a:rPr dirty="0" sz="1750" spc="1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14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Start/Stop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7295" y="4136593"/>
            <a:ext cx="4826635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25">
                <a:latin typeface="Calibri"/>
                <a:cs typeface="Calibri"/>
              </a:rPr>
              <a:t>Technology,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Hybrid,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and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 handful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Hydrogen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units.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637276" y="4157853"/>
            <a:ext cx="382270" cy="27305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035"/>
              </a:lnSpc>
            </a:pPr>
            <a:r>
              <a:rPr dirty="0" sz="1750" spc="-25">
                <a:latin typeface="Calibri"/>
                <a:cs typeface="Calibri"/>
              </a:rPr>
              <a:t>But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29995" y="4430648"/>
            <a:ext cx="5289550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750">
                <a:latin typeface="Calibri"/>
                <a:cs typeface="Calibri"/>
              </a:rPr>
              <a:t>16%</a:t>
            </a:r>
            <a:r>
              <a:rPr dirty="0" sz="1750" spc="3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3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this</a:t>
            </a:r>
            <a:r>
              <a:rPr dirty="0" sz="1750" spc="35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group</a:t>
            </a:r>
            <a:r>
              <a:rPr dirty="0" sz="1750" spc="3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will</a:t>
            </a:r>
            <a:r>
              <a:rPr dirty="0" sz="1750" spc="35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be</a:t>
            </a:r>
            <a:r>
              <a:rPr dirty="0" sz="1750" spc="3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full</a:t>
            </a:r>
            <a:r>
              <a:rPr dirty="0" sz="1750" spc="3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battery</a:t>
            </a:r>
            <a:r>
              <a:rPr dirty="0" sz="1750" spc="3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electric</a:t>
            </a:r>
            <a:r>
              <a:rPr dirty="0" sz="1750" spc="34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vehicles.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29995" y="4697348"/>
            <a:ext cx="4371340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750">
                <a:latin typeface="Calibri"/>
                <a:cs typeface="Calibri"/>
              </a:rPr>
              <a:t>Half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these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BEVs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will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operate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on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Chinese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roads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4040" y="5203952"/>
            <a:ext cx="1035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29995" y="5224653"/>
            <a:ext cx="5289550" cy="80645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9"/>
              </a:lnSpc>
              <a:tabLst>
                <a:tab pos="1371600" algn="l"/>
                <a:tab pos="1684020" algn="l"/>
                <a:tab pos="2533015" algn="l"/>
                <a:tab pos="2973070" algn="l"/>
                <a:tab pos="3947160" algn="l"/>
                <a:tab pos="4378960" algn="l"/>
                <a:tab pos="4962525" algn="l"/>
              </a:tabLst>
            </a:pPr>
            <a:r>
              <a:rPr dirty="0" sz="1750" spc="-10">
                <a:latin typeface="Calibri"/>
                <a:cs typeface="Calibri"/>
              </a:rPr>
              <a:t>Electrification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of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vehicles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0">
                <a:latin typeface="Calibri"/>
                <a:cs typeface="Calibri"/>
              </a:rPr>
              <a:t>will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eliminate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the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0">
                <a:latin typeface="Calibri"/>
                <a:cs typeface="Calibri"/>
              </a:rPr>
              <a:t>need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for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750">
                <a:latin typeface="Calibri"/>
                <a:cs typeface="Calibri"/>
              </a:rPr>
              <a:t>engine</a:t>
            </a:r>
            <a:r>
              <a:rPr dirty="0" sz="1750" spc="20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oil,</a:t>
            </a:r>
            <a:r>
              <a:rPr dirty="0" sz="1750" spc="20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but</a:t>
            </a:r>
            <a:r>
              <a:rPr dirty="0" sz="1750" spc="2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will</a:t>
            </a:r>
            <a:r>
              <a:rPr dirty="0" sz="1750" spc="20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open</a:t>
            </a:r>
            <a:r>
              <a:rPr dirty="0" sz="1750" spc="2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opportunities</a:t>
            </a:r>
            <a:r>
              <a:rPr dirty="0" sz="1750" spc="2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for</a:t>
            </a:r>
            <a:r>
              <a:rPr dirty="0" sz="1750" spc="20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oil</a:t>
            </a:r>
            <a:r>
              <a:rPr dirty="0" sz="1750" spc="2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marketers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353060" algn="l"/>
                <a:tab pos="1240155" algn="l"/>
                <a:tab pos="2077085" algn="l"/>
                <a:tab pos="2474595" algn="l"/>
                <a:tab pos="3436620" algn="l"/>
                <a:tab pos="4017645" algn="l"/>
                <a:tab pos="4373880" algn="l"/>
              </a:tabLst>
            </a:pPr>
            <a:r>
              <a:rPr dirty="0" sz="1750" spc="-25">
                <a:latin typeface="Calibri"/>
                <a:cs typeface="Calibri"/>
              </a:rPr>
              <a:t>to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develop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specific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EV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products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0">
                <a:latin typeface="Calibri"/>
                <a:cs typeface="Calibri"/>
              </a:rPr>
              <a:t>such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as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Coolants,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29995" y="6030810"/>
            <a:ext cx="3822700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95"/>
              </a:lnSpc>
            </a:pPr>
            <a:r>
              <a:rPr dirty="0" sz="1750">
                <a:latin typeface="Calibri"/>
                <a:cs typeface="Calibri"/>
              </a:rPr>
              <a:t>specialty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greases,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and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drive-</a:t>
            </a:r>
            <a:r>
              <a:rPr dirty="0" sz="1750">
                <a:latin typeface="Calibri"/>
                <a:cs typeface="Calibri"/>
              </a:rPr>
              <a:t>line</a:t>
            </a:r>
            <a:r>
              <a:rPr dirty="0" sz="1750" spc="-10">
                <a:latin typeface="Calibri"/>
                <a:cs typeface="Calibri"/>
              </a:rPr>
              <a:t> lubricants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7088123" y="5734811"/>
            <a:ext cx="4243070" cy="0"/>
          </a:xfrm>
          <a:custGeom>
            <a:avLst/>
            <a:gdLst/>
            <a:ahLst/>
            <a:cxnLst/>
            <a:rect l="l" t="t" r="r" b="b"/>
            <a:pathLst>
              <a:path w="4243070" h="0">
                <a:moveTo>
                  <a:pt x="0" y="0"/>
                </a:moveTo>
                <a:lnTo>
                  <a:pt x="42428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7088123" y="4212145"/>
            <a:ext cx="4243070" cy="1408430"/>
            <a:chOff x="7088123" y="4212145"/>
            <a:chExt cx="4243070" cy="1408430"/>
          </a:xfrm>
        </p:grpSpPr>
        <p:sp>
          <p:nvSpPr>
            <p:cNvPr id="22" name="object 22" descr=""/>
            <p:cNvSpPr/>
            <p:nvPr/>
          </p:nvSpPr>
          <p:spPr>
            <a:xfrm>
              <a:off x="7088123" y="4596384"/>
              <a:ext cx="1424940" cy="759460"/>
            </a:xfrm>
            <a:custGeom>
              <a:avLst/>
              <a:gdLst/>
              <a:ahLst/>
              <a:cxnLst/>
              <a:rect l="l" t="t" r="r" b="b"/>
              <a:pathLst>
                <a:path w="1424940" h="759460">
                  <a:moveTo>
                    <a:pt x="0" y="758952"/>
                  </a:moveTo>
                  <a:lnTo>
                    <a:pt x="364235" y="758952"/>
                  </a:lnTo>
                </a:path>
                <a:path w="1424940" h="759460">
                  <a:moveTo>
                    <a:pt x="696468" y="758952"/>
                  </a:moveTo>
                  <a:lnTo>
                    <a:pt x="1424940" y="758952"/>
                  </a:lnTo>
                </a:path>
                <a:path w="1424940" h="759460">
                  <a:moveTo>
                    <a:pt x="0" y="379476"/>
                  </a:moveTo>
                  <a:lnTo>
                    <a:pt x="364235" y="379476"/>
                  </a:lnTo>
                </a:path>
                <a:path w="1424940" h="759460">
                  <a:moveTo>
                    <a:pt x="696468" y="379476"/>
                  </a:moveTo>
                  <a:lnTo>
                    <a:pt x="1424940" y="379476"/>
                  </a:lnTo>
                </a:path>
                <a:path w="1424940" h="759460">
                  <a:moveTo>
                    <a:pt x="0" y="0"/>
                  </a:moveTo>
                  <a:lnTo>
                    <a:pt x="364235" y="0"/>
                  </a:lnTo>
                </a:path>
                <a:path w="1424940" h="759460">
                  <a:moveTo>
                    <a:pt x="696468" y="0"/>
                  </a:moveTo>
                  <a:lnTo>
                    <a:pt x="14249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452359" y="4216908"/>
              <a:ext cx="332740" cy="1403985"/>
            </a:xfrm>
            <a:custGeom>
              <a:avLst/>
              <a:gdLst/>
              <a:ahLst/>
              <a:cxnLst/>
              <a:rect l="l" t="t" r="r" b="b"/>
              <a:pathLst>
                <a:path w="332740" h="1403985">
                  <a:moveTo>
                    <a:pt x="332232" y="0"/>
                  </a:moveTo>
                  <a:lnTo>
                    <a:pt x="0" y="0"/>
                  </a:lnTo>
                  <a:lnTo>
                    <a:pt x="0" y="1403604"/>
                  </a:lnTo>
                  <a:lnTo>
                    <a:pt x="332232" y="1403604"/>
                  </a:lnTo>
                  <a:lnTo>
                    <a:pt x="33223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845295" y="4596384"/>
              <a:ext cx="728980" cy="379730"/>
            </a:xfrm>
            <a:custGeom>
              <a:avLst/>
              <a:gdLst/>
              <a:ahLst/>
              <a:cxnLst/>
              <a:rect l="l" t="t" r="r" b="b"/>
              <a:pathLst>
                <a:path w="728979" h="379729">
                  <a:moveTo>
                    <a:pt x="0" y="379476"/>
                  </a:moveTo>
                  <a:lnTo>
                    <a:pt x="728472" y="379476"/>
                  </a:lnTo>
                </a:path>
                <a:path w="728979" h="379729">
                  <a:moveTo>
                    <a:pt x="0" y="0"/>
                  </a:moveTo>
                  <a:lnTo>
                    <a:pt x="728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513063" y="4216908"/>
              <a:ext cx="332740" cy="1176655"/>
            </a:xfrm>
            <a:custGeom>
              <a:avLst/>
              <a:gdLst/>
              <a:ahLst/>
              <a:cxnLst/>
              <a:rect l="l" t="t" r="r" b="b"/>
              <a:pathLst>
                <a:path w="332740" h="1176654">
                  <a:moveTo>
                    <a:pt x="332231" y="0"/>
                  </a:moveTo>
                  <a:lnTo>
                    <a:pt x="0" y="0"/>
                  </a:lnTo>
                  <a:lnTo>
                    <a:pt x="0" y="1176528"/>
                  </a:lnTo>
                  <a:lnTo>
                    <a:pt x="332231" y="1176528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906000" y="4596384"/>
              <a:ext cx="728980" cy="0"/>
            </a:xfrm>
            <a:custGeom>
              <a:avLst/>
              <a:gdLst/>
              <a:ahLst/>
              <a:cxnLst/>
              <a:rect l="l" t="t" r="r" b="b"/>
              <a:pathLst>
                <a:path w="728979" h="0">
                  <a:moveTo>
                    <a:pt x="0" y="0"/>
                  </a:moveTo>
                  <a:lnTo>
                    <a:pt x="728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573767" y="4216908"/>
              <a:ext cx="332740" cy="911860"/>
            </a:xfrm>
            <a:custGeom>
              <a:avLst/>
              <a:gdLst/>
              <a:ahLst/>
              <a:cxnLst/>
              <a:rect l="l" t="t" r="r" b="b"/>
              <a:pathLst>
                <a:path w="332740" h="911860">
                  <a:moveTo>
                    <a:pt x="332231" y="0"/>
                  </a:moveTo>
                  <a:lnTo>
                    <a:pt x="0" y="0"/>
                  </a:lnTo>
                  <a:lnTo>
                    <a:pt x="0" y="911352"/>
                  </a:lnTo>
                  <a:lnTo>
                    <a:pt x="332231" y="911352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966703" y="4596384"/>
              <a:ext cx="364490" cy="0"/>
            </a:xfrm>
            <a:custGeom>
              <a:avLst/>
              <a:gdLst/>
              <a:ahLst/>
              <a:cxnLst/>
              <a:rect l="l" t="t" r="r" b="b"/>
              <a:pathLst>
                <a:path w="364490" h="0">
                  <a:moveTo>
                    <a:pt x="0" y="0"/>
                  </a:moveTo>
                  <a:lnTo>
                    <a:pt x="364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634471" y="4216908"/>
              <a:ext cx="332740" cy="570230"/>
            </a:xfrm>
            <a:custGeom>
              <a:avLst/>
              <a:gdLst/>
              <a:ahLst/>
              <a:cxnLst/>
              <a:rect l="l" t="t" r="r" b="b"/>
              <a:pathLst>
                <a:path w="332740" h="570229">
                  <a:moveTo>
                    <a:pt x="332231" y="0"/>
                  </a:moveTo>
                  <a:lnTo>
                    <a:pt x="0" y="0"/>
                  </a:lnTo>
                  <a:lnTo>
                    <a:pt x="0" y="569976"/>
                  </a:lnTo>
                  <a:lnTo>
                    <a:pt x="332231" y="569976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088123" y="4216908"/>
              <a:ext cx="4243070" cy="0"/>
            </a:xfrm>
            <a:custGeom>
              <a:avLst/>
              <a:gdLst/>
              <a:ahLst/>
              <a:cxnLst/>
              <a:rect l="l" t="t" r="r" b="b"/>
              <a:pathLst>
                <a:path w="4243070" h="0">
                  <a:moveTo>
                    <a:pt x="0" y="0"/>
                  </a:moveTo>
                  <a:lnTo>
                    <a:pt x="42428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7450073" y="5659323"/>
            <a:ext cx="337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74%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511031" y="5431637"/>
            <a:ext cx="337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62%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832595" y="5165547"/>
            <a:ext cx="25114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2498090" algn="l"/>
              </a:tabLst>
            </a:pPr>
            <a:r>
              <a:rPr dirty="0" u="sng" sz="120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-</a:t>
            </a:r>
            <a:r>
              <a:rPr dirty="0" u="sng" sz="1200" spc="-25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48%</a:t>
            </a:r>
            <a:r>
              <a:rPr dirty="0" u="sng" sz="120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893300" y="4824476"/>
            <a:ext cx="1450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1437005" algn="l"/>
              </a:tabLst>
            </a:pPr>
            <a:r>
              <a:rPr dirty="0" u="sng" sz="120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-</a:t>
            </a:r>
            <a:r>
              <a:rPr dirty="0" u="sng" sz="1200" spc="-25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30%</a:t>
            </a:r>
            <a:r>
              <a:rPr dirty="0" u="sng" sz="120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625590" y="5614822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625590" y="5235321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625590" y="4855845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625590" y="4476369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749288" y="4096892"/>
            <a:ext cx="21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118731" y="3586988"/>
            <a:ext cx="3787140" cy="457834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78435" marR="5080" indent="-166370">
              <a:lnSpc>
                <a:spcPct val="102099"/>
              </a:lnSpc>
              <a:spcBef>
                <a:spcPts val="6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Reduction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life-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cycle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greenhouse</a:t>
            </a:r>
            <a:r>
              <a:rPr dirty="0" sz="1400" spc="-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gas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emissions</a:t>
            </a:r>
            <a:r>
              <a:rPr dirty="0" sz="14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electric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vehicles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compared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gasoline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vehicles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8827007" y="5980176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6"/>
                </a:lnTo>
                <a:lnTo>
                  <a:pt x="83820" y="82296"/>
                </a:lnTo>
                <a:lnTo>
                  <a:pt x="8382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8935339" y="5900724"/>
            <a:ext cx="3346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97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5" name="object 5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9700" y="1830323"/>
            <a:ext cx="9377172" cy="485394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211" y="1951083"/>
            <a:ext cx="4674063" cy="438628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703568" y="2629280"/>
            <a:ext cx="4223385" cy="20821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500" spc="-10">
                <a:latin typeface="Calibri"/>
                <a:cs typeface="Calibri"/>
              </a:rPr>
              <a:t>Governmental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Support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Segoe UI Emoji"/>
                <a:cs typeface="Segoe UI Emoji"/>
              </a:rPr>
              <a:t>⚫</a:t>
            </a:r>
            <a:r>
              <a:rPr dirty="0" sz="1500" spc="-80">
                <a:latin typeface="Segoe UI Emoji"/>
                <a:cs typeface="Segoe UI Emoji"/>
              </a:rPr>
              <a:t> </a:t>
            </a:r>
            <a:r>
              <a:rPr dirty="0" sz="1500">
                <a:latin typeface="Calibri"/>
                <a:cs typeface="Calibri"/>
              </a:rPr>
              <a:t>Current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U.S.</a:t>
            </a:r>
            <a:r>
              <a:rPr dirty="0" sz="1500" spc="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administration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 committed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support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EV </a:t>
            </a:r>
            <a:r>
              <a:rPr dirty="0" sz="1500" spc="-10">
                <a:latin typeface="Calibri"/>
                <a:cs typeface="Calibri"/>
              </a:rPr>
              <a:t>industry.</a:t>
            </a:r>
            <a:r>
              <a:rPr dirty="0" sz="1500" spc="-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EVs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sales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expected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boost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within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the </a:t>
            </a:r>
            <a:r>
              <a:rPr dirty="0" sz="1500">
                <a:latin typeface="Calibri"/>
                <a:cs typeface="Calibri"/>
              </a:rPr>
              <a:t>next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four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years.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fund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USD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174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billion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proposed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in </a:t>
            </a:r>
            <a:r>
              <a:rPr dirty="0" sz="1500">
                <a:latin typeface="Calibri"/>
                <a:cs typeface="Calibri"/>
              </a:rPr>
              <a:t>March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2021 is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under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review and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subjected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0">
                <a:latin typeface="Calibri"/>
                <a:cs typeface="Calibri"/>
              </a:rPr>
              <a:t> U.S. </a:t>
            </a:r>
            <a:r>
              <a:rPr dirty="0" sz="1500">
                <a:latin typeface="Calibri"/>
                <a:cs typeface="Calibri"/>
              </a:rPr>
              <a:t>Congress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approval.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Segoe UI Emoji"/>
                <a:cs typeface="Segoe UI Emoji"/>
              </a:rPr>
              <a:t>⚫</a:t>
            </a:r>
            <a:r>
              <a:rPr dirty="0" sz="1500" spc="-75">
                <a:latin typeface="Segoe UI Emoji"/>
                <a:cs typeface="Segoe UI Emoji"/>
              </a:rPr>
              <a:t> </a:t>
            </a:r>
            <a:r>
              <a:rPr dirty="0" sz="1500">
                <a:latin typeface="Calibri"/>
                <a:cs typeface="Calibri"/>
              </a:rPr>
              <a:t>Build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Back </a:t>
            </a:r>
            <a:r>
              <a:rPr dirty="0" sz="1500" spc="-10">
                <a:latin typeface="Calibri"/>
                <a:cs typeface="Calibri"/>
              </a:rPr>
              <a:t>Better" infrastructure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bill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Segoe UI Emoji"/>
                <a:cs typeface="Segoe UI Emoji"/>
              </a:rPr>
              <a:t>⚫</a:t>
            </a:r>
            <a:r>
              <a:rPr dirty="0" sz="1500" spc="-70">
                <a:latin typeface="Segoe UI Emoji"/>
                <a:cs typeface="Segoe UI Emoj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California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Air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Resources </a:t>
            </a:r>
            <a:r>
              <a:rPr dirty="0" sz="1500">
                <a:latin typeface="Calibri"/>
                <a:cs typeface="Calibri"/>
              </a:rPr>
              <a:t>Board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(CARB):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OEMs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should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comply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quota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ZEV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20">
                <a:latin typeface="Calibri"/>
                <a:cs typeface="Calibri"/>
              </a:rPr>
              <a:t> PHEV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9155" y="3613403"/>
            <a:ext cx="4945380" cy="2756916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8509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Thermal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Runaway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/>
              <a:t>is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biggest</a:t>
            </a:r>
            <a:r>
              <a:rPr dirty="0" spc="-25"/>
              <a:t> </a:t>
            </a:r>
            <a:r>
              <a:rPr dirty="0"/>
              <a:t>challenge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EV</a:t>
            </a:r>
            <a:r>
              <a:rPr dirty="0" spc="-10"/>
              <a:t> </a:t>
            </a:r>
            <a:r>
              <a:rPr dirty="0"/>
              <a:t>charging,</a:t>
            </a:r>
            <a:r>
              <a:rPr dirty="0" spc="-40"/>
              <a:t> </a:t>
            </a:r>
            <a:r>
              <a:rPr dirty="0"/>
              <a:t>specifically</a:t>
            </a:r>
            <a:r>
              <a:rPr dirty="0" spc="-5"/>
              <a:t> </a:t>
            </a:r>
            <a:r>
              <a:rPr dirty="0" spc="-10"/>
              <a:t>fast-</a:t>
            </a:r>
            <a:r>
              <a:rPr dirty="0"/>
              <a:t>charge</a:t>
            </a:r>
            <a:r>
              <a:rPr dirty="0" spc="-35"/>
              <a:t> </a:t>
            </a:r>
            <a:r>
              <a:rPr dirty="0" spc="-10"/>
              <a:t>systems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fast</a:t>
            </a:r>
            <a:r>
              <a:rPr dirty="0" spc="-25"/>
              <a:t> </a:t>
            </a:r>
            <a:r>
              <a:rPr dirty="0"/>
              <a:t>depletion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 spc="-10"/>
              <a:t>battery </a:t>
            </a:r>
            <a:r>
              <a:rPr dirty="0"/>
              <a:t>at</a:t>
            </a:r>
            <a:r>
              <a:rPr dirty="0" spc="-25"/>
              <a:t> </a:t>
            </a:r>
            <a:r>
              <a:rPr dirty="0"/>
              <a:t>high</a:t>
            </a:r>
            <a:r>
              <a:rPr dirty="0" spc="-20"/>
              <a:t> </a:t>
            </a:r>
            <a:r>
              <a:rPr dirty="0" spc="-10"/>
              <a:t>speeds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/>
          </a:p>
          <a:p>
            <a:pPr marL="12700" marR="5080">
              <a:lnSpc>
                <a:spcPct val="100000"/>
              </a:lnSpc>
            </a:pPr>
            <a:r>
              <a:rPr dirty="0"/>
              <a:t>Thermal</a:t>
            </a:r>
            <a:r>
              <a:rPr dirty="0" spc="-25"/>
              <a:t> </a:t>
            </a:r>
            <a:r>
              <a:rPr dirty="0" spc="-10"/>
              <a:t>Runaway</a:t>
            </a:r>
            <a:r>
              <a:rPr dirty="0" spc="-40"/>
              <a:t> </a:t>
            </a:r>
            <a:r>
              <a:rPr dirty="0"/>
              <a:t>is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process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0"/>
              <a:t> uncontrollable,</a:t>
            </a:r>
            <a:r>
              <a:rPr dirty="0" spc="-40"/>
              <a:t> </a:t>
            </a:r>
            <a:r>
              <a:rPr dirty="0"/>
              <a:t>self heating</a:t>
            </a:r>
            <a:r>
              <a:rPr dirty="0" spc="-20"/>
              <a:t> </a:t>
            </a:r>
            <a:r>
              <a:rPr dirty="0" spc="-10"/>
              <a:t>state</a:t>
            </a:r>
            <a:r>
              <a:rPr dirty="0" spc="-40"/>
              <a:t> </a:t>
            </a:r>
            <a:r>
              <a:rPr dirty="0"/>
              <a:t>where</a:t>
            </a:r>
            <a:r>
              <a:rPr dirty="0" spc="10"/>
              <a:t> </a:t>
            </a:r>
            <a:r>
              <a:rPr dirty="0"/>
              <a:t>CO2</a:t>
            </a:r>
            <a:r>
              <a:rPr dirty="0" spc="-30"/>
              <a:t> </a:t>
            </a:r>
            <a:r>
              <a:rPr dirty="0"/>
              <a:t>builds</a:t>
            </a:r>
            <a:r>
              <a:rPr dirty="0" spc="-10"/>
              <a:t> </a:t>
            </a:r>
            <a:r>
              <a:rPr dirty="0"/>
              <a:t>up</a:t>
            </a:r>
            <a:r>
              <a:rPr dirty="0" spc="-20"/>
              <a:t> </a:t>
            </a:r>
            <a:r>
              <a:rPr dirty="0"/>
              <a:t>in battery</a:t>
            </a:r>
            <a:r>
              <a:rPr dirty="0" spc="-45"/>
              <a:t> </a:t>
            </a:r>
            <a:r>
              <a:rPr dirty="0"/>
              <a:t>cells</a:t>
            </a:r>
            <a:r>
              <a:rPr dirty="0" spc="5"/>
              <a:t> </a:t>
            </a:r>
            <a:r>
              <a:rPr dirty="0"/>
              <a:t>causing</a:t>
            </a:r>
            <a:r>
              <a:rPr dirty="0" spc="-20"/>
              <a:t> </a:t>
            </a:r>
            <a:r>
              <a:rPr dirty="0" spc="-10"/>
              <a:t>extremely </a:t>
            </a:r>
            <a:r>
              <a:rPr dirty="0"/>
              <a:t>high-</a:t>
            </a:r>
            <a:r>
              <a:rPr dirty="0" spc="-10"/>
              <a:t>temperature</a:t>
            </a:r>
            <a:r>
              <a:rPr dirty="0" spc="-40"/>
              <a:t> </a:t>
            </a:r>
            <a:r>
              <a:rPr dirty="0"/>
              <a:t>gases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escape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an</a:t>
            </a:r>
            <a:r>
              <a:rPr dirty="0" spc="-35"/>
              <a:t> </a:t>
            </a:r>
            <a:r>
              <a:rPr dirty="0"/>
              <a:t>explosive</a:t>
            </a:r>
            <a:r>
              <a:rPr dirty="0" spc="-15"/>
              <a:t> </a:t>
            </a:r>
            <a:r>
              <a:rPr dirty="0"/>
              <a:t>manner.</a:t>
            </a:r>
            <a:r>
              <a:rPr dirty="0" spc="280"/>
              <a:t> </a:t>
            </a:r>
            <a:r>
              <a:rPr dirty="0"/>
              <a:t>Although</a:t>
            </a:r>
            <a:r>
              <a:rPr dirty="0" spc="-60"/>
              <a:t> </a:t>
            </a:r>
            <a:r>
              <a:rPr dirty="0"/>
              <a:t>critical</a:t>
            </a:r>
            <a:r>
              <a:rPr dirty="0" spc="-20"/>
              <a:t> </a:t>
            </a:r>
            <a:r>
              <a:rPr dirty="0"/>
              <a:t>mass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EV’s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 spc="-10"/>
              <a:t>market-</a:t>
            </a:r>
            <a:r>
              <a:rPr dirty="0"/>
              <a:t>place</a:t>
            </a:r>
            <a:r>
              <a:rPr dirty="0" spc="-25"/>
              <a:t> </a:t>
            </a:r>
            <a:r>
              <a:rPr dirty="0"/>
              <a:t>bares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25"/>
              <a:t> </a:t>
            </a:r>
            <a:r>
              <a:rPr dirty="0" spc="-50"/>
              <a:t>a </a:t>
            </a:r>
            <a:r>
              <a:rPr dirty="0"/>
              <a:t>few</a:t>
            </a:r>
            <a:r>
              <a:rPr dirty="0" spc="-15"/>
              <a:t> </a:t>
            </a:r>
            <a:r>
              <a:rPr dirty="0"/>
              <a:t>incidents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consumers</a:t>
            </a:r>
            <a:r>
              <a:rPr dirty="0" spc="-30"/>
              <a:t> </a:t>
            </a:r>
            <a:r>
              <a:rPr dirty="0"/>
              <a:t>burning</a:t>
            </a:r>
            <a:r>
              <a:rPr dirty="0" spc="-45"/>
              <a:t> </a:t>
            </a:r>
            <a:r>
              <a:rPr dirty="0"/>
              <a:t>down</a:t>
            </a:r>
            <a:r>
              <a:rPr dirty="0" spc="-30"/>
              <a:t> </a:t>
            </a:r>
            <a:r>
              <a:rPr dirty="0"/>
              <a:t>their</a:t>
            </a:r>
            <a:r>
              <a:rPr dirty="0" spc="-20"/>
              <a:t> </a:t>
            </a:r>
            <a:r>
              <a:rPr dirty="0"/>
              <a:t>homes</a:t>
            </a:r>
            <a:r>
              <a:rPr dirty="0" spc="-30"/>
              <a:t> </a:t>
            </a:r>
            <a:r>
              <a:rPr dirty="0"/>
              <a:t>these</a:t>
            </a:r>
            <a:r>
              <a:rPr dirty="0" spc="-15"/>
              <a:t> </a:t>
            </a:r>
            <a:r>
              <a:rPr dirty="0"/>
              <a:t>events</a:t>
            </a:r>
            <a:r>
              <a:rPr dirty="0" spc="-25"/>
              <a:t> </a:t>
            </a:r>
            <a:r>
              <a:rPr dirty="0"/>
              <a:t>will</a:t>
            </a:r>
            <a:r>
              <a:rPr dirty="0" spc="5"/>
              <a:t> </a:t>
            </a:r>
            <a:r>
              <a:rPr dirty="0"/>
              <a:t>multiple</a:t>
            </a:r>
            <a:r>
              <a:rPr dirty="0" spc="-20"/>
              <a:t> </a:t>
            </a:r>
            <a:r>
              <a:rPr dirty="0"/>
              <a:t>with</a:t>
            </a:r>
            <a:r>
              <a:rPr dirty="0" spc="-15"/>
              <a:t> </a:t>
            </a:r>
            <a:r>
              <a:rPr dirty="0"/>
              <a:t>EV</a:t>
            </a:r>
            <a:r>
              <a:rPr dirty="0" spc="-25"/>
              <a:t> </a:t>
            </a:r>
            <a:r>
              <a:rPr dirty="0"/>
              <a:t>growth,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industry</a:t>
            </a:r>
            <a:r>
              <a:rPr dirty="0" spc="-50"/>
              <a:t> </a:t>
            </a:r>
            <a:r>
              <a:rPr dirty="0"/>
              <a:t>demands</a:t>
            </a:r>
            <a:r>
              <a:rPr dirty="0" spc="-30"/>
              <a:t> </a:t>
            </a:r>
            <a:r>
              <a:rPr dirty="0" spc="-25"/>
              <a:t>for </a:t>
            </a:r>
            <a:r>
              <a:rPr dirty="0"/>
              <a:t>faster</a:t>
            </a:r>
            <a:r>
              <a:rPr dirty="0" spc="-75"/>
              <a:t> </a:t>
            </a:r>
            <a:r>
              <a:rPr dirty="0" spc="-10"/>
              <a:t>charging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/>
          </a:p>
          <a:p>
            <a:pPr marL="170815" marR="5897880">
              <a:lnSpc>
                <a:spcPct val="100000"/>
              </a:lnSpc>
            </a:pPr>
            <a:r>
              <a:rPr dirty="0" spc="-75"/>
              <a:t>To</a:t>
            </a:r>
            <a:r>
              <a:rPr dirty="0" spc="-15"/>
              <a:t> </a:t>
            </a:r>
            <a:r>
              <a:rPr dirty="0"/>
              <a:t>address</a:t>
            </a:r>
            <a:r>
              <a:rPr dirty="0" spc="-50"/>
              <a:t> </a:t>
            </a:r>
            <a:r>
              <a:rPr dirty="0"/>
              <a:t>Thermal</a:t>
            </a:r>
            <a:r>
              <a:rPr dirty="0" spc="-30"/>
              <a:t> </a:t>
            </a:r>
            <a:r>
              <a:rPr dirty="0"/>
              <a:t>Management</a:t>
            </a:r>
            <a:r>
              <a:rPr dirty="0" spc="-40"/>
              <a:t> </a:t>
            </a:r>
            <a:r>
              <a:rPr dirty="0" spc="-10"/>
              <a:t>challenges, </a:t>
            </a:r>
            <a:r>
              <a:rPr dirty="0"/>
              <a:t>it’s</a:t>
            </a:r>
            <a:r>
              <a:rPr dirty="0" spc="-30"/>
              <a:t> </a:t>
            </a:r>
            <a:r>
              <a:rPr dirty="0"/>
              <a:t>imperative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industry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 spc="-20"/>
              <a:t>adopt </a:t>
            </a:r>
            <a:r>
              <a:rPr dirty="0"/>
              <a:t>specific</a:t>
            </a:r>
            <a:r>
              <a:rPr dirty="0" spc="-10"/>
              <a:t> </a:t>
            </a:r>
            <a:r>
              <a:rPr dirty="0"/>
              <a:t>designed</a:t>
            </a:r>
            <a:r>
              <a:rPr dirty="0" spc="-20"/>
              <a:t> </a:t>
            </a:r>
            <a:r>
              <a:rPr dirty="0"/>
              <a:t>coolants</a:t>
            </a:r>
            <a:r>
              <a:rPr dirty="0" spc="-35"/>
              <a:t> </a:t>
            </a:r>
            <a:r>
              <a:rPr dirty="0"/>
              <a:t>with</a:t>
            </a:r>
            <a:r>
              <a:rPr dirty="0" spc="-15"/>
              <a:t> </a:t>
            </a:r>
            <a:r>
              <a:rPr dirty="0" spc="-10"/>
              <a:t>unique characteristics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4351020"/>
            <a:chOff x="0" y="0"/>
            <a:chExt cx="12192000" cy="43510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43510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43510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3697" y="2834462"/>
            <a:ext cx="699008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Thanks</a:t>
            </a:r>
            <a:r>
              <a:rPr dirty="0" sz="4800" spc="-60"/>
              <a:t> </a:t>
            </a:r>
            <a:r>
              <a:rPr dirty="0" sz="4800"/>
              <a:t>for</a:t>
            </a:r>
            <a:r>
              <a:rPr dirty="0" sz="4800" spc="-90"/>
              <a:t> </a:t>
            </a:r>
            <a:r>
              <a:rPr dirty="0" sz="4800"/>
              <a:t>your</a:t>
            </a:r>
            <a:r>
              <a:rPr dirty="0" sz="4800" spc="-85"/>
              <a:t> </a:t>
            </a:r>
            <a:r>
              <a:rPr dirty="0" sz="4800" spc="-10"/>
              <a:t>partnership!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3032760"/>
            <a:chOff x="0" y="0"/>
            <a:chExt cx="12192000" cy="3032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0327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4960"/>
              <a:ext cx="12191999" cy="1392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95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Meineke</a:t>
            </a:r>
            <a:r>
              <a:rPr dirty="0" spc="-180"/>
              <a:t> </a:t>
            </a:r>
            <a:r>
              <a:rPr dirty="0" spc="-10"/>
              <a:t>Agenda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0" y="2805683"/>
            <a:ext cx="12189460" cy="4052570"/>
          </a:xfrm>
          <a:custGeom>
            <a:avLst/>
            <a:gdLst/>
            <a:ahLst/>
            <a:cxnLst/>
            <a:rect l="l" t="t" r="r" b="b"/>
            <a:pathLst>
              <a:path w="12189460" h="4052570">
                <a:moveTo>
                  <a:pt x="12188952" y="0"/>
                </a:moveTo>
                <a:lnTo>
                  <a:pt x="0" y="0"/>
                </a:lnTo>
                <a:lnTo>
                  <a:pt x="0" y="4052316"/>
                </a:lnTo>
                <a:lnTo>
                  <a:pt x="12188952" y="4052316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58011" y="2996310"/>
            <a:ext cx="550418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44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Overview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Thru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September</a:t>
            </a:r>
            <a:endParaRPr sz="180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Pricing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Taking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decrease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</a:t>
            </a:r>
            <a:r>
              <a:rPr dirty="0" baseline="25462" sz="1800">
                <a:latin typeface="Calibri"/>
                <a:cs typeface="Calibri"/>
              </a:rPr>
              <a:t>th</a:t>
            </a:r>
            <a:r>
              <a:rPr dirty="0" baseline="25462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Quarter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 Row.</a:t>
            </a:r>
            <a:endParaRPr sz="180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CBP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Chevron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Point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ordering</a:t>
            </a:r>
            <a:r>
              <a:rPr dirty="0" sz="1800" spc="-10">
                <a:latin typeface="Calibri"/>
                <a:cs typeface="Calibri"/>
              </a:rPr>
              <a:t> initiative</a:t>
            </a:r>
            <a:endParaRPr sz="180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New </a:t>
            </a:r>
            <a:r>
              <a:rPr dirty="0" sz="1800" spc="-10">
                <a:latin typeface="Calibri"/>
                <a:cs typeface="Calibri"/>
              </a:rPr>
              <a:t>Products</a:t>
            </a:r>
            <a:endParaRPr sz="180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Synthetic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Program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update</a:t>
            </a:r>
            <a:endParaRPr sz="180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EV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overview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3032760"/>
            <a:chOff x="0" y="0"/>
            <a:chExt cx="12192000" cy="3032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0327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4960"/>
              <a:ext cx="12191999" cy="1392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95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Business</a:t>
            </a:r>
            <a:r>
              <a:rPr dirty="0" spc="-120"/>
              <a:t> </a:t>
            </a:r>
            <a:r>
              <a:rPr dirty="0"/>
              <a:t>Overview</a:t>
            </a:r>
            <a:r>
              <a:rPr dirty="0" spc="-135"/>
              <a:t> </a:t>
            </a:r>
            <a:r>
              <a:rPr dirty="0"/>
              <a:t>Thru</a:t>
            </a:r>
            <a:r>
              <a:rPr dirty="0" spc="-114"/>
              <a:t> </a:t>
            </a:r>
            <a:r>
              <a:rPr dirty="0" spc="-10"/>
              <a:t>September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0" y="2805683"/>
            <a:ext cx="12189460" cy="4052570"/>
          </a:xfrm>
          <a:custGeom>
            <a:avLst/>
            <a:gdLst/>
            <a:ahLst/>
            <a:cxnLst/>
            <a:rect l="l" t="t" r="r" b="b"/>
            <a:pathLst>
              <a:path w="12189460" h="4052570">
                <a:moveTo>
                  <a:pt x="12188952" y="0"/>
                </a:moveTo>
                <a:lnTo>
                  <a:pt x="0" y="0"/>
                </a:lnTo>
                <a:lnTo>
                  <a:pt x="0" y="4052316"/>
                </a:lnTo>
                <a:lnTo>
                  <a:pt x="12188952" y="4052316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951733" y="5828487"/>
            <a:ext cx="55518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There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total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181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Shops: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117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Transact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64</a:t>
            </a:r>
            <a:r>
              <a:rPr dirty="0" sz="1800" spc="-10">
                <a:latin typeface="Calibri"/>
                <a:cs typeface="Calibri"/>
              </a:rPr>
              <a:t> Legacy</a:t>
            </a:r>
            <a:endParaRPr sz="1800">
              <a:latin typeface="Calibri"/>
              <a:cs typeface="Calibri"/>
            </a:endParaRPr>
          </a:p>
          <a:p>
            <a:pPr lvl="1" marL="622300" indent="-287020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added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34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shops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2023 –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legacy</a:t>
            </a:r>
            <a:endParaRPr sz="1800">
              <a:latin typeface="Calibri"/>
              <a:cs typeface="Calibri"/>
            </a:endParaRPr>
          </a:p>
          <a:p>
            <a:pPr lvl="2" marL="1667510" indent="-286385">
              <a:lnSpc>
                <a:spcPct val="100000"/>
              </a:lnSpc>
              <a:buFont typeface="Arial"/>
              <a:buChar char="•"/>
              <a:tabLst>
                <a:tab pos="1667510" algn="l"/>
              </a:tabLst>
            </a:pPr>
            <a:r>
              <a:rPr dirty="0" sz="1800">
                <a:latin typeface="Calibri"/>
                <a:cs typeface="Calibri"/>
              </a:rPr>
              <a:t>Premium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sales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up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7.9%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12875" y="2634995"/>
            <a:ext cx="6257925" cy="2971800"/>
            <a:chOff x="912875" y="2634995"/>
            <a:chExt cx="6257925" cy="297180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75" y="2726435"/>
              <a:ext cx="2801112" cy="25908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7011" y="2634995"/>
              <a:ext cx="2883408" cy="2971800"/>
            </a:xfrm>
            <a:prstGeom prst="rect">
              <a:avLst/>
            </a:prstGeom>
          </p:spPr>
        </p:pic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8284209" y="3028823"/>
          <a:ext cx="3787140" cy="1827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005"/>
                <a:gridCol w="1880235"/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Conventional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1,618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Syn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Blend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88,172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Synthetic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83,900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Miscellaneous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3,313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Totals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177,003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3032760"/>
            <a:chOff x="0" y="0"/>
            <a:chExt cx="12192000" cy="3032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0327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4960"/>
              <a:ext cx="12191999" cy="1392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95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2023</a:t>
            </a:r>
            <a:r>
              <a:rPr dirty="0" spc="-120"/>
              <a:t> </a:t>
            </a:r>
            <a:r>
              <a:rPr dirty="0"/>
              <a:t>Price</a:t>
            </a:r>
            <a:r>
              <a:rPr dirty="0" spc="-120"/>
              <a:t> </a:t>
            </a:r>
            <a:r>
              <a:rPr dirty="0" spc="-10"/>
              <a:t>Decreases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0" y="2805683"/>
            <a:ext cx="12189460" cy="4052570"/>
          </a:xfrm>
          <a:custGeom>
            <a:avLst/>
            <a:gdLst/>
            <a:ahLst/>
            <a:cxnLst/>
            <a:rect l="l" t="t" r="r" b="b"/>
            <a:pathLst>
              <a:path w="12189460" h="4052570">
                <a:moveTo>
                  <a:pt x="12188952" y="0"/>
                </a:moveTo>
                <a:lnTo>
                  <a:pt x="0" y="0"/>
                </a:lnTo>
                <a:lnTo>
                  <a:pt x="0" y="4052316"/>
                </a:lnTo>
                <a:lnTo>
                  <a:pt x="12188952" y="4052316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83411" y="2991739"/>
            <a:ext cx="1034288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After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years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constant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increases,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tide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changed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2023.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Chevron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lowered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prices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4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quarters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2023.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$0.29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Q1,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$0.36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Q2,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$0.32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Q3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$0.12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Q4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total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decrease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$1.09/gallon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There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several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oil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likely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trigger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Finished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Lubes </a:t>
            </a:r>
            <a:r>
              <a:rPr dirty="0" sz="2400">
                <a:latin typeface="Calibri"/>
                <a:cs typeface="Calibri"/>
              </a:rPr>
              <a:t>increases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8555" y="0"/>
            <a:ext cx="3248025" cy="3357245"/>
          </a:xfrm>
          <a:custGeom>
            <a:avLst/>
            <a:gdLst/>
            <a:ahLst/>
            <a:cxnLst/>
            <a:rect l="l" t="t" r="r" b="b"/>
            <a:pathLst>
              <a:path w="3248025" h="3357245">
                <a:moveTo>
                  <a:pt x="3247644" y="0"/>
                </a:moveTo>
                <a:lnTo>
                  <a:pt x="0" y="0"/>
                </a:lnTo>
                <a:lnTo>
                  <a:pt x="0" y="3175254"/>
                </a:lnTo>
                <a:lnTo>
                  <a:pt x="55991" y="3195189"/>
                </a:lnTo>
                <a:lnTo>
                  <a:pt x="110696" y="3213827"/>
                </a:lnTo>
                <a:lnTo>
                  <a:pt x="164144" y="3231194"/>
                </a:lnTo>
                <a:lnTo>
                  <a:pt x="216367" y="3247316"/>
                </a:lnTo>
                <a:lnTo>
                  <a:pt x="267396" y="3262216"/>
                </a:lnTo>
                <a:lnTo>
                  <a:pt x="317260" y="3275920"/>
                </a:lnTo>
                <a:lnTo>
                  <a:pt x="365991" y="3288454"/>
                </a:lnTo>
                <a:lnTo>
                  <a:pt x="413619" y="3299842"/>
                </a:lnTo>
                <a:lnTo>
                  <a:pt x="460175" y="3310110"/>
                </a:lnTo>
                <a:lnTo>
                  <a:pt x="505689" y="3319283"/>
                </a:lnTo>
                <a:lnTo>
                  <a:pt x="550192" y="3327386"/>
                </a:lnTo>
                <a:lnTo>
                  <a:pt x="593715" y="3334444"/>
                </a:lnTo>
                <a:lnTo>
                  <a:pt x="636288" y="3340482"/>
                </a:lnTo>
                <a:lnTo>
                  <a:pt x="677942" y="3345526"/>
                </a:lnTo>
                <a:lnTo>
                  <a:pt x="718707" y="3349600"/>
                </a:lnTo>
                <a:lnTo>
                  <a:pt x="758615" y="3352731"/>
                </a:lnTo>
                <a:lnTo>
                  <a:pt x="797696" y="3354942"/>
                </a:lnTo>
                <a:lnTo>
                  <a:pt x="835980" y="3356260"/>
                </a:lnTo>
                <a:lnTo>
                  <a:pt x="873498" y="3356709"/>
                </a:lnTo>
                <a:lnTo>
                  <a:pt x="910281" y="3356315"/>
                </a:lnTo>
                <a:lnTo>
                  <a:pt x="981764" y="3353096"/>
                </a:lnTo>
                <a:lnTo>
                  <a:pt x="1050673" y="3346806"/>
                </a:lnTo>
                <a:lnTo>
                  <a:pt x="1117254" y="3337645"/>
                </a:lnTo>
                <a:lnTo>
                  <a:pt x="1181752" y="3325815"/>
                </a:lnTo>
                <a:lnTo>
                  <a:pt x="1244412" y="3311517"/>
                </a:lnTo>
                <a:lnTo>
                  <a:pt x="1305478" y="3294952"/>
                </a:lnTo>
                <a:lnTo>
                  <a:pt x="1365197" y="3276323"/>
                </a:lnTo>
                <a:lnTo>
                  <a:pt x="1423813" y="3255830"/>
                </a:lnTo>
                <a:lnTo>
                  <a:pt x="1481571" y="3233674"/>
                </a:lnTo>
                <a:lnTo>
                  <a:pt x="1538716" y="3210057"/>
                </a:lnTo>
                <a:lnTo>
                  <a:pt x="1623821" y="3172333"/>
                </a:lnTo>
                <a:lnTo>
                  <a:pt x="1680507" y="3145944"/>
                </a:lnTo>
                <a:lnTo>
                  <a:pt x="1912152" y="3034838"/>
                </a:lnTo>
                <a:lnTo>
                  <a:pt x="1972514" y="3006681"/>
                </a:lnTo>
                <a:lnTo>
                  <a:pt x="2034347" y="2978773"/>
                </a:lnTo>
                <a:lnTo>
                  <a:pt x="2097895" y="2951318"/>
                </a:lnTo>
                <a:lnTo>
                  <a:pt x="2163404" y="2924516"/>
                </a:lnTo>
                <a:lnTo>
                  <a:pt x="2231118" y="2898567"/>
                </a:lnTo>
                <a:lnTo>
                  <a:pt x="2301284" y="2873675"/>
                </a:lnTo>
                <a:lnTo>
                  <a:pt x="2374145" y="2850039"/>
                </a:lnTo>
                <a:lnTo>
                  <a:pt x="2411663" y="2838756"/>
                </a:lnTo>
                <a:lnTo>
                  <a:pt x="2449947" y="2827862"/>
                </a:lnTo>
                <a:lnTo>
                  <a:pt x="2489028" y="2817383"/>
                </a:lnTo>
                <a:lnTo>
                  <a:pt x="2528936" y="2807345"/>
                </a:lnTo>
                <a:lnTo>
                  <a:pt x="2569701" y="2797771"/>
                </a:lnTo>
                <a:lnTo>
                  <a:pt x="2611355" y="2788688"/>
                </a:lnTo>
                <a:lnTo>
                  <a:pt x="2653928" y="2780121"/>
                </a:lnTo>
                <a:lnTo>
                  <a:pt x="2697451" y="2772094"/>
                </a:lnTo>
                <a:lnTo>
                  <a:pt x="2741954" y="2764634"/>
                </a:lnTo>
                <a:lnTo>
                  <a:pt x="2787468" y="2757764"/>
                </a:lnTo>
                <a:lnTo>
                  <a:pt x="2834024" y="2751511"/>
                </a:lnTo>
                <a:lnTo>
                  <a:pt x="2881652" y="2745899"/>
                </a:lnTo>
                <a:lnTo>
                  <a:pt x="2930383" y="2740953"/>
                </a:lnTo>
                <a:lnTo>
                  <a:pt x="2980247" y="2736700"/>
                </a:lnTo>
                <a:lnTo>
                  <a:pt x="3031276" y="2733163"/>
                </a:lnTo>
                <a:lnTo>
                  <a:pt x="3083499" y="2730369"/>
                </a:lnTo>
                <a:lnTo>
                  <a:pt x="3136947" y="2728341"/>
                </a:lnTo>
                <a:lnTo>
                  <a:pt x="3191652" y="2727107"/>
                </a:lnTo>
                <a:lnTo>
                  <a:pt x="3247644" y="2726690"/>
                </a:lnTo>
                <a:lnTo>
                  <a:pt x="3247644" y="0"/>
                </a:lnTo>
                <a:close/>
              </a:path>
            </a:pathLst>
          </a:custGeom>
          <a:solidFill>
            <a:srgbClr val="244E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95827" y="3082290"/>
            <a:ext cx="57619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3600">
                <a:latin typeface="Calibri"/>
                <a:cs typeface="Calibri"/>
              </a:rPr>
              <a:t>CBP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Online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ordering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initiative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3158" y="1569847"/>
            <a:ext cx="2573655" cy="262382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65"/>
              </a:spcBef>
            </a:pP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Meineke</a:t>
            </a:r>
            <a:r>
              <a:rPr dirty="0" sz="3100" spc="-1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Online Ordering Initiative Chevron </a:t>
            </a:r>
            <a:r>
              <a:rPr dirty="0" sz="3100" b="0">
                <a:solidFill>
                  <a:srgbClr val="FFFFFF"/>
                </a:solidFill>
                <a:latin typeface="Calibri Light"/>
                <a:cs typeface="Calibri Light"/>
              </a:rPr>
              <a:t>Business</a:t>
            </a:r>
            <a:r>
              <a:rPr dirty="0" sz="3100" spc="-1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b="0">
                <a:solidFill>
                  <a:srgbClr val="FFFFFF"/>
                </a:solidFill>
                <a:latin typeface="Calibri Light"/>
                <a:cs typeface="Calibri Light"/>
              </a:rPr>
              <a:t>Point</a:t>
            </a:r>
            <a:r>
              <a:rPr dirty="0" sz="3100" spc="-1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50" b="0">
                <a:solidFill>
                  <a:srgbClr val="FFFFFF"/>
                </a:solidFill>
                <a:latin typeface="Calibri Light"/>
                <a:cs typeface="Calibri Light"/>
              </a:rPr>
              <a:t>– </a:t>
            </a:r>
            <a:r>
              <a:rPr dirty="0" sz="3100" spc="-25" b="0">
                <a:solidFill>
                  <a:srgbClr val="FFFFFF"/>
                </a:solidFill>
                <a:latin typeface="Calibri Light"/>
                <a:cs typeface="Calibri Light"/>
              </a:rPr>
              <a:t>CBP</a:t>
            </a:r>
            <a:endParaRPr sz="31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8132" y="275843"/>
            <a:ext cx="4840223" cy="6298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040124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3158" y="1569847"/>
            <a:ext cx="2573655" cy="262382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65"/>
              </a:spcBef>
            </a:pP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Meineke</a:t>
            </a:r>
            <a:r>
              <a:rPr dirty="0" sz="3100" spc="-1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Online Ordering Initiative Chevron </a:t>
            </a:r>
            <a:r>
              <a:rPr dirty="0" sz="3100" b="0">
                <a:solidFill>
                  <a:srgbClr val="FFFFFF"/>
                </a:solidFill>
                <a:latin typeface="Calibri Light"/>
                <a:cs typeface="Calibri Light"/>
              </a:rPr>
              <a:t>Business</a:t>
            </a:r>
            <a:r>
              <a:rPr dirty="0" sz="3100" spc="-1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b="0">
                <a:solidFill>
                  <a:srgbClr val="FFFFFF"/>
                </a:solidFill>
                <a:latin typeface="Calibri Light"/>
                <a:cs typeface="Calibri Light"/>
              </a:rPr>
              <a:t>Point</a:t>
            </a:r>
            <a:r>
              <a:rPr dirty="0" sz="3100" spc="-1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50" b="0">
                <a:solidFill>
                  <a:srgbClr val="FFFFFF"/>
                </a:solidFill>
                <a:latin typeface="Calibri Light"/>
                <a:cs typeface="Calibri Light"/>
              </a:rPr>
              <a:t>– </a:t>
            </a:r>
            <a:r>
              <a:rPr dirty="0" sz="3100" spc="-25" b="0">
                <a:solidFill>
                  <a:srgbClr val="FFFFFF"/>
                </a:solidFill>
                <a:latin typeface="Calibri Light"/>
                <a:cs typeface="Calibri Light"/>
              </a:rPr>
              <a:t>CBP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54626" y="1243329"/>
            <a:ext cx="61144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Initiative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underway.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Meineke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dealers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received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initial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68570" y="1517345"/>
            <a:ext cx="548132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email</a:t>
            </a:r>
            <a:r>
              <a:rPr dirty="0" sz="18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8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Chevron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Meineke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announcing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54626" y="2066671"/>
            <a:ext cx="7103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6390" algn="l"/>
              </a:tabLst>
            </a:pPr>
            <a:r>
              <a:rPr dirty="0" sz="1800">
                <a:latin typeface="Calibri"/>
                <a:cs typeface="Calibri"/>
              </a:rPr>
              <a:t>Brieonna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Jackson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contacted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chevron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customers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registered </a:t>
            </a:r>
            <a:r>
              <a:rPr dirty="0" sz="1800" spc="-1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the locations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CBP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 user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name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passwords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54626" y="2889326"/>
            <a:ext cx="70358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Shops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 receive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additional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emails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reminding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new</a:t>
            </a:r>
            <a:endParaRPr sz="1800">
              <a:latin typeface="Calibri"/>
              <a:cs typeface="Calibri"/>
            </a:endParaRPr>
          </a:p>
          <a:p>
            <a:pPr marL="32639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ordering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54626" y="3712845"/>
            <a:ext cx="64960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6390" algn="l"/>
              </a:tabLst>
            </a:pP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accounts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expected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transition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actually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system </a:t>
            </a:r>
            <a:r>
              <a:rPr dirty="0" sz="1800" spc="-1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September.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3158" y="1569847"/>
            <a:ext cx="221932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b="0">
                <a:solidFill>
                  <a:srgbClr val="FFFFFF"/>
                </a:solidFill>
                <a:latin typeface="Calibri Light"/>
                <a:cs typeface="Calibri Light"/>
              </a:rPr>
              <a:t>New</a:t>
            </a:r>
            <a:r>
              <a:rPr dirty="0" sz="3100" spc="-8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Products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09134" y="1139190"/>
            <a:ext cx="3133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Havoline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Euro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0w30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0w40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09134" y="1688084"/>
            <a:ext cx="4504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Expected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availability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date: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November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09134" y="2236723"/>
            <a:ext cx="3534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Available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6-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gallon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Pit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Packs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only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5918" y="2852813"/>
            <a:ext cx="6463689" cy="3439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3158" y="1569847"/>
            <a:ext cx="2617470" cy="92265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Synthetic </a:t>
            </a:r>
            <a:r>
              <a:rPr dirty="0" sz="3100" spc="-20" b="0">
                <a:solidFill>
                  <a:srgbClr val="FFFFFF"/>
                </a:solidFill>
                <a:latin typeface="Calibri Light"/>
                <a:cs typeface="Calibri Light"/>
              </a:rPr>
              <a:t>program</a:t>
            </a:r>
            <a:r>
              <a:rPr dirty="0" sz="3100" spc="-10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Update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79567" y="597153"/>
            <a:ext cx="392366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Franchisees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program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Jeff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Hargraves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Wyoming</a:t>
            </a:r>
            <a:r>
              <a:rPr dirty="0" sz="1800" spc="-20">
                <a:latin typeface="Calibri"/>
                <a:cs typeface="Calibri"/>
              </a:rPr>
              <a:t> #396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Joe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Bev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Saelens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 locations 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WI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Very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successful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would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encourage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call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them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0703" y="2138172"/>
            <a:ext cx="5486400" cy="421538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483" y="2977895"/>
            <a:ext cx="3131819" cy="32202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59F083-85BF-4149-B00A-75DE3009DE3F}"/>
</file>

<file path=customXml/itemProps2.xml><?xml version="1.0" encoding="utf-8"?>
<ds:datastoreItem xmlns:ds="http://schemas.openxmlformats.org/officeDocument/2006/customXml" ds:itemID="{86D0CC95-359F-4697-890A-77EEEFFBB4D3}"/>
</file>

<file path=customXml/itemProps3.xml><?xml version="1.0" encoding="utf-8"?>
<ds:datastoreItem xmlns:ds="http://schemas.openxmlformats.org/officeDocument/2006/customXml" ds:itemID="{12DD38AB-C909-4A36-9F84-9F5B407B86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Meineke</dc:title>
  <dc:creator>Collins, Steve P</dc:creator>
  <dcterms:created xsi:type="dcterms:W3CDTF">2023-10-06T15:22:25Z</dcterms:created>
  <dcterms:modified xsi:type="dcterms:W3CDTF">2023-10-06T15:22:25Z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2023-10-06T00:00:00Z</vt:filetime>
  </property>
  <property fmtid="{D5CDD505-2E9C-101B-9397-08002B2CF9AE}" pid="5" name="MSIP_Label_6e4db608-ddec-4a44-8ad7-7d5a79b7448e_ActionId">
    <vt:lpwstr>bf0772c3-fc8d-4bf5-b4f0-774e07736b38</vt:lpwstr>
  </property>
  <property fmtid="{D5CDD505-2E9C-101B-9397-08002B2CF9AE}" pid="6" name="MSIP_Label_6e4db608-ddec-4a44-8ad7-7d5a79b7448e_ContentBits">
    <vt:lpwstr>0</vt:lpwstr>
  </property>
  <property fmtid="{D5CDD505-2E9C-101B-9397-08002B2CF9AE}" pid="7" name="MSIP_Label_6e4db608-ddec-4a44-8ad7-7d5a79b7448e_Enabled">
    <vt:lpwstr>true</vt:lpwstr>
  </property>
  <property fmtid="{D5CDD505-2E9C-101B-9397-08002B2CF9AE}" pid="8" name="MSIP_Label_6e4db608-ddec-4a44-8ad7-7d5a79b7448e_Method">
    <vt:lpwstr>Standard</vt:lpwstr>
  </property>
  <property fmtid="{D5CDD505-2E9C-101B-9397-08002B2CF9AE}" pid="9" name="MSIP_Label_6e4db608-ddec-4a44-8ad7-7d5a79b7448e_Name">
    <vt:lpwstr>Internal</vt:lpwstr>
  </property>
  <property fmtid="{D5CDD505-2E9C-101B-9397-08002B2CF9AE}" pid="10" name="MSIP_Label_6e4db608-ddec-4a44-8ad7-7d5a79b7448e_SetDate">
    <vt:lpwstr>2020-11-12T17:02:34Z</vt:lpwstr>
  </property>
  <property fmtid="{D5CDD505-2E9C-101B-9397-08002B2CF9AE}" pid="11" name="MSIP_Label_6e4db608-ddec-4a44-8ad7-7d5a79b7448e_SiteId">
    <vt:lpwstr>fd799da1-bfc1-4234-a91c-72b3a1cb9e26</vt:lpwstr>
  </property>
  <property fmtid="{D5CDD505-2E9C-101B-9397-08002B2CF9AE}" pid="12" name="Producer">
    <vt:lpwstr>Microsoft® PowerPoint® for Microsoft 365</vt:lpwstr>
  </property>
  <property fmtid="{D5CDD505-2E9C-101B-9397-08002B2CF9AE}" pid="13" name="ContentTypeId">
    <vt:lpwstr>0x01010094124DC199BAD240AE5C86757F23A378</vt:lpwstr>
  </property>
</Properties>
</file>