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21"/>
  </p:notesMasterIdLst>
  <p:handoutMasterIdLst>
    <p:handoutMasterId r:id="rId22"/>
  </p:handoutMasterIdLst>
  <p:sldIdLst>
    <p:sldId id="880" r:id="rId5"/>
    <p:sldId id="887" r:id="rId6"/>
    <p:sldId id="633" r:id="rId7"/>
    <p:sldId id="968" r:id="rId8"/>
    <p:sldId id="969" r:id="rId9"/>
    <p:sldId id="862" r:id="rId10"/>
    <p:sldId id="608" r:id="rId11"/>
    <p:sldId id="884" r:id="rId12"/>
    <p:sldId id="882" r:id="rId13"/>
    <p:sldId id="648" r:id="rId14"/>
    <p:sldId id="881" r:id="rId15"/>
    <p:sldId id="883" r:id="rId16"/>
    <p:sldId id="966" r:id="rId17"/>
    <p:sldId id="636" r:id="rId18"/>
    <p:sldId id="628" r:id="rId19"/>
    <p:sldId id="607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AA99D16A-56E9-4B6B-8EEF-1EB97C43477B}">
          <p14:sldIdLst>
            <p14:sldId id="880"/>
            <p14:sldId id="887"/>
            <p14:sldId id="633"/>
            <p14:sldId id="968"/>
            <p14:sldId id="969"/>
            <p14:sldId id="862"/>
            <p14:sldId id="608"/>
            <p14:sldId id="884"/>
            <p14:sldId id="882"/>
            <p14:sldId id="648"/>
            <p14:sldId id="881"/>
            <p14:sldId id="883"/>
            <p14:sldId id="966"/>
            <p14:sldId id="636"/>
            <p14:sldId id="628"/>
            <p14:sldId id="607"/>
          </p14:sldIdLst>
        </p14:section>
      </p14:sectionLst>
    </p:ext>
    <p:ext uri="{EFAFB233-063F-42B5-8137-9DF3F51BA10A}">
      <p15:sldGuideLst xmlns:p15="http://schemas.microsoft.com/office/powerpoint/2012/main">
        <p15:guide id="1" pos="180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2064" userDrawn="1">
          <p15:clr>
            <a:srgbClr val="A4A3A4"/>
          </p15:clr>
        </p15:guide>
        <p15:guide id="4" pos="4440" userDrawn="1">
          <p15:clr>
            <a:srgbClr val="A4A3A4"/>
          </p15:clr>
        </p15:guide>
        <p15:guide id="5" orient="horz" pos="304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trick Williams" initials="PW" lastIdx="5" clrIdx="0">
    <p:extLst>
      <p:ext uri="{19B8F6BF-5375-455C-9EA6-DF929625EA0E}">
        <p15:presenceInfo xmlns:p15="http://schemas.microsoft.com/office/powerpoint/2012/main" userId="S::pwilliams@allytics.com::8ed9f0da-656c-4646-960b-29124b728e82" providerId="AD"/>
      </p:ext>
    </p:extLst>
  </p:cmAuthor>
  <p:cmAuthor id="2" name="Jane Klausen" initials="JK" lastIdx="42" clrIdx="1">
    <p:extLst>
      <p:ext uri="{19B8F6BF-5375-455C-9EA6-DF929625EA0E}">
        <p15:presenceInfo xmlns:p15="http://schemas.microsoft.com/office/powerpoint/2012/main" userId="S::jklausen@allytics.com::1c6c58fc-b5f5-45f9-ab29-1a7bf2edc7aa" providerId="AD"/>
      </p:ext>
    </p:extLst>
  </p:cmAuthor>
  <p:cmAuthor id="3" name="Jessica Gordon" initials="JG" lastIdx="9" clrIdx="2">
    <p:extLst>
      <p:ext uri="{19B8F6BF-5375-455C-9EA6-DF929625EA0E}">
        <p15:presenceInfo xmlns:p15="http://schemas.microsoft.com/office/powerpoint/2012/main" userId="S::jgordon@allytics.com::08051734-44e6-41ff-afb8-06067f7e51fc" providerId="AD"/>
      </p:ext>
    </p:extLst>
  </p:cmAuthor>
  <p:cmAuthor id="4" name="Jerica Harada" initials="JH" lastIdx="1" clrIdx="3">
    <p:extLst>
      <p:ext uri="{19B8F6BF-5375-455C-9EA6-DF929625EA0E}">
        <p15:presenceInfo xmlns:p15="http://schemas.microsoft.com/office/powerpoint/2012/main" userId="S::jerica@wheelhousedmg.com::ece74105-ca09-4a95-ab42-3764645b58c8" providerId="AD"/>
      </p:ext>
    </p:extLst>
  </p:cmAuthor>
  <p:cmAuthor id="5" name="Adam Elkins" initials="AE" lastIdx="21" clrIdx="4">
    <p:extLst>
      <p:ext uri="{19B8F6BF-5375-455C-9EA6-DF929625EA0E}">
        <p15:presenceInfo xmlns:p15="http://schemas.microsoft.com/office/powerpoint/2012/main" userId="S::aelkins@allytics.com::cd46b651-d185-400f-ada4-3af9bf10865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B4177"/>
    <a:srgbClr val="ECF7FA"/>
    <a:srgbClr val="F7941E"/>
    <a:srgbClr val="213F99"/>
    <a:srgbClr val="4472C4"/>
    <a:srgbClr val="EE6F0A"/>
    <a:srgbClr val="0D203E"/>
    <a:srgbClr val="489BD0"/>
    <a:srgbClr val="666666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7074" autoAdjust="0"/>
  </p:normalViewPr>
  <p:slideViewPr>
    <p:cSldViewPr snapToGrid="0">
      <p:cViewPr varScale="1">
        <p:scale>
          <a:sx n="99" d="100"/>
          <a:sy n="99" d="100"/>
        </p:scale>
        <p:origin x="996" y="84"/>
      </p:cViewPr>
      <p:guideLst>
        <p:guide pos="1800"/>
        <p:guide pos="3840"/>
        <p:guide orient="horz" pos="2064"/>
        <p:guide pos="4440"/>
        <p:guide orient="horz" pos="3048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commentAuthors" Target="commentAuthors.xml"/><Relationship Id="rId28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x Williams" userId="00922029-5523-4e5e-8769-6f4e9f3ce297" providerId="ADAL" clId="{7DAFB11D-8431-40A6-93F3-792BD7BB0E6E}"/>
    <pc:docChg chg="modSld">
      <pc:chgData name="Max Williams" userId="00922029-5523-4e5e-8769-6f4e9f3ce297" providerId="ADAL" clId="{7DAFB11D-8431-40A6-93F3-792BD7BB0E6E}" dt="2023-10-10T17:38:48.415" v="24" actId="20577"/>
      <pc:docMkLst>
        <pc:docMk/>
      </pc:docMkLst>
      <pc:sldChg chg="modSp mod">
        <pc:chgData name="Max Williams" userId="00922029-5523-4e5e-8769-6f4e9f3ce297" providerId="ADAL" clId="{7DAFB11D-8431-40A6-93F3-792BD7BB0E6E}" dt="2023-10-10T17:38:48.415" v="24" actId="20577"/>
        <pc:sldMkLst>
          <pc:docMk/>
          <pc:sldMk cId="2613426577" sldId="880"/>
        </pc:sldMkLst>
        <pc:spChg chg="mod">
          <ac:chgData name="Max Williams" userId="00922029-5523-4e5e-8769-6f4e9f3ce297" providerId="ADAL" clId="{7DAFB11D-8431-40A6-93F3-792BD7BB0E6E}" dt="2023-10-10T17:38:48.415" v="24" actId="20577"/>
          <ac:spMkLst>
            <pc:docMk/>
            <pc:sldMk cId="2613426577" sldId="880"/>
            <ac:spMk id="12" creationId="{1DCD355E-A009-6C6C-A9EB-BF0DB9C5FCAB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BBD90BB-D8A8-4DB3-9418-1FD0A4DC3C3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4E75ACC-6C9C-4051-A999-109AF0AF4A4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8C42EA-FC96-48FD-931C-74797546B53D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FDCCD2B-CAB2-45C9-96CD-3C2F4553588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78887E3-1A5F-4403-BFBA-5E797512732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643032-F20A-4CB0-B782-4CDD58FCF0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5170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5C25E8-7C97-4747-B64E-47B156EFF211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D76003-14DF-4818-8541-E812BA667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0583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Better image needed. Copy could use refinement. -Max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D76003-14DF-4818-8541-E812BA667B6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164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Kyle/Max to add the actual Edmunds study name and link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D76003-14DF-4818-8541-E812BA667B6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1045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D76003-14DF-4818-8541-E812BA667B6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9588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Edit to fix spacing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D76003-14DF-4818-8541-E812BA667B6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1989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*Re-run these numbers with Q1 2023, annualized</a:t>
            </a:r>
            <a:br>
              <a:rPr lang="en-US"/>
            </a:br>
            <a:br>
              <a:rPr lang="en-US"/>
            </a:b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D76003-14DF-4818-8541-E812BA667B6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7955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Chat with Lindsey on switching to product vs company logos, do we want this slide in </a:t>
            </a:r>
            <a:r>
              <a:rPr lang="en-US"/>
              <a:t>this presentation?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D76003-14DF-4818-8541-E812BA667B6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0158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br>
              <a:rPr lang="en-US">
                <a:cs typeface="+mn-lt"/>
              </a:rPr>
            </a:br>
            <a:r>
              <a:rPr lang="en-US"/>
              <a:t>- The main feature the customer is interested will be what we focus on in the deck </a:t>
            </a:r>
          </a:p>
          <a:p>
            <a:endParaRPr lang="en-US"/>
          </a:p>
          <a:p>
            <a:r>
              <a:rPr lang="en-US"/>
              <a:t>Speaker notes: mention “credit waterfall” with 1stMILE Apply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D76003-14DF-4818-8541-E812BA667B6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43700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spcBef>
                <a:spcPts val="1200"/>
              </a:spcBef>
              <a:buClr>
                <a:srgbClr val="1F4397"/>
              </a:buClr>
              <a:buFont typeface="Arial" panose="020B0604020202020204" pitchFamily="34" charset="0"/>
              <a:buChar char="•"/>
            </a:pPr>
            <a:r>
              <a:rPr lang="en-US" sz="1200"/>
              <a:t>Customers with good, bad, or no credit can apply for on-the-spot financing </a:t>
            </a:r>
          </a:p>
          <a:p>
            <a:pPr marL="285750" indent="-285750">
              <a:spcBef>
                <a:spcPts val="1200"/>
              </a:spcBef>
              <a:buClr>
                <a:srgbClr val="1F4397"/>
              </a:buClr>
              <a:buFont typeface="Arial" panose="020B0604020202020204" pitchFamily="34" charset="0"/>
              <a:buChar char="•"/>
            </a:pPr>
            <a:r>
              <a:rPr lang="en-US" sz="1200"/>
              <a:t>Easy-to-use processing software handles major credit cards, fleet, and automotive retail finance cards, all through a single terminal</a:t>
            </a:r>
          </a:p>
          <a:p>
            <a:pPr marL="285750" indent="-285750">
              <a:spcBef>
                <a:spcPts val="1200"/>
              </a:spcBef>
              <a:buClr>
                <a:srgbClr val="1F4397"/>
              </a:buClr>
              <a:buFont typeface="Arial" panose="020B0604020202020204" pitchFamily="34" charset="0"/>
              <a:buChar char="•"/>
            </a:pPr>
            <a:r>
              <a:rPr lang="en-US" sz="1200"/>
              <a:t>Enable customers to authorize work, apply for financing, and make payments from mobile devices</a:t>
            </a:r>
          </a:p>
          <a:p>
            <a:pPr marL="285750" indent="-285750">
              <a:spcBef>
                <a:spcPts val="1200"/>
              </a:spcBef>
              <a:buClr>
                <a:srgbClr val="1F4397"/>
              </a:buClr>
              <a:buFont typeface="Arial" panose="020B0604020202020204" pitchFamily="34" charset="0"/>
              <a:buChar char="•"/>
            </a:pPr>
            <a:r>
              <a:rPr lang="en-US" sz="1200"/>
              <a:t>Drive customer loyalty with a consumer facing application that delivers maintenance reminders, RO and document storage, and tracks Loyalty rewards</a:t>
            </a:r>
          </a:p>
          <a:p>
            <a:pPr marL="285750" indent="-285750">
              <a:spcBef>
                <a:spcPts val="1200"/>
              </a:spcBef>
              <a:buClr>
                <a:srgbClr val="1F4397"/>
              </a:buClr>
              <a:buFont typeface="Arial" panose="020B0604020202020204" pitchFamily="34" charset="0"/>
              <a:buChar char="•"/>
            </a:pPr>
            <a:r>
              <a:rPr lang="en-US" sz="1200"/>
              <a:t>Mitigate transaction processing costs with compliant options in an integrated solution that provides customer checkout in seconds</a:t>
            </a:r>
          </a:p>
          <a:p>
            <a:pPr marL="285750" indent="-285750">
              <a:spcBef>
                <a:spcPts val="1200"/>
              </a:spcBef>
              <a:buClr>
                <a:srgbClr val="1F4397"/>
              </a:buClr>
              <a:buFont typeface="Arial" panose="020B0604020202020204" pitchFamily="34" charset="0"/>
              <a:buChar char="•"/>
            </a:pPr>
            <a:r>
              <a:rPr lang="en-US" sz="1200"/>
              <a:t>Reach a broader audience and cater to the preferences of millennials and Gen Z</a:t>
            </a:r>
          </a:p>
          <a:p>
            <a:pPr marL="285750" indent="-285750">
              <a:spcBef>
                <a:spcPts val="1200"/>
              </a:spcBef>
              <a:buClr>
                <a:srgbClr val="1F4397"/>
              </a:buClr>
              <a:buFont typeface="Arial" panose="020B0604020202020204" pitchFamily="34" charset="0"/>
              <a:buChar char="•"/>
            </a:pPr>
            <a:endParaRPr lang="en-US" sz="120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D76003-14DF-4818-8541-E812BA667B6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0777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D76003-14DF-4818-8541-E812BA667B6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2932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POP Materials included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D76003-14DF-4818-8541-E812BA667B6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9346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lang="en-US" baseline="0" dirty="0"/>
            </a:br>
            <a:r>
              <a:rPr lang="en-US" baseline="0" dirty="0"/>
              <a:t>Update this slide. Also, sounds like AFF has pulled out of California. </a:t>
            </a:r>
            <a:br>
              <a:rPr lang="en-US" baseline="0" dirty="0"/>
            </a:br>
            <a:br>
              <a:rPr lang="en-US" baseline="0" dirty="0"/>
            </a:br>
            <a:r>
              <a:rPr lang="en-US" baseline="0" dirty="0"/>
              <a:t>Bob to decide which partners go on this slide, will evolve over time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9B7CC6-CEC8-43C1-9645-4300DE29538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3121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Close Invoice in POS Showing Payment</a:t>
            </a:r>
            <a:br>
              <a:rPr lang="en-U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br>
              <a:rPr lang="en-U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Initiated in 1stMILE with send pay link dialog box</a:t>
            </a:r>
          </a:p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D76003-14DF-4818-8541-E812BA667B6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3229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3FE64E7E-A21A-4991-8B27-068D2F37E35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30239" y="579435"/>
            <a:ext cx="11090275" cy="803275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marL="0" indent="0">
              <a:buNone/>
              <a:defRPr sz="3600" b="1">
                <a:solidFill>
                  <a:srgbClr val="213F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17">
            <a:extLst>
              <a:ext uri="{FF2B5EF4-FFF2-40B4-BE49-F238E27FC236}">
                <a16:creationId xmlns:a16="http://schemas.microsoft.com/office/drawing/2014/main" id="{29BDF5B2-868F-4655-AE8C-2DEFA96B8C8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30239" y="1762743"/>
            <a:ext cx="10792142" cy="421133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742950" indent="-285750">
              <a:lnSpc>
                <a:spcPct val="100000"/>
              </a:lnSpc>
              <a:buClr>
                <a:srgbClr val="1F4397"/>
              </a:buClr>
              <a:buFont typeface="Arial" panose="020B0604020202020204" pitchFamily="34" charset="0"/>
              <a:buChar char="•"/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200150" indent="-285750">
              <a:lnSpc>
                <a:spcPct val="100000"/>
              </a:lnSpc>
              <a:buClr>
                <a:srgbClr val="1F4397"/>
              </a:buClr>
              <a:buFont typeface="Arial" panose="020B0604020202020204" pitchFamily="34" charset="0"/>
              <a:buChar char="•"/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57350" indent="-285750">
              <a:lnSpc>
                <a:spcPct val="100000"/>
              </a:lnSpc>
              <a:buClr>
                <a:srgbClr val="1F4397"/>
              </a:buClr>
              <a:buFont typeface="Arial" panose="020B0604020202020204" pitchFamily="34" charset="0"/>
              <a:buChar char="•"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114550" indent="-285750">
              <a:lnSpc>
                <a:spcPct val="100000"/>
              </a:lnSpc>
              <a:buClr>
                <a:srgbClr val="1F4397"/>
              </a:buClr>
              <a:buFont typeface="Arial" panose="020B0604020202020204" pitchFamily="34" charset="0"/>
              <a:buChar char="•"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310437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ody 2Co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Placeholder 17">
            <a:extLst>
              <a:ext uri="{FF2B5EF4-FFF2-40B4-BE49-F238E27FC236}">
                <a16:creationId xmlns:a16="http://schemas.microsoft.com/office/drawing/2014/main" id="{29BDF5B2-868F-4655-AE8C-2DEFA96B8C8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30239" y="1762742"/>
            <a:ext cx="5084762" cy="415037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742950" indent="-285750">
              <a:lnSpc>
                <a:spcPct val="100000"/>
              </a:lnSpc>
              <a:buClr>
                <a:srgbClr val="1F4397"/>
              </a:buClr>
              <a:buFont typeface="Arial" panose="020B0604020202020204" pitchFamily="34" charset="0"/>
              <a:buChar char="•"/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200150" indent="-285750">
              <a:lnSpc>
                <a:spcPct val="100000"/>
              </a:lnSpc>
              <a:buClr>
                <a:srgbClr val="1F4397"/>
              </a:buClr>
              <a:buFont typeface="Arial" panose="020B0604020202020204" pitchFamily="34" charset="0"/>
              <a:buChar char="•"/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57350" indent="-285750">
              <a:lnSpc>
                <a:spcPct val="100000"/>
              </a:lnSpc>
              <a:buClr>
                <a:srgbClr val="1F4397"/>
              </a:buClr>
              <a:buFont typeface="Arial" panose="020B0604020202020204" pitchFamily="34" charset="0"/>
              <a:buChar char="•"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114550" indent="-285750">
              <a:lnSpc>
                <a:spcPct val="100000"/>
              </a:lnSpc>
              <a:buClr>
                <a:srgbClr val="1F4397"/>
              </a:buClr>
              <a:buFont typeface="Arial" panose="020B0604020202020204" pitchFamily="34" charset="0"/>
              <a:buChar char="•"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17">
            <a:extLst>
              <a:ext uri="{FF2B5EF4-FFF2-40B4-BE49-F238E27FC236}">
                <a16:creationId xmlns:a16="http://schemas.microsoft.com/office/drawing/2014/main" id="{A0FD1142-6C21-4730-B635-61CD0697FC7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935981" y="1762743"/>
            <a:ext cx="5334000" cy="415037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742950" indent="-285750">
              <a:lnSpc>
                <a:spcPct val="100000"/>
              </a:lnSpc>
              <a:buClr>
                <a:srgbClr val="1F4397"/>
              </a:buClr>
              <a:buFont typeface="Arial" panose="020B0604020202020204" pitchFamily="34" charset="0"/>
              <a:buChar char="•"/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200150" indent="-285750">
              <a:lnSpc>
                <a:spcPct val="100000"/>
              </a:lnSpc>
              <a:buClr>
                <a:srgbClr val="1F4397"/>
              </a:buClr>
              <a:buFont typeface="Arial" panose="020B0604020202020204" pitchFamily="34" charset="0"/>
              <a:buChar char="•"/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57350" indent="-285750">
              <a:lnSpc>
                <a:spcPct val="100000"/>
              </a:lnSpc>
              <a:buClr>
                <a:srgbClr val="1F4397"/>
              </a:buClr>
              <a:buFont typeface="Arial" panose="020B0604020202020204" pitchFamily="34" charset="0"/>
              <a:buChar char="•"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114550" indent="-285750">
              <a:lnSpc>
                <a:spcPct val="100000"/>
              </a:lnSpc>
              <a:buClr>
                <a:srgbClr val="1F4397"/>
              </a:buClr>
              <a:buFont typeface="Arial" panose="020B0604020202020204" pitchFamily="34" charset="0"/>
              <a:buChar char="•"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8F91152C-FDFA-AB28-4468-D758510B9AA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30239" y="579435"/>
            <a:ext cx="11090275" cy="803275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marL="0" indent="0">
              <a:buNone/>
              <a:defRPr sz="3600" b="1">
                <a:solidFill>
                  <a:srgbClr val="213F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292678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w/Sub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794B2BB1-9CC1-4451-082C-1FA4273B4F7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30239" y="579435"/>
            <a:ext cx="11090275" cy="803275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marL="0" indent="0">
              <a:buNone/>
              <a:defRPr sz="3600" b="1">
                <a:solidFill>
                  <a:srgbClr val="213F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17">
            <a:extLst>
              <a:ext uri="{FF2B5EF4-FFF2-40B4-BE49-F238E27FC236}">
                <a16:creationId xmlns:a16="http://schemas.microsoft.com/office/drawing/2014/main" id="{2A304AE3-4A9B-0CB0-5EEC-3F0F7EEF2E8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30239" y="1762742"/>
            <a:ext cx="3005590" cy="415037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742950" indent="-285750">
              <a:lnSpc>
                <a:spcPct val="100000"/>
              </a:lnSpc>
              <a:buClr>
                <a:srgbClr val="1F4397"/>
              </a:buClr>
              <a:buFont typeface="Arial" panose="020B0604020202020204" pitchFamily="34" charset="0"/>
              <a:buChar char="•"/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200150" indent="-285750">
              <a:lnSpc>
                <a:spcPct val="100000"/>
              </a:lnSpc>
              <a:buClr>
                <a:srgbClr val="1F4397"/>
              </a:buClr>
              <a:buFont typeface="Arial" panose="020B0604020202020204" pitchFamily="34" charset="0"/>
              <a:buChar char="•"/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57350" indent="-285750">
              <a:lnSpc>
                <a:spcPct val="100000"/>
              </a:lnSpc>
              <a:buClr>
                <a:srgbClr val="1F4397"/>
              </a:buClr>
              <a:buFont typeface="Arial" panose="020B0604020202020204" pitchFamily="34" charset="0"/>
              <a:buChar char="•"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114550" indent="-285750">
              <a:lnSpc>
                <a:spcPct val="100000"/>
              </a:lnSpc>
              <a:buClr>
                <a:srgbClr val="1F4397"/>
              </a:buClr>
              <a:buFont typeface="Arial" panose="020B0604020202020204" pitchFamily="34" charset="0"/>
              <a:buChar char="•"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17">
            <a:extLst>
              <a:ext uri="{FF2B5EF4-FFF2-40B4-BE49-F238E27FC236}">
                <a16:creationId xmlns:a16="http://schemas.microsoft.com/office/drawing/2014/main" id="{64784386-80A4-D950-0B10-4B308A4ECE3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373572" y="1762743"/>
            <a:ext cx="3152914" cy="415037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742950" indent="-285750">
              <a:lnSpc>
                <a:spcPct val="100000"/>
              </a:lnSpc>
              <a:buClr>
                <a:srgbClr val="1F4397"/>
              </a:buClr>
              <a:buFont typeface="Arial" panose="020B0604020202020204" pitchFamily="34" charset="0"/>
              <a:buChar char="•"/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200150" indent="-285750">
              <a:lnSpc>
                <a:spcPct val="100000"/>
              </a:lnSpc>
              <a:buClr>
                <a:srgbClr val="1F4397"/>
              </a:buClr>
              <a:buFont typeface="Arial" panose="020B0604020202020204" pitchFamily="34" charset="0"/>
              <a:buChar char="•"/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57350" indent="-285750">
              <a:lnSpc>
                <a:spcPct val="100000"/>
              </a:lnSpc>
              <a:buClr>
                <a:srgbClr val="1F4397"/>
              </a:buClr>
              <a:buFont typeface="Arial" panose="020B0604020202020204" pitchFamily="34" charset="0"/>
              <a:buChar char="•"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114550" indent="-285750">
              <a:lnSpc>
                <a:spcPct val="100000"/>
              </a:lnSpc>
              <a:buClr>
                <a:srgbClr val="1F4397"/>
              </a:buClr>
              <a:buFont typeface="Arial" panose="020B0604020202020204" pitchFamily="34" charset="0"/>
              <a:buChar char="•"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ext Placeholder 17">
            <a:extLst>
              <a:ext uri="{FF2B5EF4-FFF2-40B4-BE49-F238E27FC236}">
                <a16:creationId xmlns:a16="http://schemas.microsoft.com/office/drawing/2014/main" id="{C9FA4785-101B-8F0E-7B26-61DB8FDC149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264229" y="1762743"/>
            <a:ext cx="3152914" cy="415037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742950" indent="-285750">
              <a:lnSpc>
                <a:spcPct val="100000"/>
              </a:lnSpc>
              <a:buClr>
                <a:srgbClr val="1F4397"/>
              </a:buClr>
              <a:buFont typeface="Arial" panose="020B0604020202020204" pitchFamily="34" charset="0"/>
              <a:buChar char="•"/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200150" indent="-285750">
              <a:lnSpc>
                <a:spcPct val="100000"/>
              </a:lnSpc>
              <a:buClr>
                <a:srgbClr val="1F4397"/>
              </a:buClr>
              <a:buFont typeface="Arial" panose="020B0604020202020204" pitchFamily="34" charset="0"/>
              <a:buChar char="•"/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57350" indent="-285750">
              <a:lnSpc>
                <a:spcPct val="100000"/>
              </a:lnSpc>
              <a:buClr>
                <a:srgbClr val="1F4397"/>
              </a:buClr>
              <a:buFont typeface="Arial" panose="020B0604020202020204" pitchFamily="34" charset="0"/>
              <a:buChar char="•"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114550" indent="-285750">
              <a:lnSpc>
                <a:spcPct val="100000"/>
              </a:lnSpc>
              <a:buClr>
                <a:srgbClr val="1F4397"/>
              </a:buClr>
              <a:buFont typeface="Arial" panose="020B0604020202020204" pitchFamily="34" charset="0"/>
              <a:buChar char="•"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852062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ody 2Col w/Sub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17">
            <a:extLst>
              <a:ext uri="{FF2B5EF4-FFF2-40B4-BE49-F238E27FC236}">
                <a16:creationId xmlns:a16="http://schemas.microsoft.com/office/drawing/2014/main" id="{FEDD7F37-3F69-4ABB-A935-091F4FCE46F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30238" y="1869422"/>
            <a:ext cx="5084762" cy="415037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742950" indent="-285750">
              <a:lnSpc>
                <a:spcPct val="100000"/>
              </a:lnSpc>
              <a:buClr>
                <a:srgbClr val="1F4397"/>
              </a:buClr>
              <a:buFont typeface="Arial" panose="020B0604020202020204" pitchFamily="34" charset="0"/>
              <a:buChar char="•"/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200150" indent="-285750">
              <a:lnSpc>
                <a:spcPct val="100000"/>
              </a:lnSpc>
              <a:buClr>
                <a:srgbClr val="1F4397"/>
              </a:buClr>
              <a:buFont typeface="Arial" panose="020B0604020202020204" pitchFamily="34" charset="0"/>
              <a:buChar char="•"/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57350" indent="-285750">
              <a:lnSpc>
                <a:spcPct val="100000"/>
              </a:lnSpc>
              <a:buClr>
                <a:srgbClr val="1F4397"/>
              </a:buClr>
              <a:buFont typeface="Arial" panose="020B0604020202020204" pitchFamily="34" charset="0"/>
              <a:buChar char="•"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114550" indent="-285750">
              <a:lnSpc>
                <a:spcPct val="100000"/>
              </a:lnSpc>
              <a:buClr>
                <a:srgbClr val="1F4397"/>
              </a:buClr>
              <a:buFont typeface="Arial" panose="020B0604020202020204" pitchFamily="34" charset="0"/>
              <a:buChar char="•"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A49F0866-8615-A780-21DB-2579FD38DFB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30240" y="579435"/>
            <a:ext cx="9068932" cy="803275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marL="0" indent="0">
              <a:buNone/>
              <a:defRPr sz="3600" b="1">
                <a:solidFill>
                  <a:srgbClr val="213F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B9323A93-C27F-11FE-797B-8B385A9528B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477002" y="1869422"/>
            <a:ext cx="5714998" cy="4150379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1183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od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6E4F51FC-9FB4-43EF-6CD3-3A93216FDFB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30240" y="579435"/>
            <a:ext cx="9068932" cy="803275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marL="0" indent="0">
              <a:buNone/>
              <a:defRPr sz="3600" b="1">
                <a:solidFill>
                  <a:srgbClr val="213F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17">
            <a:extLst>
              <a:ext uri="{FF2B5EF4-FFF2-40B4-BE49-F238E27FC236}">
                <a16:creationId xmlns:a16="http://schemas.microsoft.com/office/drawing/2014/main" id="{0BE53AF0-CD8E-E8BD-7005-8F54D54760F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30240" y="3579467"/>
            <a:ext cx="2390776" cy="14827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914400" indent="0">
              <a:buNone/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371600" indent="0"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1828800" indent="0"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17">
            <a:extLst>
              <a:ext uri="{FF2B5EF4-FFF2-40B4-BE49-F238E27FC236}">
                <a16:creationId xmlns:a16="http://schemas.microsoft.com/office/drawing/2014/main" id="{B291ECB0-90A4-EDBC-92E5-1D288BCD66A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847715" y="3579467"/>
            <a:ext cx="2390776" cy="14827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914400" indent="0">
              <a:buNone/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371600" indent="0"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1828800" indent="0"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17">
            <a:extLst>
              <a:ext uri="{FF2B5EF4-FFF2-40B4-BE49-F238E27FC236}">
                <a16:creationId xmlns:a16="http://schemas.microsoft.com/office/drawing/2014/main" id="{6A349C65-A8F1-F89B-50D5-B5B8B894CDB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065191" y="3579467"/>
            <a:ext cx="2390775" cy="14827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914400" indent="0">
              <a:buNone/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371600" indent="0"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1828800" indent="0"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Picture Placeholder 22">
            <a:extLst>
              <a:ext uri="{FF2B5EF4-FFF2-40B4-BE49-F238E27FC236}">
                <a16:creationId xmlns:a16="http://schemas.microsoft.com/office/drawing/2014/main" id="{812F4472-5ED8-72E2-8479-C6E70E23661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30240" y="1946275"/>
            <a:ext cx="2390775" cy="148272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/>
          </a:p>
        </p:txBody>
      </p:sp>
      <p:sp>
        <p:nvSpPr>
          <p:cNvPr id="11" name="Picture Placeholder 22">
            <a:extLst>
              <a:ext uri="{FF2B5EF4-FFF2-40B4-BE49-F238E27FC236}">
                <a16:creationId xmlns:a16="http://schemas.microsoft.com/office/drawing/2014/main" id="{DEFC1A3C-339A-DA35-7DAF-1028860DAC75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847715" y="1946275"/>
            <a:ext cx="2390775" cy="148272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/>
          </a:p>
        </p:txBody>
      </p:sp>
      <p:sp>
        <p:nvSpPr>
          <p:cNvPr id="12" name="Picture Placeholder 22">
            <a:extLst>
              <a:ext uri="{FF2B5EF4-FFF2-40B4-BE49-F238E27FC236}">
                <a16:creationId xmlns:a16="http://schemas.microsoft.com/office/drawing/2014/main" id="{0FC600F7-D75B-8931-2527-E2880DAAF8DA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065191" y="1946275"/>
            <a:ext cx="2390775" cy="148272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1721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od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42E0D60-7571-BEBD-1A61-864A2D0E041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30240" y="579435"/>
            <a:ext cx="7621131" cy="803275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marL="0" indent="0">
              <a:buNone/>
              <a:defRPr sz="3600" b="1">
                <a:solidFill>
                  <a:srgbClr val="213F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C4C2547-D153-1C42-9359-D527533AA4C1}"/>
              </a:ext>
            </a:extLst>
          </p:cNvPr>
          <p:cNvSpPr/>
          <p:nvPr userDrawn="1"/>
        </p:nvSpPr>
        <p:spPr>
          <a:xfrm>
            <a:off x="8882743" y="0"/>
            <a:ext cx="3309257" cy="6858000"/>
          </a:xfrm>
          <a:prstGeom prst="rect">
            <a:avLst/>
          </a:prstGeom>
          <a:solidFill>
            <a:srgbClr val="213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3B2E8951-A59C-BED0-262A-A3B19FEC0F3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109608" y="1902079"/>
            <a:ext cx="5546270" cy="3932664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Text Placeholder 17">
            <a:extLst>
              <a:ext uri="{FF2B5EF4-FFF2-40B4-BE49-F238E27FC236}">
                <a16:creationId xmlns:a16="http://schemas.microsoft.com/office/drawing/2014/main" id="{F339B519-B300-D606-C021-5C9CC1DB10B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30239" y="1762742"/>
            <a:ext cx="5084762" cy="415037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742950" indent="-285750">
              <a:lnSpc>
                <a:spcPct val="100000"/>
              </a:lnSpc>
              <a:buClr>
                <a:srgbClr val="1F4397"/>
              </a:buClr>
              <a:buFont typeface="Arial" panose="020B0604020202020204" pitchFamily="34" charset="0"/>
              <a:buChar char="•"/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200150" indent="-285750">
              <a:lnSpc>
                <a:spcPct val="100000"/>
              </a:lnSpc>
              <a:buClr>
                <a:srgbClr val="1F4397"/>
              </a:buClr>
              <a:buFont typeface="Arial" panose="020B0604020202020204" pitchFamily="34" charset="0"/>
              <a:buChar char="•"/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57350" indent="-285750">
              <a:lnSpc>
                <a:spcPct val="100000"/>
              </a:lnSpc>
              <a:buClr>
                <a:srgbClr val="1F4397"/>
              </a:buClr>
              <a:buFont typeface="Arial" panose="020B0604020202020204" pitchFamily="34" charset="0"/>
              <a:buChar char="•"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114550" indent="-285750">
              <a:lnSpc>
                <a:spcPct val="100000"/>
              </a:lnSpc>
              <a:buClr>
                <a:srgbClr val="1F4397"/>
              </a:buClr>
              <a:buFont typeface="Arial" panose="020B0604020202020204" pitchFamily="34" charset="0"/>
              <a:buChar char="•"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757208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illar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0F8B761-52AB-4AC1-A257-C98AAF3E8954}"/>
              </a:ext>
            </a:extLst>
          </p:cNvPr>
          <p:cNvSpPr/>
          <p:nvPr userDrawn="1"/>
        </p:nvSpPr>
        <p:spPr>
          <a:xfrm>
            <a:off x="0" y="0"/>
            <a:ext cx="12192000" cy="1411235"/>
          </a:xfrm>
          <a:prstGeom prst="rect">
            <a:avLst/>
          </a:prstGeom>
          <a:solidFill>
            <a:srgbClr val="213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3FE64E7E-A21A-4991-8B27-068D2F37E35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30238" y="361721"/>
            <a:ext cx="11090275" cy="80327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3600" b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22BE4D76-A03D-4C04-B7D7-C423E4FE045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54063" y="4549430"/>
            <a:ext cx="3138487" cy="14827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914400" indent="0">
              <a:buNone/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371600" indent="0"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1828800" indent="0"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17">
            <a:extLst>
              <a:ext uri="{FF2B5EF4-FFF2-40B4-BE49-F238E27FC236}">
                <a16:creationId xmlns:a16="http://schemas.microsoft.com/office/drawing/2014/main" id="{0777CED3-278E-41D9-B936-F899F25E9B4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526756" y="4549430"/>
            <a:ext cx="3138487" cy="14827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914400" indent="0">
              <a:buNone/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371600" indent="0"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1828800" indent="0"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17">
            <a:extLst>
              <a:ext uri="{FF2B5EF4-FFF2-40B4-BE49-F238E27FC236}">
                <a16:creationId xmlns:a16="http://schemas.microsoft.com/office/drawing/2014/main" id="{842F4FD7-EA1A-4E82-9377-6867A45A812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299450" y="4549430"/>
            <a:ext cx="3138487" cy="14827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914400" indent="0">
              <a:buNone/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371600" indent="0"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1828800" indent="0"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17">
            <a:extLst>
              <a:ext uri="{FF2B5EF4-FFF2-40B4-BE49-F238E27FC236}">
                <a16:creationId xmlns:a16="http://schemas.microsoft.com/office/drawing/2014/main" id="{29BDF5B2-868F-4655-AE8C-2DEFA96B8C8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30238" y="1762743"/>
            <a:ext cx="10256065" cy="103606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914400" indent="0">
              <a:buNone/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371600" indent="0"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1828800" indent="0"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0217E9D3-73A0-4E68-AA04-A84CEB93B43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168400" y="2916238"/>
            <a:ext cx="2390775" cy="148272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/>
          </a:p>
        </p:txBody>
      </p:sp>
      <p:sp>
        <p:nvSpPr>
          <p:cNvPr id="24" name="Picture Placeholder 22">
            <a:extLst>
              <a:ext uri="{FF2B5EF4-FFF2-40B4-BE49-F238E27FC236}">
                <a16:creationId xmlns:a16="http://schemas.microsoft.com/office/drawing/2014/main" id="{F8F54CBA-9D3E-4A76-BFBB-9D5D66DE65C5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900611" y="2916238"/>
            <a:ext cx="2390775" cy="148272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/>
          </a:p>
        </p:txBody>
      </p:sp>
      <p:sp>
        <p:nvSpPr>
          <p:cNvPr id="25" name="Picture Placeholder 22">
            <a:extLst>
              <a:ext uri="{FF2B5EF4-FFF2-40B4-BE49-F238E27FC236}">
                <a16:creationId xmlns:a16="http://schemas.microsoft.com/office/drawing/2014/main" id="{68D45230-055A-4096-AF7A-2E5B87CE0503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673305" y="2916238"/>
            <a:ext cx="2390775" cy="148272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920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3 Pillar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0F8B761-52AB-4AC1-A257-C98AAF3E8954}"/>
              </a:ext>
            </a:extLst>
          </p:cNvPr>
          <p:cNvSpPr/>
          <p:nvPr userDrawn="1"/>
        </p:nvSpPr>
        <p:spPr>
          <a:xfrm>
            <a:off x="0" y="0"/>
            <a:ext cx="12192000" cy="1411235"/>
          </a:xfrm>
          <a:prstGeom prst="rect">
            <a:avLst/>
          </a:prstGeom>
          <a:solidFill>
            <a:srgbClr val="213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3FE64E7E-A21A-4991-8B27-068D2F37E35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30238" y="361721"/>
            <a:ext cx="11090275" cy="80327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3600" b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22BE4D76-A03D-4C04-B7D7-C423E4FE045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54063" y="3962484"/>
            <a:ext cx="3138487" cy="198321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914400" indent="0">
              <a:buNone/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371600" indent="0"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1828800" indent="0"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17">
            <a:extLst>
              <a:ext uri="{FF2B5EF4-FFF2-40B4-BE49-F238E27FC236}">
                <a16:creationId xmlns:a16="http://schemas.microsoft.com/office/drawing/2014/main" id="{0777CED3-278E-41D9-B936-F899F25E9B4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526756" y="3962484"/>
            <a:ext cx="3138487" cy="198321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914400" indent="0">
              <a:buNone/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371600" indent="0"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1828800" indent="0"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17">
            <a:extLst>
              <a:ext uri="{FF2B5EF4-FFF2-40B4-BE49-F238E27FC236}">
                <a16:creationId xmlns:a16="http://schemas.microsoft.com/office/drawing/2014/main" id="{842F4FD7-EA1A-4E82-9377-6867A45A812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299450" y="3962484"/>
            <a:ext cx="3138487" cy="198321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914400" indent="0">
              <a:buNone/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371600" indent="0"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1828800" indent="0"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0217E9D3-73A0-4E68-AA04-A84CEB93B43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54064" y="1828800"/>
            <a:ext cx="3138486" cy="1983218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/>
          </a:p>
        </p:txBody>
      </p:sp>
      <p:sp>
        <p:nvSpPr>
          <p:cNvPr id="11" name="Picture Placeholder 22">
            <a:extLst>
              <a:ext uri="{FF2B5EF4-FFF2-40B4-BE49-F238E27FC236}">
                <a16:creationId xmlns:a16="http://schemas.microsoft.com/office/drawing/2014/main" id="{3A014EAE-B386-4358-A9E7-0DE22866D77C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526756" y="1828800"/>
            <a:ext cx="3138486" cy="1983218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/>
          </a:p>
        </p:txBody>
      </p:sp>
      <p:sp>
        <p:nvSpPr>
          <p:cNvPr id="12" name="Picture Placeholder 22">
            <a:extLst>
              <a:ext uri="{FF2B5EF4-FFF2-40B4-BE49-F238E27FC236}">
                <a16:creationId xmlns:a16="http://schemas.microsoft.com/office/drawing/2014/main" id="{24B1AEDB-88D5-487F-AC2A-13AA64EAC926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299450" y="1828800"/>
            <a:ext cx="3138486" cy="1983218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4530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Pillar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0F8B761-52AB-4AC1-A257-C98AAF3E8954}"/>
              </a:ext>
            </a:extLst>
          </p:cNvPr>
          <p:cNvSpPr/>
          <p:nvPr userDrawn="1"/>
        </p:nvSpPr>
        <p:spPr>
          <a:xfrm>
            <a:off x="0" y="0"/>
            <a:ext cx="12192000" cy="1411235"/>
          </a:xfrm>
          <a:prstGeom prst="rect">
            <a:avLst/>
          </a:prstGeom>
          <a:solidFill>
            <a:srgbClr val="213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3FE64E7E-A21A-4991-8B27-068D2F37E35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30238" y="361721"/>
            <a:ext cx="11090275" cy="80327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3600" b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22BE4D76-A03D-4C04-B7D7-C423E4FE045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30239" y="4549430"/>
            <a:ext cx="1791686" cy="14827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914400" indent="0">
              <a:buNone/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371600" indent="0"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1828800" indent="0"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17">
            <a:extLst>
              <a:ext uri="{FF2B5EF4-FFF2-40B4-BE49-F238E27FC236}">
                <a16:creationId xmlns:a16="http://schemas.microsoft.com/office/drawing/2014/main" id="{29BDF5B2-868F-4655-AE8C-2DEFA96B8C8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30238" y="1762743"/>
            <a:ext cx="10529952" cy="103606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2000" b="0">
                <a:solidFill>
                  <a:srgbClr val="1F439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914400" indent="0">
              <a:buNone/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371600" indent="0"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1828800" indent="0"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0217E9D3-73A0-4E68-AA04-A84CEB93B43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30238" y="2916238"/>
            <a:ext cx="1791686" cy="148272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/>
          </a:p>
        </p:txBody>
      </p:sp>
      <p:sp>
        <p:nvSpPr>
          <p:cNvPr id="11" name="Text Placeholder 17">
            <a:extLst>
              <a:ext uri="{FF2B5EF4-FFF2-40B4-BE49-F238E27FC236}">
                <a16:creationId xmlns:a16="http://schemas.microsoft.com/office/drawing/2014/main" id="{285BE837-5D93-4C04-9BCD-9D68B7E823E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843381" y="4549430"/>
            <a:ext cx="1791686" cy="14827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914400" indent="0">
              <a:buNone/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371600" indent="0"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1828800" indent="0"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Picture Placeholder 22">
            <a:extLst>
              <a:ext uri="{FF2B5EF4-FFF2-40B4-BE49-F238E27FC236}">
                <a16:creationId xmlns:a16="http://schemas.microsoft.com/office/drawing/2014/main" id="{A03778A8-6552-4DBA-B509-A2B98077D3A7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2843380" y="2916238"/>
            <a:ext cx="1791686" cy="148272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/>
          </a:p>
        </p:txBody>
      </p:sp>
      <p:sp>
        <p:nvSpPr>
          <p:cNvPr id="13" name="Text Placeholder 17">
            <a:extLst>
              <a:ext uri="{FF2B5EF4-FFF2-40B4-BE49-F238E27FC236}">
                <a16:creationId xmlns:a16="http://schemas.microsoft.com/office/drawing/2014/main" id="{6AD0C6F7-C19B-4756-A7EC-CDC0CAB7A2F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056523" y="4549430"/>
            <a:ext cx="1791686" cy="14827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914400" indent="0">
              <a:buNone/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371600" indent="0"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1828800" indent="0"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Picture Placeholder 22">
            <a:extLst>
              <a:ext uri="{FF2B5EF4-FFF2-40B4-BE49-F238E27FC236}">
                <a16:creationId xmlns:a16="http://schemas.microsoft.com/office/drawing/2014/main" id="{123D38DA-DA8B-48B9-A8EB-276AD3AED4D3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5056522" y="2916238"/>
            <a:ext cx="1791686" cy="148272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/>
          </a:p>
        </p:txBody>
      </p:sp>
      <p:sp>
        <p:nvSpPr>
          <p:cNvPr id="15" name="Text Placeholder 17">
            <a:extLst>
              <a:ext uri="{FF2B5EF4-FFF2-40B4-BE49-F238E27FC236}">
                <a16:creationId xmlns:a16="http://schemas.microsoft.com/office/drawing/2014/main" id="{9BE1069D-DF5C-4672-8B7E-2AE82E9D91C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269665" y="4549430"/>
            <a:ext cx="1791686" cy="14827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914400" indent="0">
              <a:buNone/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371600" indent="0"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1828800" indent="0"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Picture Placeholder 22">
            <a:extLst>
              <a:ext uri="{FF2B5EF4-FFF2-40B4-BE49-F238E27FC236}">
                <a16:creationId xmlns:a16="http://schemas.microsoft.com/office/drawing/2014/main" id="{C937DC6E-E950-4587-AD08-CD56B8436FD9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7269664" y="2916238"/>
            <a:ext cx="1791686" cy="148272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/>
          </a:p>
        </p:txBody>
      </p:sp>
      <p:sp>
        <p:nvSpPr>
          <p:cNvPr id="17" name="Text Placeholder 17">
            <a:extLst>
              <a:ext uri="{FF2B5EF4-FFF2-40B4-BE49-F238E27FC236}">
                <a16:creationId xmlns:a16="http://schemas.microsoft.com/office/drawing/2014/main" id="{77AB73B1-BD62-404E-9146-7ACBE2D6F69E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482805" y="4549430"/>
            <a:ext cx="1791686" cy="14827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914400" indent="0">
              <a:buNone/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371600" indent="0"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1828800" indent="0"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Picture Placeholder 22">
            <a:extLst>
              <a:ext uri="{FF2B5EF4-FFF2-40B4-BE49-F238E27FC236}">
                <a16:creationId xmlns:a16="http://schemas.microsoft.com/office/drawing/2014/main" id="{25000EE9-D1A5-41CE-A70E-6277F2BDD9C7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9482804" y="2916238"/>
            <a:ext cx="1791686" cy="148272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6743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5 Pillar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22BE4D76-A03D-4C04-B7D7-C423E4FE045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30239" y="4549430"/>
            <a:ext cx="1791686" cy="14827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914400" indent="0">
              <a:buNone/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371600" indent="0"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1828800" indent="0"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17">
            <a:extLst>
              <a:ext uri="{FF2B5EF4-FFF2-40B4-BE49-F238E27FC236}">
                <a16:creationId xmlns:a16="http://schemas.microsoft.com/office/drawing/2014/main" id="{29BDF5B2-868F-4655-AE8C-2DEFA96B8C8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30238" y="1762743"/>
            <a:ext cx="10529952" cy="103606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2000" b="0">
                <a:solidFill>
                  <a:srgbClr val="1F439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914400" indent="0">
              <a:buNone/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371600" indent="0"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1828800" indent="0"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0217E9D3-73A0-4E68-AA04-A84CEB93B43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30238" y="2916238"/>
            <a:ext cx="1791686" cy="148272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/>
          </a:p>
        </p:txBody>
      </p:sp>
      <p:sp>
        <p:nvSpPr>
          <p:cNvPr id="11" name="Text Placeholder 17">
            <a:extLst>
              <a:ext uri="{FF2B5EF4-FFF2-40B4-BE49-F238E27FC236}">
                <a16:creationId xmlns:a16="http://schemas.microsoft.com/office/drawing/2014/main" id="{285BE837-5D93-4C04-9BCD-9D68B7E823E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843381" y="4549430"/>
            <a:ext cx="1791686" cy="14827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914400" indent="0">
              <a:buNone/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371600" indent="0"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1828800" indent="0"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Picture Placeholder 22">
            <a:extLst>
              <a:ext uri="{FF2B5EF4-FFF2-40B4-BE49-F238E27FC236}">
                <a16:creationId xmlns:a16="http://schemas.microsoft.com/office/drawing/2014/main" id="{A03778A8-6552-4DBA-B509-A2B98077D3A7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2843380" y="2916238"/>
            <a:ext cx="1791686" cy="148272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/>
          </a:p>
        </p:txBody>
      </p:sp>
      <p:sp>
        <p:nvSpPr>
          <p:cNvPr id="13" name="Text Placeholder 17">
            <a:extLst>
              <a:ext uri="{FF2B5EF4-FFF2-40B4-BE49-F238E27FC236}">
                <a16:creationId xmlns:a16="http://schemas.microsoft.com/office/drawing/2014/main" id="{6AD0C6F7-C19B-4756-A7EC-CDC0CAB7A2F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056523" y="4549430"/>
            <a:ext cx="1791686" cy="14827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914400" indent="0">
              <a:buNone/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371600" indent="0"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1828800" indent="0"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Picture Placeholder 22">
            <a:extLst>
              <a:ext uri="{FF2B5EF4-FFF2-40B4-BE49-F238E27FC236}">
                <a16:creationId xmlns:a16="http://schemas.microsoft.com/office/drawing/2014/main" id="{123D38DA-DA8B-48B9-A8EB-276AD3AED4D3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5056522" y="2916238"/>
            <a:ext cx="1791686" cy="148272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/>
          </a:p>
        </p:txBody>
      </p:sp>
      <p:sp>
        <p:nvSpPr>
          <p:cNvPr id="15" name="Text Placeholder 17">
            <a:extLst>
              <a:ext uri="{FF2B5EF4-FFF2-40B4-BE49-F238E27FC236}">
                <a16:creationId xmlns:a16="http://schemas.microsoft.com/office/drawing/2014/main" id="{9BE1069D-DF5C-4672-8B7E-2AE82E9D91C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269665" y="4549430"/>
            <a:ext cx="1791686" cy="14827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914400" indent="0">
              <a:buNone/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371600" indent="0"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1828800" indent="0"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Picture Placeholder 22">
            <a:extLst>
              <a:ext uri="{FF2B5EF4-FFF2-40B4-BE49-F238E27FC236}">
                <a16:creationId xmlns:a16="http://schemas.microsoft.com/office/drawing/2014/main" id="{C937DC6E-E950-4587-AD08-CD56B8436FD9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7269664" y="2916238"/>
            <a:ext cx="1791686" cy="148272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/>
          </a:p>
        </p:txBody>
      </p:sp>
      <p:sp>
        <p:nvSpPr>
          <p:cNvPr id="17" name="Text Placeholder 17">
            <a:extLst>
              <a:ext uri="{FF2B5EF4-FFF2-40B4-BE49-F238E27FC236}">
                <a16:creationId xmlns:a16="http://schemas.microsoft.com/office/drawing/2014/main" id="{77AB73B1-BD62-404E-9146-7ACBE2D6F69E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482805" y="4549430"/>
            <a:ext cx="1791686" cy="14827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914400" indent="0">
              <a:buNone/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371600" indent="0"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1828800" indent="0"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Picture Placeholder 22">
            <a:extLst>
              <a:ext uri="{FF2B5EF4-FFF2-40B4-BE49-F238E27FC236}">
                <a16:creationId xmlns:a16="http://schemas.microsoft.com/office/drawing/2014/main" id="{25000EE9-D1A5-41CE-A70E-6277F2BDD9C7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9482804" y="2916238"/>
            <a:ext cx="1791686" cy="148272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C0029F3-51B1-4675-96A7-7654EB5E969B}"/>
              </a:ext>
            </a:extLst>
          </p:cNvPr>
          <p:cNvSpPr/>
          <p:nvPr userDrawn="1"/>
        </p:nvSpPr>
        <p:spPr>
          <a:xfrm>
            <a:off x="0" y="0"/>
            <a:ext cx="12192000" cy="1575486"/>
          </a:xfrm>
          <a:prstGeom prst="rect">
            <a:avLst/>
          </a:prstGeom>
          <a:solidFill>
            <a:srgbClr val="213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 Placeholder 9">
            <a:extLst>
              <a:ext uri="{FF2B5EF4-FFF2-40B4-BE49-F238E27FC236}">
                <a16:creationId xmlns:a16="http://schemas.microsoft.com/office/drawing/2014/main" id="{ACF34095-B494-424E-9096-C1B4C2E9F8E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30238" y="361712"/>
            <a:ext cx="11090275" cy="80327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3600" b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9">
            <a:extLst>
              <a:ext uri="{FF2B5EF4-FFF2-40B4-BE49-F238E27FC236}">
                <a16:creationId xmlns:a16="http://schemas.microsoft.com/office/drawing/2014/main" id="{FE32069F-A7DE-4F68-B9B8-B160B87F8C8E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30238" y="1006785"/>
            <a:ext cx="11090275" cy="353108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800" b="0">
                <a:solidFill>
                  <a:srgbClr val="1F439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90213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IMAG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DF88F6F-D850-41C2-AE0A-0447399CAB8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EBA5AE5-5894-4A9A-A48B-FBBB96497B6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0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F224A832-B761-4444-9120-850A5EF5655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77863" y="2552700"/>
            <a:ext cx="6103937" cy="125935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80000"/>
              </a:lnSpc>
              <a:buNone/>
              <a:defRPr sz="4400">
                <a:solidFill>
                  <a:srgbClr val="1F4397"/>
                </a:solidFill>
                <a:latin typeface="Baloo Thambi" panose="03080902040302020200" pitchFamily="66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EE3F056-9B2F-425C-BE8B-B6768811554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77863" y="3889375"/>
            <a:ext cx="5418137" cy="19335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rgbClr val="66666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2" name="Picture 11" descr="A screen shot of a computer&#10;&#10;Description automatically generated">
            <a:extLst>
              <a:ext uri="{FF2B5EF4-FFF2-40B4-BE49-F238E27FC236}">
                <a16:creationId xmlns:a16="http://schemas.microsoft.com/office/drawing/2014/main" id="{7EEE9FEF-194C-4DA8-9AA2-B5D23E45BE8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8753" y="1030354"/>
            <a:ext cx="2984500" cy="850900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A0F5312C-F60C-4925-ABA1-B219DBF01CF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00266" y="3262991"/>
            <a:ext cx="1504950" cy="967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272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od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3FE64E7E-A21A-4991-8B27-068D2F37E35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30239" y="579435"/>
            <a:ext cx="6391884" cy="803275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marL="0" indent="0">
              <a:buNone/>
              <a:defRPr sz="3600" b="1">
                <a:solidFill>
                  <a:srgbClr val="213F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17">
            <a:extLst>
              <a:ext uri="{FF2B5EF4-FFF2-40B4-BE49-F238E27FC236}">
                <a16:creationId xmlns:a16="http://schemas.microsoft.com/office/drawing/2014/main" id="{29BDF5B2-868F-4655-AE8C-2DEFA96B8C8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30239" y="1762743"/>
            <a:ext cx="6391884" cy="421133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742950" indent="-285750">
              <a:lnSpc>
                <a:spcPct val="100000"/>
              </a:lnSpc>
              <a:buClr>
                <a:srgbClr val="1F4397"/>
              </a:buClr>
              <a:buFont typeface="Arial" panose="020B0604020202020204" pitchFamily="34" charset="0"/>
              <a:buChar char="•"/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200150" indent="-285750">
              <a:lnSpc>
                <a:spcPct val="100000"/>
              </a:lnSpc>
              <a:buClr>
                <a:srgbClr val="1F4397"/>
              </a:buClr>
              <a:buFont typeface="Arial" panose="020B0604020202020204" pitchFamily="34" charset="0"/>
              <a:buChar char="•"/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57350" indent="-285750">
              <a:lnSpc>
                <a:spcPct val="100000"/>
              </a:lnSpc>
              <a:buClr>
                <a:srgbClr val="1F4397"/>
              </a:buClr>
              <a:buFont typeface="Arial" panose="020B0604020202020204" pitchFamily="34" charset="0"/>
              <a:buChar char="•"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114550" indent="-285750">
              <a:lnSpc>
                <a:spcPct val="100000"/>
              </a:lnSpc>
              <a:buClr>
                <a:srgbClr val="1F4397"/>
              </a:buClr>
              <a:buFont typeface="Arial" panose="020B0604020202020204" pitchFamily="34" charset="0"/>
              <a:buChar char="•"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62C79FED-286B-8D1F-6438-E99C06174C82}"/>
              </a:ext>
            </a:extLst>
          </p:cNvPr>
          <p:cNvGrpSpPr/>
          <p:nvPr userDrawn="1"/>
        </p:nvGrpSpPr>
        <p:grpSpPr>
          <a:xfrm>
            <a:off x="7483640" y="-8951"/>
            <a:ext cx="4708360" cy="6746082"/>
            <a:chOff x="7483640" y="-8951"/>
            <a:chExt cx="4708360" cy="6746082"/>
          </a:xfrm>
        </p:grpSpPr>
        <p:pic>
          <p:nvPicPr>
            <p:cNvPr id="3" name="Picture 2" descr="A picture containing person, car, road, person&#10;&#10;Description automatically generated">
              <a:extLst>
                <a:ext uri="{FF2B5EF4-FFF2-40B4-BE49-F238E27FC236}">
                  <a16:creationId xmlns:a16="http://schemas.microsoft.com/office/drawing/2014/main" id="{7DD19BC7-324A-8134-D1BC-2651F6FD0BA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483640" y="0"/>
              <a:ext cx="4708360" cy="6737131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150A4D8C-FA35-6982-B7B2-FA7260F0628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111" r="28340" b="39462"/>
            <a:stretch/>
          </p:blipFill>
          <p:spPr>
            <a:xfrm>
              <a:off x="8923283" y="3689373"/>
              <a:ext cx="3268717" cy="3047758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A2184C36-120F-A8C1-A7BD-6FFD5E526D0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57823"/>
            <a:stretch/>
          </p:blipFill>
          <p:spPr>
            <a:xfrm>
              <a:off x="7483641" y="-8951"/>
              <a:ext cx="1920896" cy="50344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858026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IMAG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359D55C-587B-6210-8E51-7CA0EECCC65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1B4177"/>
              </a:gs>
              <a:gs pos="100000">
                <a:srgbClr val="0D203E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C369DA6-C92E-DCAB-15B0-84E31DE072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9970"/>
          <a:stretch/>
        </p:blipFill>
        <p:spPr>
          <a:xfrm>
            <a:off x="5927877" y="0"/>
            <a:ext cx="6264124" cy="6858000"/>
          </a:xfrm>
          <a:prstGeom prst="rect">
            <a:avLst/>
          </a:prstGeom>
        </p:spPr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F224A832-B761-4444-9120-850A5EF5655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77863" y="2552700"/>
            <a:ext cx="6778014" cy="125935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8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5400" b="1" kern="1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EE3F056-9B2F-425C-BE8B-B6768811554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77863" y="3889375"/>
            <a:ext cx="5418137" cy="193357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1800" kern="1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453106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person&#10;&#10;Description automatically generated">
            <a:extLst>
              <a:ext uri="{FF2B5EF4-FFF2-40B4-BE49-F238E27FC236}">
                <a16:creationId xmlns:a16="http://schemas.microsoft.com/office/drawing/2014/main" id="{A665AD3A-D57A-7F7C-4B09-A2E6FF933CC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Placeholder 8">
            <a:extLst>
              <a:ext uri="{FF2B5EF4-FFF2-40B4-BE49-F238E27FC236}">
                <a16:creationId xmlns:a16="http://schemas.microsoft.com/office/drawing/2014/main" id="{9F72E558-BD88-D9FE-16E9-2663BD079B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44671" y="3023928"/>
            <a:ext cx="4245759" cy="92333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6000" b="1" kern="1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sz="6000">
                <a:solidFill>
                  <a:schemeClr val="bg1"/>
                </a:solidFill>
              </a:rPr>
              <a:t>Thank you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6CF1509-BF22-87C8-CE2F-6F57FD71787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4671" y="1581364"/>
            <a:ext cx="2054528" cy="585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929869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IMAG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579B5CD2-7FD3-432C-BB98-C7AF9A4B81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F1724D6A-2EBC-4DBD-95AC-ACFE90AAEC7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42000">
                <a:schemeClr val="bg1">
                  <a:alpha val="93000"/>
                </a:schemeClr>
              </a:gs>
              <a:gs pos="100000">
                <a:schemeClr val="bg1">
                  <a:alpha val="0"/>
                </a:scheme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F224A832-B761-4444-9120-850A5EF5655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77863" y="3112256"/>
            <a:ext cx="6103937" cy="77711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4400">
                <a:solidFill>
                  <a:srgbClr val="1F4397"/>
                </a:solidFill>
                <a:latin typeface="Baloo Thambi" panose="03080902040302020200" pitchFamily="66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EE3F056-9B2F-425C-BE8B-B6768811554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77863" y="3889375"/>
            <a:ext cx="5418137" cy="19335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6" descr="A screen shot of a computer&#10;&#10;Description automatically generated">
            <a:extLst>
              <a:ext uri="{FF2B5EF4-FFF2-40B4-BE49-F238E27FC236}">
                <a16:creationId xmlns:a16="http://schemas.microsoft.com/office/drawing/2014/main" id="{86EBB65D-5366-4DB0-99F0-773EBF96A8B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8753" y="1030354"/>
            <a:ext cx="2984500" cy="85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45952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erson holding a phone&#10;&#10;Description automatically generated with low confidence">
            <a:extLst>
              <a:ext uri="{FF2B5EF4-FFF2-40B4-BE49-F238E27FC236}">
                <a16:creationId xmlns:a16="http://schemas.microsoft.com/office/drawing/2014/main" id="{93C5D98E-1362-1AD9-498C-C5EABCDCA32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8450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od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3FE64E7E-A21A-4991-8B27-068D2F37E35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30239" y="579435"/>
            <a:ext cx="6391884" cy="803275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marL="0" indent="0">
              <a:buNone/>
              <a:defRPr sz="3600" b="1">
                <a:solidFill>
                  <a:srgbClr val="213F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17">
            <a:extLst>
              <a:ext uri="{FF2B5EF4-FFF2-40B4-BE49-F238E27FC236}">
                <a16:creationId xmlns:a16="http://schemas.microsoft.com/office/drawing/2014/main" id="{29BDF5B2-868F-4655-AE8C-2DEFA96B8C8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30239" y="1762743"/>
            <a:ext cx="6391884" cy="421133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742950" indent="-285750">
              <a:lnSpc>
                <a:spcPct val="100000"/>
              </a:lnSpc>
              <a:buClr>
                <a:srgbClr val="1F4397"/>
              </a:buClr>
              <a:buFont typeface="Arial" panose="020B0604020202020204" pitchFamily="34" charset="0"/>
              <a:buChar char="•"/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200150" indent="-285750">
              <a:lnSpc>
                <a:spcPct val="100000"/>
              </a:lnSpc>
              <a:buClr>
                <a:srgbClr val="1F4397"/>
              </a:buClr>
              <a:buFont typeface="Arial" panose="020B0604020202020204" pitchFamily="34" charset="0"/>
              <a:buChar char="•"/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57350" indent="-285750">
              <a:lnSpc>
                <a:spcPct val="100000"/>
              </a:lnSpc>
              <a:buClr>
                <a:srgbClr val="1F4397"/>
              </a:buClr>
              <a:buFont typeface="Arial" panose="020B0604020202020204" pitchFamily="34" charset="0"/>
              <a:buChar char="•"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114550" indent="-285750">
              <a:lnSpc>
                <a:spcPct val="100000"/>
              </a:lnSpc>
              <a:buClr>
                <a:srgbClr val="1F4397"/>
              </a:buClr>
              <a:buFont typeface="Arial" panose="020B0604020202020204" pitchFamily="34" charset="0"/>
              <a:buChar char="•"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F55E6EE-E46C-8734-9830-9853F4B3D14E}"/>
              </a:ext>
            </a:extLst>
          </p:cNvPr>
          <p:cNvGrpSpPr/>
          <p:nvPr userDrawn="1"/>
        </p:nvGrpSpPr>
        <p:grpSpPr>
          <a:xfrm>
            <a:off x="7483641" y="-8951"/>
            <a:ext cx="4708359" cy="6746082"/>
            <a:chOff x="7483641" y="-8951"/>
            <a:chExt cx="4708359" cy="6746082"/>
          </a:xfrm>
        </p:grpSpPr>
        <p:pic>
          <p:nvPicPr>
            <p:cNvPr id="7" name="Picture 6" descr="A picture containing person, person, indoor&#10;&#10;Description automatically generated">
              <a:extLst>
                <a:ext uri="{FF2B5EF4-FFF2-40B4-BE49-F238E27FC236}">
                  <a16:creationId xmlns:a16="http://schemas.microsoft.com/office/drawing/2014/main" id="{0134497F-7235-FA69-5242-6B7F984B53C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483642" y="1"/>
              <a:ext cx="4708357" cy="6728178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416D15BC-60BF-9220-C0E1-6AC9314E2DA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57823"/>
            <a:stretch/>
          </p:blipFill>
          <p:spPr>
            <a:xfrm>
              <a:off x="7483641" y="-8951"/>
              <a:ext cx="1920896" cy="5034456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A27C64A8-BD95-D199-C637-B885F7A0DC8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111" r="28340" b="39462"/>
            <a:stretch/>
          </p:blipFill>
          <p:spPr>
            <a:xfrm>
              <a:off x="8923283" y="3689373"/>
              <a:ext cx="3268717" cy="304775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6127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Bod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3FE64E7E-A21A-4991-8B27-068D2F37E35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30239" y="579435"/>
            <a:ext cx="6391884" cy="803275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marL="0" indent="0">
              <a:buNone/>
              <a:defRPr sz="3600" b="1">
                <a:solidFill>
                  <a:srgbClr val="213F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17">
            <a:extLst>
              <a:ext uri="{FF2B5EF4-FFF2-40B4-BE49-F238E27FC236}">
                <a16:creationId xmlns:a16="http://schemas.microsoft.com/office/drawing/2014/main" id="{29BDF5B2-868F-4655-AE8C-2DEFA96B8C8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30239" y="1762743"/>
            <a:ext cx="6391884" cy="421133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742950" indent="-285750">
              <a:lnSpc>
                <a:spcPct val="100000"/>
              </a:lnSpc>
              <a:buClr>
                <a:srgbClr val="1F4397"/>
              </a:buClr>
              <a:buFont typeface="Arial" panose="020B0604020202020204" pitchFamily="34" charset="0"/>
              <a:buChar char="•"/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200150" indent="-285750">
              <a:lnSpc>
                <a:spcPct val="100000"/>
              </a:lnSpc>
              <a:buClr>
                <a:srgbClr val="1F4397"/>
              </a:buClr>
              <a:buFont typeface="Arial" panose="020B0604020202020204" pitchFamily="34" charset="0"/>
              <a:buChar char="•"/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57350" indent="-285750">
              <a:lnSpc>
                <a:spcPct val="100000"/>
              </a:lnSpc>
              <a:buClr>
                <a:srgbClr val="1F4397"/>
              </a:buClr>
              <a:buFont typeface="Arial" panose="020B0604020202020204" pitchFamily="34" charset="0"/>
              <a:buChar char="•"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114550" indent="-285750">
              <a:lnSpc>
                <a:spcPct val="100000"/>
              </a:lnSpc>
              <a:buClr>
                <a:srgbClr val="1F4397"/>
              </a:buClr>
              <a:buFont typeface="Arial" panose="020B0604020202020204" pitchFamily="34" charset="0"/>
              <a:buChar char="•"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3FCD4A3-4ED3-EC1F-D530-5FF0ADE74B5B}"/>
              </a:ext>
            </a:extLst>
          </p:cNvPr>
          <p:cNvGrpSpPr/>
          <p:nvPr userDrawn="1"/>
        </p:nvGrpSpPr>
        <p:grpSpPr>
          <a:xfrm>
            <a:off x="7483641" y="-8951"/>
            <a:ext cx="4708359" cy="6746082"/>
            <a:chOff x="7483641" y="-8951"/>
            <a:chExt cx="4708359" cy="6746082"/>
          </a:xfrm>
        </p:grpSpPr>
        <p:pic>
          <p:nvPicPr>
            <p:cNvPr id="3" name="Picture 2" descr="Two people looking at a car engine&#10;&#10;Description automatically generated with medium confidence">
              <a:extLst>
                <a:ext uri="{FF2B5EF4-FFF2-40B4-BE49-F238E27FC236}">
                  <a16:creationId xmlns:a16="http://schemas.microsoft.com/office/drawing/2014/main" id="{71D02929-94D4-C40B-9270-5D9AF5F390A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483641" y="0"/>
              <a:ext cx="4708359" cy="6737131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A00B55D2-AC85-F2EE-0D23-9AB63EBF40F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111" r="28340" b="39462"/>
            <a:stretch/>
          </p:blipFill>
          <p:spPr>
            <a:xfrm>
              <a:off x="8923283" y="3689373"/>
              <a:ext cx="3268717" cy="3047758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9D74DB79-A43E-DAF2-92F4-275E3662000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57823"/>
            <a:stretch/>
          </p:blipFill>
          <p:spPr>
            <a:xfrm>
              <a:off x="7483641" y="-8951"/>
              <a:ext cx="1920896" cy="50344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347405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Bod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3FE64E7E-A21A-4991-8B27-068D2F37E35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30239" y="579435"/>
            <a:ext cx="6391884" cy="803275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marL="0" indent="0">
              <a:buNone/>
              <a:defRPr sz="3600" b="1">
                <a:solidFill>
                  <a:srgbClr val="213F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17">
            <a:extLst>
              <a:ext uri="{FF2B5EF4-FFF2-40B4-BE49-F238E27FC236}">
                <a16:creationId xmlns:a16="http://schemas.microsoft.com/office/drawing/2014/main" id="{29BDF5B2-868F-4655-AE8C-2DEFA96B8C8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30239" y="1762743"/>
            <a:ext cx="6391884" cy="421133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742950" indent="-285750">
              <a:lnSpc>
                <a:spcPct val="100000"/>
              </a:lnSpc>
              <a:buClr>
                <a:srgbClr val="1F4397"/>
              </a:buClr>
              <a:buFont typeface="Arial" panose="020B0604020202020204" pitchFamily="34" charset="0"/>
              <a:buChar char="•"/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200150" indent="-285750">
              <a:lnSpc>
                <a:spcPct val="100000"/>
              </a:lnSpc>
              <a:buClr>
                <a:srgbClr val="1F4397"/>
              </a:buClr>
              <a:buFont typeface="Arial" panose="020B0604020202020204" pitchFamily="34" charset="0"/>
              <a:buChar char="•"/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57350" indent="-285750">
              <a:lnSpc>
                <a:spcPct val="100000"/>
              </a:lnSpc>
              <a:buClr>
                <a:srgbClr val="1F4397"/>
              </a:buClr>
              <a:buFont typeface="Arial" panose="020B0604020202020204" pitchFamily="34" charset="0"/>
              <a:buChar char="•"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114550" indent="-285750">
              <a:lnSpc>
                <a:spcPct val="100000"/>
              </a:lnSpc>
              <a:buClr>
                <a:srgbClr val="1F4397"/>
              </a:buClr>
              <a:buFont typeface="Arial" panose="020B0604020202020204" pitchFamily="34" charset="0"/>
              <a:buChar char="•"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9D4DA294-25BE-7E0F-9BB1-4857C5FED0D8}"/>
              </a:ext>
            </a:extLst>
          </p:cNvPr>
          <p:cNvGrpSpPr/>
          <p:nvPr userDrawn="1"/>
        </p:nvGrpSpPr>
        <p:grpSpPr>
          <a:xfrm>
            <a:off x="7483641" y="-8951"/>
            <a:ext cx="4708359" cy="6746082"/>
            <a:chOff x="7483641" y="-8951"/>
            <a:chExt cx="4708359" cy="6746082"/>
          </a:xfrm>
        </p:grpSpPr>
        <p:pic>
          <p:nvPicPr>
            <p:cNvPr id="7" name="Picture 6" descr="A picture containing person, car&#10;&#10;Description automatically generated">
              <a:extLst>
                <a:ext uri="{FF2B5EF4-FFF2-40B4-BE49-F238E27FC236}">
                  <a16:creationId xmlns:a16="http://schemas.microsoft.com/office/drawing/2014/main" id="{8C1C721D-55BF-1DF6-AD67-6807E45F58B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483641" y="-1"/>
              <a:ext cx="4708358" cy="6737131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E785C98C-A090-0A85-B813-237CF91A31F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111" r="28340" b="39462"/>
            <a:stretch/>
          </p:blipFill>
          <p:spPr>
            <a:xfrm>
              <a:off x="8923283" y="3689373"/>
              <a:ext cx="3268717" cy="3047758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7F2F9C49-E64E-EB0B-85E6-376EE8D2B18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57823"/>
            <a:stretch/>
          </p:blipFill>
          <p:spPr>
            <a:xfrm>
              <a:off x="7483641" y="-8951"/>
              <a:ext cx="1920896" cy="50344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987435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Bod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3FE64E7E-A21A-4991-8B27-068D2F37E35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30239" y="579435"/>
            <a:ext cx="6391884" cy="803275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marL="0" indent="0">
              <a:buNone/>
              <a:defRPr sz="3600" b="1">
                <a:solidFill>
                  <a:srgbClr val="213F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17">
            <a:extLst>
              <a:ext uri="{FF2B5EF4-FFF2-40B4-BE49-F238E27FC236}">
                <a16:creationId xmlns:a16="http://schemas.microsoft.com/office/drawing/2014/main" id="{29BDF5B2-868F-4655-AE8C-2DEFA96B8C8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30239" y="1762743"/>
            <a:ext cx="6391884" cy="421133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742950" indent="-285750">
              <a:lnSpc>
                <a:spcPct val="100000"/>
              </a:lnSpc>
              <a:buClr>
                <a:srgbClr val="1F4397"/>
              </a:buClr>
              <a:buFont typeface="Arial" panose="020B0604020202020204" pitchFamily="34" charset="0"/>
              <a:buChar char="•"/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200150" indent="-285750">
              <a:lnSpc>
                <a:spcPct val="100000"/>
              </a:lnSpc>
              <a:buClr>
                <a:srgbClr val="1F4397"/>
              </a:buClr>
              <a:buFont typeface="Arial" panose="020B0604020202020204" pitchFamily="34" charset="0"/>
              <a:buChar char="•"/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57350" indent="-285750">
              <a:lnSpc>
                <a:spcPct val="100000"/>
              </a:lnSpc>
              <a:buClr>
                <a:srgbClr val="1F4397"/>
              </a:buClr>
              <a:buFont typeface="Arial" panose="020B0604020202020204" pitchFamily="34" charset="0"/>
              <a:buChar char="•"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114550" indent="-285750">
              <a:lnSpc>
                <a:spcPct val="100000"/>
              </a:lnSpc>
              <a:buClr>
                <a:srgbClr val="1F4397"/>
              </a:buClr>
              <a:buFont typeface="Arial" panose="020B0604020202020204" pitchFamily="34" charset="0"/>
              <a:buChar char="•"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63A0DA1-1C52-B7BF-0A04-91C96492C20F}"/>
              </a:ext>
            </a:extLst>
          </p:cNvPr>
          <p:cNvGrpSpPr/>
          <p:nvPr userDrawn="1"/>
        </p:nvGrpSpPr>
        <p:grpSpPr>
          <a:xfrm>
            <a:off x="7483641" y="-8951"/>
            <a:ext cx="4708359" cy="6746635"/>
            <a:chOff x="7483641" y="-8951"/>
            <a:chExt cx="4708359" cy="6746635"/>
          </a:xfrm>
        </p:grpSpPr>
        <p:pic>
          <p:nvPicPr>
            <p:cNvPr id="3" name="Picture 2" descr="Two people looking at a book&#10;&#10;Description automatically generated with medium confidence">
              <a:extLst>
                <a:ext uri="{FF2B5EF4-FFF2-40B4-BE49-F238E27FC236}">
                  <a16:creationId xmlns:a16="http://schemas.microsoft.com/office/drawing/2014/main" id="{540224FA-B47D-ECD3-6210-BC90B5B31CB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483641" y="0"/>
              <a:ext cx="4708359" cy="6737684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BF1135CE-F1EB-37F8-8168-1291917BAA9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111" r="28340" b="39462"/>
            <a:stretch/>
          </p:blipFill>
          <p:spPr>
            <a:xfrm>
              <a:off x="8923283" y="3689373"/>
              <a:ext cx="3268717" cy="3047758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1A5FBC4C-2E21-AD1E-9190-78817111DA8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57823"/>
            <a:stretch/>
          </p:blipFill>
          <p:spPr>
            <a:xfrm>
              <a:off x="7483641" y="-8951"/>
              <a:ext cx="1920896" cy="50344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400622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Bod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3FE64E7E-A21A-4991-8B27-068D2F37E35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30239" y="579435"/>
            <a:ext cx="6391884" cy="803275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marL="0" indent="0">
              <a:buNone/>
              <a:defRPr sz="3600" b="1">
                <a:solidFill>
                  <a:srgbClr val="213F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17">
            <a:extLst>
              <a:ext uri="{FF2B5EF4-FFF2-40B4-BE49-F238E27FC236}">
                <a16:creationId xmlns:a16="http://schemas.microsoft.com/office/drawing/2014/main" id="{29BDF5B2-868F-4655-AE8C-2DEFA96B8C8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30239" y="1762743"/>
            <a:ext cx="6391884" cy="421133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742950" indent="-285750">
              <a:lnSpc>
                <a:spcPct val="100000"/>
              </a:lnSpc>
              <a:buClr>
                <a:srgbClr val="1F4397"/>
              </a:buClr>
              <a:buFont typeface="Arial" panose="020B0604020202020204" pitchFamily="34" charset="0"/>
              <a:buChar char="•"/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200150" indent="-285750">
              <a:lnSpc>
                <a:spcPct val="100000"/>
              </a:lnSpc>
              <a:buClr>
                <a:srgbClr val="1F4397"/>
              </a:buClr>
              <a:buFont typeface="Arial" panose="020B0604020202020204" pitchFamily="34" charset="0"/>
              <a:buChar char="•"/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57350" indent="-285750">
              <a:lnSpc>
                <a:spcPct val="100000"/>
              </a:lnSpc>
              <a:buClr>
                <a:srgbClr val="1F4397"/>
              </a:buClr>
              <a:buFont typeface="Arial" panose="020B0604020202020204" pitchFamily="34" charset="0"/>
              <a:buChar char="•"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114550" indent="-285750">
              <a:lnSpc>
                <a:spcPct val="100000"/>
              </a:lnSpc>
              <a:buClr>
                <a:srgbClr val="1F4397"/>
              </a:buClr>
              <a:buFont typeface="Arial" panose="020B0604020202020204" pitchFamily="34" charset="0"/>
              <a:buChar char="•"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9070FFFE-2D8D-3FEE-09F8-439FE3BE5B9B}"/>
              </a:ext>
            </a:extLst>
          </p:cNvPr>
          <p:cNvGrpSpPr/>
          <p:nvPr userDrawn="1"/>
        </p:nvGrpSpPr>
        <p:grpSpPr>
          <a:xfrm>
            <a:off x="7483640" y="-8951"/>
            <a:ext cx="4708360" cy="6755822"/>
            <a:chOff x="7483640" y="-8951"/>
            <a:chExt cx="4708360" cy="6755822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D59B9685-01F2-F278-53B8-59D29D681EE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196" r="30196"/>
            <a:stretch/>
          </p:blipFill>
          <p:spPr>
            <a:xfrm>
              <a:off x="7483640" y="0"/>
              <a:ext cx="4708359" cy="6746871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EB8DA0BC-4654-C95B-ED6C-788F7C57B11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111" r="28340" b="39462"/>
            <a:stretch/>
          </p:blipFill>
          <p:spPr>
            <a:xfrm>
              <a:off x="8923283" y="3696197"/>
              <a:ext cx="3268717" cy="3047758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9CB8ED41-8511-8F27-EEAA-767E875F32E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57823"/>
            <a:stretch/>
          </p:blipFill>
          <p:spPr>
            <a:xfrm>
              <a:off x="7483641" y="-8951"/>
              <a:ext cx="1920896" cy="50344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794171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Bod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3FE64E7E-A21A-4991-8B27-068D2F37E35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30239" y="579435"/>
            <a:ext cx="6391884" cy="803275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marL="0" indent="0">
              <a:buNone/>
              <a:defRPr sz="3600" b="1">
                <a:solidFill>
                  <a:srgbClr val="213F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17">
            <a:extLst>
              <a:ext uri="{FF2B5EF4-FFF2-40B4-BE49-F238E27FC236}">
                <a16:creationId xmlns:a16="http://schemas.microsoft.com/office/drawing/2014/main" id="{29BDF5B2-868F-4655-AE8C-2DEFA96B8C8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30239" y="1762743"/>
            <a:ext cx="6391884" cy="421133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742950" indent="-285750">
              <a:lnSpc>
                <a:spcPct val="100000"/>
              </a:lnSpc>
              <a:buClr>
                <a:srgbClr val="1F4397"/>
              </a:buClr>
              <a:buFont typeface="Arial" panose="020B0604020202020204" pitchFamily="34" charset="0"/>
              <a:buChar char="•"/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200150" indent="-285750">
              <a:lnSpc>
                <a:spcPct val="100000"/>
              </a:lnSpc>
              <a:buClr>
                <a:srgbClr val="1F4397"/>
              </a:buClr>
              <a:buFont typeface="Arial" panose="020B0604020202020204" pitchFamily="34" charset="0"/>
              <a:buChar char="•"/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57350" indent="-285750">
              <a:lnSpc>
                <a:spcPct val="100000"/>
              </a:lnSpc>
              <a:buClr>
                <a:srgbClr val="1F4397"/>
              </a:buClr>
              <a:buFont typeface="Arial" panose="020B0604020202020204" pitchFamily="34" charset="0"/>
              <a:buChar char="•"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114550" indent="-285750">
              <a:lnSpc>
                <a:spcPct val="100000"/>
              </a:lnSpc>
              <a:buClr>
                <a:srgbClr val="1F4397"/>
              </a:buClr>
              <a:buFont typeface="Arial" panose="020B0604020202020204" pitchFamily="34" charset="0"/>
              <a:buChar char="•"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96C28183-8B1D-D4EF-D511-700D71B8E410}"/>
              </a:ext>
            </a:extLst>
          </p:cNvPr>
          <p:cNvGrpSpPr/>
          <p:nvPr userDrawn="1"/>
        </p:nvGrpSpPr>
        <p:grpSpPr>
          <a:xfrm>
            <a:off x="7483640" y="-8951"/>
            <a:ext cx="4708360" cy="6746082"/>
            <a:chOff x="7483640" y="-8951"/>
            <a:chExt cx="4708360" cy="6746082"/>
          </a:xfrm>
        </p:grpSpPr>
        <p:pic>
          <p:nvPicPr>
            <p:cNvPr id="3" name="Picture 2" descr="A person holding a phone&#10;&#10;Description automatically generated with medium confidence">
              <a:extLst>
                <a:ext uri="{FF2B5EF4-FFF2-40B4-BE49-F238E27FC236}">
                  <a16:creationId xmlns:a16="http://schemas.microsoft.com/office/drawing/2014/main" id="{B261B04B-53AD-3AB8-BDA8-C8CA128A695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483640" y="0"/>
              <a:ext cx="4708360" cy="6732741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2B431566-85A7-470E-702E-5688C62E6BB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111" r="28340" b="39462"/>
            <a:stretch/>
          </p:blipFill>
          <p:spPr>
            <a:xfrm>
              <a:off x="8923283" y="3689373"/>
              <a:ext cx="3268717" cy="3047758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3668D014-80D1-5E8C-77B2-3D250A23EB7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57823"/>
            <a:stretch/>
          </p:blipFill>
          <p:spPr>
            <a:xfrm>
              <a:off x="7483641" y="-8951"/>
              <a:ext cx="1920896" cy="50344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41406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od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3FE64E7E-A21A-4991-8B27-068D2F37E35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30239" y="579435"/>
            <a:ext cx="11090275" cy="803275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marL="0" indent="0">
              <a:buNone/>
              <a:defRPr sz="3600" b="1">
                <a:solidFill>
                  <a:srgbClr val="213F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17">
            <a:extLst>
              <a:ext uri="{FF2B5EF4-FFF2-40B4-BE49-F238E27FC236}">
                <a16:creationId xmlns:a16="http://schemas.microsoft.com/office/drawing/2014/main" id="{29BDF5B2-868F-4655-AE8C-2DEFA96B8C8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30239" y="1762743"/>
            <a:ext cx="10792142" cy="421133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742950" indent="-285750">
              <a:lnSpc>
                <a:spcPct val="100000"/>
              </a:lnSpc>
              <a:buClr>
                <a:srgbClr val="1F4397"/>
              </a:buClr>
              <a:buFont typeface="Arial" panose="020B0604020202020204" pitchFamily="34" charset="0"/>
              <a:buChar char="•"/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200150" indent="-285750">
              <a:lnSpc>
                <a:spcPct val="100000"/>
              </a:lnSpc>
              <a:buClr>
                <a:srgbClr val="1F4397"/>
              </a:buClr>
              <a:buFont typeface="Arial" panose="020B0604020202020204" pitchFamily="34" charset="0"/>
              <a:buChar char="•"/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57350" indent="-285750">
              <a:lnSpc>
                <a:spcPct val="100000"/>
              </a:lnSpc>
              <a:buClr>
                <a:srgbClr val="1F4397"/>
              </a:buClr>
              <a:buFont typeface="Arial" panose="020B0604020202020204" pitchFamily="34" charset="0"/>
              <a:buChar char="•"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114550" indent="-285750">
              <a:lnSpc>
                <a:spcPct val="100000"/>
              </a:lnSpc>
              <a:buClr>
                <a:srgbClr val="1F4397"/>
              </a:buClr>
              <a:buFont typeface="Arial" panose="020B0604020202020204" pitchFamily="34" charset="0"/>
              <a:buChar char="•"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620889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2A51E088-439D-410E-88F5-3BE604CD2B54}"/>
              </a:ext>
            </a:extLst>
          </p:cNvPr>
          <p:cNvSpPr txBox="1">
            <a:spLocks/>
          </p:cNvSpPr>
          <p:nvPr userDrawn="1"/>
        </p:nvSpPr>
        <p:spPr>
          <a:xfrm>
            <a:off x="630239" y="6352462"/>
            <a:ext cx="5418137" cy="1938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66666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>
                <a:solidFill>
                  <a:srgbClr val="666666">
                    <a:alpha val="51000"/>
                  </a:srgbClr>
                </a:solidFill>
                <a:effectLst/>
              </a:rPr>
              <a:t>© </a:t>
            </a:r>
            <a:r>
              <a:rPr lang="en-US" sz="1100">
                <a:solidFill>
                  <a:srgbClr val="666666">
                    <a:alpha val="51000"/>
                  </a:srgbClr>
                </a:solidFill>
              </a:rPr>
              <a:t>2023, 1stMILE, LLC.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2841D98-B097-5DE2-8037-CB27E8A3B274}"/>
              </a:ext>
            </a:extLst>
          </p:cNvPr>
          <p:cNvSpPr/>
          <p:nvPr userDrawn="1"/>
        </p:nvSpPr>
        <p:spPr>
          <a:xfrm>
            <a:off x="0" y="6733204"/>
            <a:ext cx="12192000" cy="124796"/>
          </a:xfrm>
          <a:prstGeom prst="rect">
            <a:avLst/>
          </a:prstGeom>
          <a:solidFill>
            <a:srgbClr val="213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A182E5E9-CBC4-0075-1682-0D190DC59314}"/>
              </a:ext>
            </a:extLst>
          </p:cNvPr>
          <p:cNvSpPr txBox="1">
            <a:spLocks/>
          </p:cNvSpPr>
          <p:nvPr userDrawn="1"/>
        </p:nvSpPr>
        <p:spPr>
          <a:xfrm>
            <a:off x="6143626" y="6373237"/>
            <a:ext cx="5418137" cy="15234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66666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1214D7E-B5DD-724F-AD82-74682148C318}" type="slidenum">
              <a:rPr lang="en-US" sz="1100" smtClean="0">
                <a:solidFill>
                  <a:srgbClr val="666666">
                    <a:alpha val="51000"/>
                  </a:srgbClr>
                </a:solidFill>
                <a:effectLst/>
              </a:rPr>
              <a:t>‹#›</a:t>
            </a:fld>
            <a:endParaRPr lang="en-US" sz="1000">
              <a:solidFill>
                <a:srgbClr val="666666">
                  <a:alpha val="51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84639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88" r:id="rId2"/>
    <p:sldLayoutId id="2147483689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87" r:id="rId9"/>
    <p:sldLayoutId id="2147483665" r:id="rId10"/>
    <p:sldLayoutId id="2147483664" r:id="rId11"/>
    <p:sldLayoutId id="2147483666" r:id="rId12"/>
    <p:sldLayoutId id="2147483668" r:id="rId13"/>
    <p:sldLayoutId id="2147483670" r:id="rId14"/>
    <p:sldLayoutId id="2147483649" r:id="rId15"/>
    <p:sldLayoutId id="2147483667" r:id="rId16"/>
    <p:sldLayoutId id="2147483662" r:id="rId17"/>
    <p:sldLayoutId id="2147483671" r:id="rId18"/>
    <p:sldLayoutId id="2147483661" r:id="rId19"/>
    <p:sldLayoutId id="2147483690" r:id="rId20"/>
    <p:sldLayoutId id="2147483691" r:id="rId21"/>
    <p:sldLayoutId id="2147483669" r:id="rId22"/>
    <p:sldLayoutId id="2147483672" r:id="rId2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png"/><Relationship Id="rId13" Type="http://schemas.openxmlformats.org/officeDocument/2006/relationships/image" Target="../media/image88.png"/><Relationship Id="rId3" Type="http://schemas.openxmlformats.org/officeDocument/2006/relationships/image" Target="../media/image78.emf"/><Relationship Id="rId7" Type="http://schemas.openxmlformats.org/officeDocument/2006/relationships/image" Target="../media/image82.png"/><Relationship Id="rId12" Type="http://schemas.openxmlformats.org/officeDocument/2006/relationships/image" Target="../media/image8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1.png"/><Relationship Id="rId11" Type="http://schemas.openxmlformats.org/officeDocument/2006/relationships/image" Target="../media/image86.png"/><Relationship Id="rId5" Type="http://schemas.openxmlformats.org/officeDocument/2006/relationships/image" Target="../media/image80.png"/><Relationship Id="rId10" Type="http://schemas.openxmlformats.org/officeDocument/2006/relationships/image" Target="../media/image85.png"/><Relationship Id="rId4" Type="http://schemas.openxmlformats.org/officeDocument/2006/relationships/image" Target="../media/image79.png"/><Relationship Id="rId9" Type="http://schemas.openxmlformats.org/officeDocument/2006/relationships/image" Target="../media/image84.png"/><Relationship Id="rId14" Type="http://schemas.openxmlformats.org/officeDocument/2006/relationships/image" Target="../media/image89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4.png"/><Relationship Id="rId4" Type="http://schemas.openxmlformats.org/officeDocument/2006/relationships/image" Target="../media/image9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7.png"/><Relationship Id="rId4" Type="http://schemas.openxmlformats.org/officeDocument/2006/relationships/image" Target="../media/image9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emf"/><Relationship Id="rId7" Type="http://schemas.openxmlformats.org/officeDocument/2006/relationships/image" Target="../media/image2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emf"/><Relationship Id="rId5" Type="http://schemas.openxmlformats.org/officeDocument/2006/relationships/image" Target="../media/image20.emf"/><Relationship Id="rId4" Type="http://schemas.openxmlformats.org/officeDocument/2006/relationships/image" Target="../media/image19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5.png"/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12" Type="http://schemas.openxmlformats.org/officeDocument/2006/relationships/image" Target="../media/image34.png"/><Relationship Id="rId2" Type="http://schemas.openxmlformats.org/officeDocument/2006/relationships/image" Target="../media/image24.jpeg"/><Relationship Id="rId16" Type="http://schemas.openxmlformats.org/officeDocument/2006/relationships/image" Target="../media/image3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jpeg"/><Relationship Id="rId11" Type="http://schemas.openxmlformats.org/officeDocument/2006/relationships/image" Target="../media/image33.png"/><Relationship Id="rId5" Type="http://schemas.openxmlformats.org/officeDocument/2006/relationships/image" Target="../media/image27.jpeg"/><Relationship Id="rId15" Type="http://schemas.openxmlformats.org/officeDocument/2006/relationships/image" Target="../media/image37.png"/><Relationship Id="rId10" Type="http://schemas.openxmlformats.org/officeDocument/2006/relationships/image" Target="../media/image32.png"/><Relationship Id="rId4" Type="http://schemas.openxmlformats.org/officeDocument/2006/relationships/image" Target="../media/image26.jpeg"/><Relationship Id="rId9" Type="http://schemas.openxmlformats.org/officeDocument/2006/relationships/image" Target="../media/image31.png"/><Relationship Id="rId14" Type="http://schemas.openxmlformats.org/officeDocument/2006/relationships/image" Target="../media/image3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openxmlformats.org/officeDocument/2006/relationships/image" Target="../media/image49.png"/><Relationship Id="rId18" Type="http://schemas.openxmlformats.org/officeDocument/2006/relationships/image" Target="../media/image54.png"/><Relationship Id="rId3" Type="http://schemas.openxmlformats.org/officeDocument/2006/relationships/image" Target="../media/image39.png"/><Relationship Id="rId21" Type="http://schemas.openxmlformats.org/officeDocument/2006/relationships/image" Target="../media/image57.png"/><Relationship Id="rId7" Type="http://schemas.openxmlformats.org/officeDocument/2006/relationships/image" Target="../media/image43.png"/><Relationship Id="rId12" Type="http://schemas.openxmlformats.org/officeDocument/2006/relationships/image" Target="../media/image48.png"/><Relationship Id="rId17" Type="http://schemas.openxmlformats.org/officeDocument/2006/relationships/image" Target="../media/image53.png"/><Relationship Id="rId25" Type="http://schemas.openxmlformats.org/officeDocument/2006/relationships/image" Target="../media/image61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52.png"/><Relationship Id="rId20" Type="http://schemas.openxmlformats.org/officeDocument/2006/relationships/image" Target="../media/image5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png"/><Relationship Id="rId11" Type="http://schemas.openxmlformats.org/officeDocument/2006/relationships/image" Target="../media/image47.png"/><Relationship Id="rId24" Type="http://schemas.openxmlformats.org/officeDocument/2006/relationships/image" Target="../media/image60.png"/><Relationship Id="rId5" Type="http://schemas.openxmlformats.org/officeDocument/2006/relationships/image" Target="../media/image41.png"/><Relationship Id="rId15" Type="http://schemas.openxmlformats.org/officeDocument/2006/relationships/image" Target="../media/image51.png"/><Relationship Id="rId23" Type="http://schemas.openxmlformats.org/officeDocument/2006/relationships/image" Target="../media/image59.png"/><Relationship Id="rId10" Type="http://schemas.openxmlformats.org/officeDocument/2006/relationships/image" Target="../media/image46.png"/><Relationship Id="rId19" Type="http://schemas.openxmlformats.org/officeDocument/2006/relationships/image" Target="../media/image55.png"/><Relationship Id="rId4" Type="http://schemas.openxmlformats.org/officeDocument/2006/relationships/image" Target="../media/image40.png"/><Relationship Id="rId9" Type="http://schemas.openxmlformats.org/officeDocument/2006/relationships/image" Target="../media/image45.png"/><Relationship Id="rId14" Type="http://schemas.openxmlformats.org/officeDocument/2006/relationships/image" Target="../media/image50.png"/><Relationship Id="rId22" Type="http://schemas.openxmlformats.org/officeDocument/2006/relationships/image" Target="../media/image5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svg"/><Relationship Id="rId3" Type="http://schemas.openxmlformats.org/officeDocument/2006/relationships/image" Target="../media/image63.png"/><Relationship Id="rId7" Type="http://schemas.openxmlformats.org/officeDocument/2006/relationships/image" Target="../media/image67.png"/><Relationship Id="rId12" Type="http://schemas.openxmlformats.org/officeDocument/2006/relationships/image" Target="../media/image72.sv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6.svg"/><Relationship Id="rId11" Type="http://schemas.openxmlformats.org/officeDocument/2006/relationships/image" Target="../media/image71.png"/><Relationship Id="rId5" Type="http://schemas.openxmlformats.org/officeDocument/2006/relationships/image" Target="../media/image65.png"/><Relationship Id="rId10" Type="http://schemas.openxmlformats.org/officeDocument/2006/relationships/image" Target="../media/image70.svg"/><Relationship Id="rId4" Type="http://schemas.openxmlformats.org/officeDocument/2006/relationships/image" Target="../media/image64.svg"/><Relationship Id="rId9" Type="http://schemas.openxmlformats.org/officeDocument/2006/relationships/image" Target="../media/image6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5.png"/><Relationship Id="rId4" Type="http://schemas.openxmlformats.org/officeDocument/2006/relationships/image" Target="../media/image7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E33498FE-40DC-63FF-CE26-5974795E80D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4671" y="1125569"/>
            <a:ext cx="2054528" cy="585759"/>
          </a:xfrm>
          <a:prstGeom prst="rect">
            <a:avLst/>
          </a:prstGeom>
        </p:spPr>
      </p:pic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06476333-9A34-5109-EB58-B9AF59F8C32F}"/>
              </a:ext>
            </a:extLst>
          </p:cNvPr>
          <p:cNvSpPr txBox="1">
            <a:spLocks/>
          </p:cNvSpPr>
          <p:nvPr/>
        </p:nvSpPr>
        <p:spPr>
          <a:xfrm>
            <a:off x="744671" y="2362552"/>
            <a:ext cx="5418137" cy="199439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800" b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Automotive Consumer Driven Commerce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1DCD355E-A009-6C6C-A9EB-BF0DB9C5FCAB}"/>
              </a:ext>
            </a:extLst>
          </p:cNvPr>
          <p:cNvSpPr txBox="1">
            <a:spLocks/>
          </p:cNvSpPr>
          <p:nvPr/>
        </p:nvSpPr>
        <p:spPr>
          <a:xfrm>
            <a:off x="744671" y="4671546"/>
            <a:ext cx="5418137" cy="903837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Steve Jacobs</a:t>
            </a: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GM – Outside Sales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D248268C-A378-4872-B90F-6FB24ACA49E4}"/>
              </a:ext>
            </a:extLst>
          </p:cNvPr>
          <p:cNvSpPr txBox="1">
            <a:spLocks/>
          </p:cNvSpPr>
          <p:nvPr/>
        </p:nvSpPr>
        <p:spPr>
          <a:xfrm>
            <a:off x="744671" y="6352462"/>
            <a:ext cx="5418137" cy="2492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66666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>
                <a:solidFill>
                  <a:schemeClr val="bg1"/>
                </a:solidFill>
                <a:effectLst/>
              </a:rPr>
              <a:t>© </a:t>
            </a:r>
            <a:r>
              <a:rPr lang="en-US" sz="1400">
                <a:solidFill>
                  <a:schemeClr val="bg1"/>
                </a:solidFill>
              </a:rPr>
              <a:t>2023, 1stMILE, LLC.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5A8ECD1C-A2D8-C5E3-42A2-3D14E66052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59768" y="1098644"/>
            <a:ext cx="1399880" cy="633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34265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A52E94F8-C492-382D-4EE2-97DFB5D32418}"/>
              </a:ext>
            </a:extLst>
          </p:cNvPr>
          <p:cNvCxnSpPr>
            <a:cxnSpLocks/>
          </p:cNvCxnSpPr>
          <p:nvPr/>
        </p:nvCxnSpPr>
        <p:spPr>
          <a:xfrm>
            <a:off x="761179" y="5301965"/>
            <a:ext cx="10750028" cy="0"/>
          </a:xfrm>
          <a:prstGeom prst="line">
            <a:avLst/>
          </a:prstGeom>
          <a:ln w="12700">
            <a:solidFill>
              <a:srgbClr val="213F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71AED43-8FF7-443A-ACB1-D8B780AC7187}"/>
              </a:ext>
            </a:extLst>
          </p:cNvPr>
          <p:cNvCxnSpPr>
            <a:cxnSpLocks/>
          </p:cNvCxnSpPr>
          <p:nvPr/>
        </p:nvCxnSpPr>
        <p:spPr>
          <a:xfrm>
            <a:off x="761179" y="4082765"/>
            <a:ext cx="10750028" cy="0"/>
          </a:xfrm>
          <a:prstGeom prst="line">
            <a:avLst/>
          </a:prstGeom>
          <a:ln w="12700">
            <a:solidFill>
              <a:srgbClr val="213F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AAF4E32-BF87-D69C-7765-FB677335EF01}"/>
              </a:ext>
            </a:extLst>
          </p:cNvPr>
          <p:cNvCxnSpPr>
            <a:cxnSpLocks/>
          </p:cNvCxnSpPr>
          <p:nvPr/>
        </p:nvCxnSpPr>
        <p:spPr>
          <a:xfrm>
            <a:off x="761179" y="2968669"/>
            <a:ext cx="10750028" cy="0"/>
          </a:xfrm>
          <a:prstGeom prst="line">
            <a:avLst/>
          </a:prstGeom>
          <a:ln w="12700">
            <a:solidFill>
              <a:srgbClr val="213F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27">
            <a:extLst>
              <a:ext uri="{FF2B5EF4-FFF2-40B4-BE49-F238E27FC236}">
                <a16:creationId xmlns:a16="http://schemas.microsoft.com/office/drawing/2014/main" id="{6423E30A-B4FE-41E8-BC0B-2B91A197474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/>
              <a:t>1stMILE Credit Waterfall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2C9D955-872B-F06D-8D95-449518E1C9B7}"/>
              </a:ext>
            </a:extLst>
          </p:cNvPr>
          <p:cNvSpPr txBox="1"/>
          <p:nvPr/>
        </p:nvSpPr>
        <p:spPr>
          <a:xfrm>
            <a:off x="814011" y="2173126"/>
            <a:ext cx="2324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Private Label Cards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B90D4CC-36FD-4BB1-5913-9AB2AF37D435}"/>
              </a:ext>
            </a:extLst>
          </p:cNvPr>
          <p:cNvSpPr txBox="1"/>
          <p:nvPr/>
        </p:nvSpPr>
        <p:spPr>
          <a:xfrm>
            <a:off x="814011" y="4447120"/>
            <a:ext cx="24465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Sub Prime Financing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6EC13066-8B0E-B779-0BDB-2BEF527A694F}"/>
              </a:ext>
            </a:extLst>
          </p:cNvPr>
          <p:cNvSpPr/>
          <p:nvPr/>
        </p:nvSpPr>
        <p:spPr>
          <a:xfrm>
            <a:off x="1807491" y="2612525"/>
            <a:ext cx="337905" cy="189155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75D20BDA-24CA-5754-A544-F2B547778373}"/>
              </a:ext>
            </a:extLst>
          </p:cNvPr>
          <p:cNvSpPr txBox="1"/>
          <p:nvPr/>
        </p:nvSpPr>
        <p:spPr>
          <a:xfrm>
            <a:off x="1120084" y="5733578"/>
            <a:ext cx="16450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Coming Soon</a:t>
            </a: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C1767B3C-A7DC-3F1D-B00A-14A52CB1672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87530" y="2826698"/>
            <a:ext cx="177826" cy="369332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535347E1-3D91-EBBF-9E20-7F73EE300537}"/>
              </a:ext>
            </a:extLst>
          </p:cNvPr>
          <p:cNvSpPr txBox="1"/>
          <p:nvPr/>
        </p:nvSpPr>
        <p:spPr>
          <a:xfrm>
            <a:off x="748289" y="3356580"/>
            <a:ext cx="25122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Non-Prime Financing</a:t>
            </a: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2D94D459-1D49-DB29-5771-56765C0403D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99418" y="3954094"/>
            <a:ext cx="177826" cy="36933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529D5DD-E42F-ADBB-F2A2-3ACB9CB023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78004" y="3260990"/>
            <a:ext cx="1484146" cy="54893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FE4C03B-C79B-AB2B-7001-3A8620AA639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25592" y="4385172"/>
            <a:ext cx="1981712" cy="51979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4009986-B926-963A-5BE0-03AF0137D77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81890" y="4463927"/>
            <a:ext cx="2324100" cy="402059"/>
          </a:xfrm>
          <a:prstGeom prst="rect">
            <a:avLst/>
          </a:prstGeom>
        </p:spPr>
      </p:pic>
      <p:sp>
        <p:nvSpPr>
          <p:cNvPr id="5" name="Text Placeholder 17">
            <a:extLst>
              <a:ext uri="{FF2B5EF4-FFF2-40B4-BE49-F238E27FC236}">
                <a16:creationId xmlns:a16="http://schemas.microsoft.com/office/drawing/2014/main" id="{B13EB26B-8E4F-AB78-ACDF-E210D51CB182}"/>
              </a:ext>
            </a:extLst>
          </p:cNvPr>
          <p:cNvSpPr txBox="1">
            <a:spLocks/>
          </p:cNvSpPr>
          <p:nvPr/>
        </p:nvSpPr>
        <p:spPr>
          <a:xfrm>
            <a:off x="630239" y="1272881"/>
            <a:ext cx="11090275" cy="353108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kern="1200">
                <a:solidFill>
                  <a:srgbClr val="1F439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>
                <a:solidFill>
                  <a:srgbClr val="213F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Three integrated credit tier options allow nearly all your customers to finance the repairs they need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BE9DC9E-3D17-EB1C-B7F4-F35F85F22B2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586241" y="1980377"/>
            <a:ext cx="1924966" cy="66666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B4AF1C6-EEE9-7D95-31C7-A673C4C7E0A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60675" y="1979752"/>
            <a:ext cx="1062592" cy="66944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9CBF684-4953-7F1F-2C95-0E3B3247C0F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48466" y="1978588"/>
            <a:ext cx="1067067" cy="67225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BA2E946-05FF-929B-ADCF-CBD5330EAE7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40732" y="1978588"/>
            <a:ext cx="1062134" cy="67225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947D3018-4B84-106D-E837-4CB37445A8B1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28065" y="1982692"/>
            <a:ext cx="1084278" cy="67767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54374D20-DC4F-9A3D-5BE4-12939827E76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90616" y="5654979"/>
            <a:ext cx="2479344" cy="41236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5CFD2F1-7023-2561-F40F-3808B93B83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2146" y="5483190"/>
            <a:ext cx="1609725" cy="819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A yellow credit card with black text&#10;&#10;Description automatically generated">
            <a:extLst>
              <a:ext uri="{FF2B5EF4-FFF2-40B4-BE49-F238E27FC236}">
                <a16:creationId xmlns:a16="http://schemas.microsoft.com/office/drawing/2014/main" id="{F52B0329-9D02-E1DC-8CF7-191DC960F79F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3113" y="1980910"/>
            <a:ext cx="1062592" cy="670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919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7845ACB7-E87C-4F08-8954-25345F28108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30239" y="579435"/>
            <a:ext cx="11090275" cy="803275"/>
          </a:xfrm>
        </p:spPr>
        <p:txBody>
          <a:bodyPr>
            <a:normAutofit/>
          </a:bodyPr>
          <a:lstStyle/>
          <a:p>
            <a:r>
              <a:rPr lang="en-US"/>
              <a:t>1stMILE Pay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4E5F9E8-EE45-B984-BE2E-10B2F68B28D1}"/>
              </a:ext>
            </a:extLst>
          </p:cNvPr>
          <p:cNvSpPr txBox="1"/>
          <p:nvPr/>
        </p:nvSpPr>
        <p:spPr>
          <a:xfrm>
            <a:off x="630239" y="1962145"/>
            <a:ext cx="2097605" cy="30777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buClr>
                <a:srgbClr val="213F99"/>
              </a:buClr>
            </a:pPr>
            <a:r>
              <a:rPr lang="en-US" sz="2000" b="1">
                <a:solidFill>
                  <a:srgbClr val="F7941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Your benefits</a:t>
            </a:r>
          </a:p>
        </p:txBody>
      </p:sp>
      <p:sp>
        <p:nvSpPr>
          <p:cNvPr id="2" name="Text Placeholder 17">
            <a:extLst>
              <a:ext uri="{FF2B5EF4-FFF2-40B4-BE49-F238E27FC236}">
                <a16:creationId xmlns:a16="http://schemas.microsoft.com/office/drawing/2014/main" id="{85642233-1E8A-D217-EA7E-172E05E7CAAE}"/>
              </a:ext>
            </a:extLst>
          </p:cNvPr>
          <p:cNvSpPr txBox="1">
            <a:spLocks/>
          </p:cNvSpPr>
          <p:nvPr/>
        </p:nvSpPr>
        <p:spPr>
          <a:xfrm>
            <a:off x="630239" y="1272881"/>
            <a:ext cx="11090275" cy="353108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kern="1200">
                <a:solidFill>
                  <a:srgbClr val="1F439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rgbClr val="213F99"/>
                </a:solidFill>
              </a:rPr>
              <a:t>Easy payments from anywhere</a:t>
            </a:r>
          </a:p>
        </p:txBody>
      </p:sp>
      <p:pic>
        <p:nvPicPr>
          <p:cNvPr id="3" name="Picture 11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BD417F7E-51F5-1494-4024-57E0F2D754E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33720" y="1874498"/>
            <a:ext cx="1774227" cy="3105688"/>
          </a:xfrm>
          <a:prstGeom prst="rect">
            <a:avLst/>
          </a:prstGeom>
        </p:spPr>
      </p:pic>
      <p:pic>
        <p:nvPicPr>
          <p:cNvPr id="4" name="Picture 1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B9797968-E12D-B542-8196-C8ED0D0579C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31255" y="1908076"/>
            <a:ext cx="1791520" cy="310568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714B28B-E222-B9F5-5EF8-68E9A6B2AA86}"/>
              </a:ext>
            </a:extLst>
          </p:cNvPr>
          <p:cNvSpPr txBox="1"/>
          <p:nvPr/>
        </p:nvSpPr>
        <p:spPr>
          <a:xfrm>
            <a:off x="9278213" y="1448046"/>
            <a:ext cx="2097605" cy="24622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>
              <a:buClr>
                <a:srgbClr val="213F99"/>
              </a:buClr>
            </a:pPr>
            <a:r>
              <a:rPr lang="en-US" sz="1600" b="1">
                <a:solidFill>
                  <a:srgbClr val="213F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 Anywhere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723FC53-5489-80DB-4CDC-A28F5FBA389F}"/>
              </a:ext>
            </a:extLst>
          </p:cNvPr>
          <p:cNvSpPr txBox="1"/>
          <p:nvPr/>
        </p:nvSpPr>
        <p:spPr>
          <a:xfrm>
            <a:off x="6772032" y="1446388"/>
            <a:ext cx="2097605" cy="24622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>
              <a:buClr>
                <a:srgbClr val="213F99"/>
              </a:buClr>
            </a:pPr>
            <a:r>
              <a:rPr lang="en-US" sz="1600" b="1">
                <a:solidFill>
                  <a:srgbClr val="213F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In-Store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67B0E52-59E1-8B40-A694-CA3092C2950B}"/>
              </a:ext>
            </a:extLst>
          </p:cNvPr>
          <p:cNvSpPr txBox="1"/>
          <p:nvPr/>
        </p:nvSpPr>
        <p:spPr>
          <a:xfrm>
            <a:off x="630239" y="2394863"/>
            <a:ext cx="4887692" cy="2323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Clr>
                <a:srgbClr val="213F99"/>
              </a:buClr>
              <a:buFont typeface="Arial" panose="020B0604020202020204" pitchFamily="34" charset="0"/>
              <a:buChar char="•"/>
            </a:pPr>
            <a:r>
              <a:rPr lang="en-US" sz="1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Integrated checkout with your POS</a:t>
            </a:r>
          </a:p>
          <a:p>
            <a:pPr marL="285750" indent="-285750">
              <a:spcAft>
                <a:spcPts val="600"/>
              </a:spcAft>
              <a:buClr>
                <a:srgbClr val="213F99"/>
              </a:buClr>
              <a:buFont typeface="Arial" panose="020B0604020202020204" pitchFamily="34" charset="0"/>
              <a:buChar char="•"/>
            </a:pPr>
            <a:r>
              <a:rPr lang="en-US" sz="1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Mitigate transaction processing costs</a:t>
            </a:r>
          </a:p>
          <a:p>
            <a:pPr marL="285750" indent="-285750">
              <a:spcAft>
                <a:spcPts val="600"/>
              </a:spcAft>
              <a:buClr>
                <a:srgbClr val="213F99"/>
              </a:buClr>
              <a:buFont typeface="Arial" panose="020B0604020202020204" pitchFamily="34" charset="0"/>
              <a:buChar char="•"/>
            </a:pPr>
            <a:r>
              <a:rPr lang="en-US" sz="1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Fully compliant Cash Discounting or Surcharging options</a:t>
            </a:r>
          </a:p>
          <a:p>
            <a:pPr marL="285750" indent="-285750">
              <a:spcAft>
                <a:spcPts val="600"/>
              </a:spcAft>
              <a:buClr>
                <a:srgbClr val="213F99"/>
              </a:buClr>
              <a:buFont typeface="Arial" panose="020B0604020202020204" pitchFamily="34" charset="0"/>
              <a:buChar char="•"/>
            </a:pPr>
            <a:r>
              <a:rPr lang="en-US" sz="1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Customers can enroll in Loyalty at checkout</a:t>
            </a:r>
          </a:p>
          <a:p>
            <a:pPr marL="285750" indent="-285750">
              <a:spcAft>
                <a:spcPts val="600"/>
              </a:spcAft>
              <a:buClr>
                <a:srgbClr val="213F99"/>
              </a:buClr>
              <a:buFont typeface="Arial" panose="020B0604020202020204" pitchFamily="34" charset="0"/>
              <a:buChar char="•"/>
            </a:pPr>
            <a:r>
              <a:rPr lang="en-US" sz="1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Boost revenues, one transaction at a time</a:t>
            </a:r>
          </a:p>
          <a:p>
            <a:pPr>
              <a:buClr>
                <a:srgbClr val="213F99"/>
              </a:buClr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7357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7845ACB7-E87C-4F08-8954-25345F28108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30239" y="579435"/>
            <a:ext cx="11090275" cy="803275"/>
          </a:xfrm>
        </p:spPr>
        <p:txBody>
          <a:bodyPr>
            <a:normAutofit/>
          </a:bodyPr>
          <a:lstStyle/>
          <a:p>
            <a:r>
              <a:rPr lang="en-US"/>
              <a:t>1stMILE Loyalty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5B036383-D417-6D57-F73D-D3FA2B4D4E65}"/>
              </a:ext>
            </a:extLst>
          </p:cNvPr>
          <p:cNvSpPr txBox="1"/>
          <p:nvPr/>
        </p:nvSpPr>
        <p:spPr>
          <a:xfrm>
            <a:off x="630239" y="2719715"/>
            <a:ext cx="4824630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Clr>
                <a:srgbClr val="213F99"/>
              </a:buClr>
              <a:buFont typeface="Arial" panose="020B0604020202020204" pitchFamily="34" charset="0"/>
              <a:buChar char="•"/>
            </a:pPr>
            <a:r>
              <a:rPr lang="en-US" sz="1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Build loyalty, gain repeat business, earn higher revenues</a:t>
            </a:r>
          </a:p>
          <a:p>
            <a:pPr marL="285750" indent="-285750">
              <a:spcAft>
                <a:spcPts val="600"/>
              </a:spcAft>
              <a:buClr>
                <a:srgbClr val="213F99"/>
              </a:buClr>
              <a:buFont typeface="Arial" panose="020B0604020202020204" pitchFamily="34" charset="0"/>
              <a:buChar char="•"/>
            </a:pPr>
            <a:r>
              <a:rPr lang="en-US" sz="1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Your shop information is always available in the customer’s 1stMILE app</a:t>
            </a:r>
          </a:p>
          <a:p>
            <a:pPr marL="285750" indent="-285750">
              <a:spcAft>
                <a:spcPts val="600"/>
              </a:spcAft>
              <a:buClr>
                <a:srgbClr val="213F99"/>
              </a:buClr>
              <a:buFont typeface="Arial" panose="020B0604020202020204" pitchFamily="34" charset="0"/>
              <a:buChar char="•"/>
            </a:pPr>
            <a:r>
              <a:rPr lang="en-US" sz="1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Branded with your shop picture, hours, and contact information</a:t>
            </a:r>
          </a:p>
          <a:p>
            <a:pPr marL="285750" indent="-285750">
              <a:spcAft>
                <a:spcPts val="600"/>
              </a:spcAft>
              <a:buClr>
                <a:srgbClr val="213F99"/>
              </a:buClr>
              <a:buFont typeface="Arial" panose="020B0604020202020204" pitchFamily="34" charset="0"/>
              <a:buChar char="•"/>
            </a:pPr>
            <a:r>
              <a:rPr lang="en-US" sz="1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Customers enrolled in a loyalty program visit twice as often*</a:t>
            </a:r>
          </a:p>
          <a:p>
            <a:pPr>
              <a:buClr>
                <a:srgbClr val="213F99"/>
              </a:buClr>
            </a:pPr>
            <a:endParaRPr lang="en-US" sz="160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4E5F9E8-EE45-B984-BE2E-10B2F68B28D1}"/>
              </a:ext>
            </a:extLst>
          </p:cNvPr>
          <p:cNvSpPr txBox="1"/>
          <p:nvPr/>
        </p:nvSpPr>
        <p:spPr>
          <a:xfrm>
            <a:off x="630239" y="2286997"/>
            <a:ext cx="2097605" cy="30777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buClr>
                <a:srgbClr val="213F99"/>
              </a:buClr>
            </a:pPr>
            <a:r>
              <a:rPr lang="en-US" sz="2000" b="1">
                <a:solidFill>
                  <a:srgbClr val="F7941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Your benefits</a:t>
            </a:r>
          </a:p>
        </p:txBody>
      </p:sp>
      <p:sp>
        <p:nvSpPr>
          <p:cNvPr id="2" name="Text Placeholder 17">
            <a:extLst>
              <a:ext uri="{FF2B5EF4-FFF2-40B4-BE49-F238E27FC236}">
                <a16:creationId xmlns:a16="http://schemas.microsoft.com/office/drawing/2014/main" id="{85642233-1E8A-D217-EA7E-172E05E7CAAE}"/>
              </a:ext>
            </a:extLst>
          </p:cNvPr>
          <p:cNvSpPr txBox="1">
            <a:spLocks/>
          </p:cNvSpPr>
          <p:nvPr/>
        </p:nvSpPr>
        <p:spPr>
          <a:xfrm>
            <a:off x="630239" y="1272880"/>
            <a:ext cx="5238819" cy="564323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kern="1200">
                <a:solidFill>
                  <a:srgbClr val="1F439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>
                <a:solidFill>
                  <a:srgbClr val="213F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Customers can track Loyalty rewards directly from the 1stMILE app</a:t>
            </a:r>
          </a:p>
        </p:txBody>
      </p:sp>
      <p:pic>
        <p:nvPicPr>
          <p:cNvPr id="10" name="Picture 4" descr="A picture containing text, electronics, calculator&#10;&#10;Description automatically generated">
            <a:extLst>
              <a:ext uri="{FF2B5EF4-FFF2-40B4-BE49-F238E27FC236}">
                <a16:creationId xmlns:a16="http://schemas.microsoft.com/office/drawing/2014/main" id="{BD1187B8-8F9D-E769-253F-7F3F17B1FB8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09979" y="2042412"/>
            <a:ext cx="1910570" cy="2864010"/>
          </a:xfrm>
          <a:prstGeom prst="rect">
            <a:avLst/>
          </a:prstGeom>
        </p:spPr>
      </p:pic>
      <p:pic>
        <p:nvPicPr>
          <p:cNvPr id="11" name="Picture 6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53F463F1-85CE-2BFB-B8D4-8C5FAF97FFF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13083" y="2042412"/>
            <a:ext cx="1464094" cy="286401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0723D54-38C6-844A-5959-1A5835F32612}"/>
              </a:ext>
            </a:extLst>
          </p:cNvPr>
          <p:cNvSpPr txBox="1"/>
          <p:nvPr/>
        </p:nvSpPr>
        <p:spPr>
          <a:xfrm>
            <a:off x="9278213" y="1614302"/>
            <a:ext cx="2097605" cy="24622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>
              <a:buClr>
                <a:srgbClr val="213F99"/>
              </a:buClr>
            </a:pPr>
            <a:r>
              <a:rPr lang="en-US" sz="1600" b="1">
                <a:solidFill>
                  <a:srgbClr val="213F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Track Points &amp; Cars</a:t>
            </a:r>
          </a:p>
        </p:txBody>
      </p:sp>
      <p:pic>
        <p:nvPicPr>
          <p:cNvPr id="9" name="Picture 6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D477E0A0-4881-12CF-95EB-C3BC699D9A6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369781" y="2042412"/>
            <a:ext cx="1444770" cy="286401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299058AC-13B1-7BCE-AC26-1A7E01F23E54}"/>
              </a:ext>
            </a:extLst>
          </p:cNvPr>
          <p:cNvSpPr txBox="1"/>
          <p:nvPr/>
        </p:nvSpPr>
        <p:spPr>
          <a:xfrm>
            <a:off x="6416462" y="1612644"/>
            <a:ext cx="2097605" cy="24622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>
              <a:buClr>
                <a:srgbClr val="213F99"/>
              </a:buClr>
            </a:pPr>
            <a:r>
              <a:rPr lang="en-US" sz="1600" b="1">
                <a:solidFill>
                  <a:srgbClr val="213F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Enroll In-Store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20CC2F3-79FF-67BE-FBB8-24B822D48741}"/>
              </a:ext>
            </a:extLst>
          </p:cNvPr>
          <p:cNvSpPr/>
          <p:nvPr/>
        </p:nvSpPr>
        <p:spPr>
          <a:xfrm>
            <a:off x="630239" y="6032344"/>
            <a:ext cx="10108557" cy="246221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r>
              <a:rPr lang="en-US"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Source: </a:t>
            </a:r>
            <a:r>
              <a:rPr lang="en-US" sz="100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Edmunds study, March 2014</a:t>
            </a:r>
          </a:p>
        </p:txBody>
      </p:sp>
    </p:spTree>
    <p:extLst>
      <p:ext uri="{BB962C8B-B14F-4D97-AF65-F5344CB8AC3E}">
        <p14:creationId xmlns:p14="http://schemas.microsoft.com/office/powerpoint/2010/main" val="23881962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7845ACB7-E87C-4F08-8954-25345F28108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30239" y="579435"/>
            <a:ext cx="11090275" cy="803275"/>
          </a:xfrm>
        </p:spPr>
        <p:txBody>
          <a:bodyPr>
            <a:normAutofit/>
          </a:bodyPr>
          <a:lstStyle/>
          <a:p>
            <a:r>
              <a:rPr lang="en-US" dirty="0"/>
              <a:t>1stMILE Dashboard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5B036383-D417-6D57-F73D-D3FA2B4D4E65}"/>
              </a:ext>
            </a:extLst>
          </p:cNvPr>
          <p:cNvSpPr txBox="1"/>
          <p:nvPr/>
        </p:nvSpPr>
        <p:spPr>
          <a:xfrm>
            <a:off x="630239" y="2719715"/>
            <a:ext cx="4824630" cy="2139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Clr>
                <a:srgbClr val="213F99"/>
              </a:buClr>
              <a:buFont typeface="Arial" panose="020B0604020202020204" pitchFamily="34" charset="0"/>
              <a:buChar char="•"/>
            </a:pPr>
            <a:r>
              <a:rPr lang="en-US" sz="17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View shop and Loyalty metrics anytime at dashboard.1stMILE.com</a:t>
            </a:r>
          </a:p>
          <a:p>
            <a:pPr marL="285750" indent="-285750">
              <a:spcAft>
                <a:spcPts val="600"/>
              </a:spcAft>
              <a:buClr>
                <a:srgbClr val="213F99"/>
              </a:buClr>
              <a:buFont typeface="Arial" panose="020B0604020202020204" pitchFamily="34" charset="0"/>
              <a:buChar char="•"/>
            </a:pPr>
            <a:r>
              <a:rPr lang="en-US" sz="17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Activate and Manage your Loyalty program and settings</a:t>
            </a:r>
          </a:p>
          <a:p>
            <a:pPr marL="285750" indent="-285750">
              <a:spcAft>
                <a:spcPts val="600"/>
              </a:spcAft>
              <a:buClr>
                <a:srgbClr val="213F99"/>
              </a:buClr>
              <a:buFont typeface="Arial" panose="020B0604020202020204" pitchFamily="34" charset="0"/>
              <a:buChar char="•"/>
            </a:pPr>
            <a:r>
              <a:rPr lang="en-US" sz="17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Add any team members with roles-based permissions</a:t>
            </a:r>
          </a:p>
          <a:p>
            <a:pPr>
              <a:buClr>
                <a:srgbClr val="213F99"/>
              </a:buClr>
            </a:pPr>
            <a:endParaRPr lang="en-US" sz="16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4E5F9E8-EE45-B984-BE2E-10B2F68B28D1}"/>
              </a:ext>
            </a:extLst>
          </p:cNvPr>
          <p:cNvSpPr txBox="1"/>
          <p:nvPr/>
        </p:nvSpPr>
        <p:spPr>
          <a:xfrm>
            <a:off x="630239" y="2286997"/>
            <a:ext cx="2097605" cy="30777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buClr>
                <a:srgbClr val="213F99"/>
              </a:buClr>
            </a:pPr>
            <a:r>
              <a:rPr lang="en-US" sz="2000" b="1">
                <a:solidFill>
                  <a:srgbClr val="F7941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Your benefits</a:t>
            </a:r>
          </a:p>
        </p:txBody>
      </p:sp>
      <p:sp>
        <p:nvSpPr>
          <p:cNvPr id="2" name="Text Placeholder 17">
            <a:extLst>
              <a:ext uri="{FF2B5EF4-FFF2-40B4-BE49-F238E27FC236}">
                <a16:creationId xmlns:a16="http://schemas.microsoft.com/office/drawing/2014/main" id="{85642233-1E8A-D217-EA7E-172E05E7CAAE}"/>
              </a:ext>
            </a:extLst>
          </p:cNvPr>
          <p:cNvSpPr txBox="1">
            <a:spLocks/>
          </p:cNvSpPr>
          <p:nvPr/>
        </p:nvSpPr>
        <p:spPr>
          <a:xfrm>
            <a:off x="630239" y="1272880"/>
            <a:ext cx="5465761" cy="564323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kern="1200">
                <a:solidFill>
                  <a:srgbClr val="1F439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>
                <a:solidFill>
                  <a:srgbClr val="213F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Browser-based dashboard to view key shop metrics and view/manage Loyalty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0723D54-38C6-844A-5959-1A5835F32612}"/>
              </a:ext>
            </a:extLst>
          </p:cNvPr>
          <p:cNvSpPr txBox="1"/>
          <p:nvPr/>
        </p:nvSpPr>
        <p:spPr>
          <a:xfrm>
            <a:off x="8946154" y="1614302"/>
            <a:ext cx="2652232" cy="24622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>
              <a:buClr>
                <a:srgbClr val="213F99"/>
              </a:buClr>
            </a:pPr>
            <a:r>
              <a:rPr lang="en-US" sz="1600" b="1" dirty="0">
                <a:solidFill>
                  <a:srgbClr val="213F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Shop &amp; Loyalty Reporting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99058AC-13B1-7BCE-AC26-1A7E01F23E54}"/>
              </a:ext>
            </a:extLst>
          </p:cNvPr>
          <p:cNvSpPr txBox="1"/>
          <p:nvPr/>
        </p:nvSpPr>
        <p:spPr>
          <a:xfrm>
            <a:off x="6096000" y="1612644"/>
            <a:ext cx="2097605" cy="24622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>
              <a:buClr>
                <a:srgbClr val="213F99"/>
              </a:buClr>
            </a:pPr>
            <a:r>
              <a:rPr lang="en-US" sz="1600" b="1" dirty="0">
                <a:solidFill>
                  <a:srgbClr val="213F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Manage Loyalty</a:t>
            </a:r>
          </a:p>
        </p:txBody>
      </p:sp>
      <p:pic>
        <p:nvPicPr>
          <p:cNvPr id="4" name="Picture 3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B453180D-BA96-4F8A-B7BF-7C376AE89E0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000" r="59464"/>
          <a:stretch/>
        </p:blipFill>
        <p:spPr>
          <a:xfrm>
            <a:off x="5675586" y="2199793"/>
            <a:ext cx="2518019" cy="3045563"/>
          </a:xfrm>
          <a:prstGeom prst="rect">
            <a:avLst/>
          </a:prstGeom>
        </p:spPr>
      </p:pic>
      <p:pic>
        <p:nvPicPr>
          <p:cNvPr id="5" name="Picture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BF45F95B-8AAF-A74B-B3A1-57E7AD84031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78"/>
          <a:stretch/>
        </p:blipFill>
        <p:spPr>
          <a:xfrm>
            <a:off x="8306837" y="3932294"/>
            <a:ext cx="3805819" cy="202699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1827F60-2EAE-3218-20D4-135256A13DF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32808"/>
          <a:stretch/>
        </p:blipFill>
        <p:spPr>
          <a:xfrm>
            <a:off x="8306837" y="2190235"/>
            <a:ext cx="3930867" cy="1505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4863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A037909-46ED-4000-92B3-EABB9E04A1F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Additional Benefits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9E365E06-24F4-4B8E-8F37-3BF8655E50F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30239" y="1762743"/>
            <a:ext cx="6391884" cy="29546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sz="2000" b="1" dirty="0">
                <a:solidFill>
                  <a:srgbClr val="F7941E"/>
                </a:solidFill>
              </a:rPr>
              <a:t>Included with 1stMILE</a:t>
            </a:r>
          </a:p>
          <a:p>
            <a:pPr marL="285750" indent="-285750">
              <a:spcBef>
                <a:spcPts val="1200"/>
              </a:spcBef>
              <a:buClr>
                <a:srgbClr val="1F4397"/>
              </a:buClr>
              <a:buFont typeface="Arial" panose="020B0604020202020204" pitchFamily="34" charset="0"/>
              <a:buChar char="•"/>
            </a:pPr>
            <a:r>
              <a:rPr lang="en-US" sz="1600" dirty="0"/>
              <a:t>1stMILE Shop App</a:t>
            </a:r>
          </a:p>
          <a:p>
            <a:pPr marL="285750" indent="-285750">
              <a:spcBef>
                <a:spcPts val="1200"/>
              </a:spcBef>
              <a:buClr>
                <a:srgbClr val="1F4397"/>
              </a:buClr>
              <a:buFont typeface="Arial" panose="020B0604020202020204" pitchFamily="34" charset="0"/>
              <a:buChar char="•"/>
            </a:pPr>
            <a:r>
              <a:rPr lang="en-US" sz="1600" dirty="0"/>
              <a:t>Fleet Card Processing – WEX, Voyager, FleetOne, Fuelman</a:t>
            </a:r>
          </a:p>
          <a:p>
            <a:pPr marL="285750" indent="-285750">
              <a:spcBef>
                <a:spcPts val="1200"/>
              </a:spcBef>
              <a:buClr>
                <a:srgbClr val="1F4397"/>
              </a:buClr>
              <a:buFont typeface="Arial" panose="020B0604020202020204" pitchFamily="34" charset="0"/>
              <a:buChar char="•"/>
            </a:pPr>
            <a:r>
              <a:rPr lang="en-US" sz="1600" dirty="0"/>
              <a:t>Heavy Trucking – Comdata, T-</a:t>
            </a:r>
            <a:r>
              <a:rPr lang="en-US" sz="1600" dirty="0" err="1"/>
              <a:t>Chek</a:t>
            </a:r>
            <a:r>
              <a:rPr lang="en-US" sz="1600" dirty="0"/>
              <a:t>, EFS</a:t>
            </a:r>
          </a:p>
          <a:p>
            <a:pPr marL="285750" indent="-285750">
              <a:spcBef>
                <a:spcPts val="1200"/>
              </a:spcBef>
              <a:buClr>
                <a:srgbClr val="1F4397"/>
              </a:buClr>
              <a:buFont typeface="Arial" panose="020B0604020202020204" pitchFamily="34" charset="0"/>
              <a:buChar char="•"/>
            </a:pPr>
            <a:r>
              <a:rPr lang="en-US" sz="1600" dirty="0"/>
              <a:t>Web Payments – Integrated and standalone options that integrate back into POS invoices</a:t>
            </a:r>
          </a:p>
          <a:p>
            <a:pPr marL="285750" indent="-285750">
              <a:spcBef>
                <a:spcPts val="1200"/>
              </a:spcBef>
              <a:buClr>
                <a:srgbClr val="1F4397"/>
              </a:buClr>
              <a:buFont typeface="Arial" panose="020B0604020202020204" pitchFamily="34" charset="0"/>
              <a:buChar char="•"/>
            </a:pPr>
            <a:r>
              <a:rPr lang="en-US" sz="1600" dirty="0"/>
              <a:t>State-of-the-art hardware</a:t>
            </a:r>
          </a:p>
          <a:p>
            <a:pPr marL="285750" indent="-285750">
              <a:spcBef>
                <a:spcPts val="1200"/>
              </a:spcBef>
              <a:buClr>
                <a:srgbClr val="1F4397"/>
              </a:buClr>
              <a:buFont typeface="Arial" panose="020B0604020202020204" pitchFamily="34" charset="0"/>
              <a:buChar char="•"/>
            </a:pPr>
            <a:r>
              <a:rPr lang="en-US" sz="1600" dirty="0"/>
              <a:t>PCI Compliance program included</a:t>
            </a:r>
          </a:p>
        </p:txBody>
      </p:sp>
      <p:sp>
        <p:nvSpPr>
          <p:cNvPr id="3" name="Text Placeholder 17">
            <a:extLst>
              <a:ext uri="{FF2B5EF4-FFF2-40B4-BE49-F238E27FC236}">
                <a16:creationId xmlns:a16="http://schemas.microsoft.com/office/drawing/2014/main" id="{4D10C8CD-764F-D2A7-91BA-70B9FBDF2B42}"/>
              </a:ext>
            </a:extLst>
          </p:cNvPr>
          <p:cNvSpPr txBox="1">
            <a:spLocks/>
          </p:cNvSpPr>
          <p:nvPr/>
        </p:nvSpPr>
        <p:spPr>
          <a:xfrm>
            <a:off x="630239" y="1272881"/>
            <a:ext cx="11090275" cy="353108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kern="1200">
                <a:solidFill>
                  <a:srgbClr val="1F439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solidFill>
                  <a:srgbClr val="213F99"/>
                </a:solidFill>
              </a:rPr>
              <a:t>Features to boost revenue and minimize costs</a:t>
            </a:r>
            <a:endParaRPr lang="en-US" sz="1800" dirty="0">
              <a:solidFill>
                <a:srgbClr val="213F9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26276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903083-AE0A-4A65-A96C-AD9EABC4490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6448" y="2552700"/>
            <a:ext cx="7715510" cy="1342162"/>
          </a:xfrm>
        </p:spPr>
        <p:txBody>
          <a:bodyPr wrap="square" lIns="0" tIns="0" rIns="0" bIns="0">
            <a:spAutoFit/>
          </a:bodyPr>
          <a:lstStyle/>
          <a:p>
            <a:r>
              <a:rPr lang="en-US" sz="5400" b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Lead with innovation,</a:t>
            </a:r>
            <a:br>
              <a:rPr lang="en-US" sz="5400" b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5400" b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win with loyalty 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5C213EE-015D-4F7B-B025-5AB2747A1D0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16448" y="4155506"/>
            <a:ext cx="5418137" cy="1759456"/>
          </a:xfrm>
        </p:spPr>
        <p:txBody>
          <a:bodyPr lIns="0" tIns="0" rIns="0" bIns="0">
            <a:spAutoFit/>
          </a:bodyPr>
          <a:lstStyle/>
          <a:p>
            <a:r>
              <a:rPr lang="en-US" sz="1800" dirty="0">
                <a:solidFill>
                  <a:schemeClr val="bg1"/>
                </a:solidFill>
              </a:rPr>
              <a:t>Contact us</a:t>
            </a:r>
          </a:p>
          <a:p>
            <a:r>
              <a:rPr lang="en-US" sz="1800" dirty="0">
                <a:solidFill>
                  <a:schemeClr val="bg1"/>
                </a:solidFill>
              </a:rPr>
              <a:t>1stMILE Sales</a:t>
            </a:r>
          </a:p>
          <a:p>
            <a:r>
              <a:rPr lang="en-US" dirty="0"/>
              <a:t>1-866-354-3490</a:t>
            </a:r>
          </a:p>
          <a:p>
            <a:r>
              <a:rPr lang="en-US" sz="1800" dirty="0">
                <a:solidFill>
                  <a:schemeClr val="bg1"/>
                </a:solidFill>
              </a:rPr>
              <a:t>1stMILE.com/MDA</a:t>
            </a:r>
          </a:p>
          <a:p>
            <a:endParaRPr lang="en-US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6597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FB557D-87A9-734E-DC3E-92352A179AD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2125012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>
            <a:extLst>
              <a:ext uri="{FF2B5EF4-FFF2-40B4-BE49-F238E27FC236}">
                <a16:creationId xmlns:a16="http://schemas.microsoft.com/office/drawing/2014/main" id="{1247EDA4-F812-4681-C42C-AB916667ECB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700000">
            <a:off x="4154683" y="2246420"/>
            <a:ext cx="3882635" cy="3882635"/>
          </a:xfrm>
          <a:prstGeom prst="rect">
            <a:avLst/>
          </a:prstGeom>
        </p:spPr>
      </p:pic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7845ACB7-E87C-4F08-8954-25345F28108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/>
              <a:t>1stMILE Consumer Driven Commerce</a:t>
            </a:r>
          </a:p>
        </p:txBody>
      </p:sp>
      <p:sp>
        <p:nvSpPr>
          <p:cNvPr id="4" name="Text Placeholder 17">
            <a:extLst>
              <a:ext uri="{FF2B5EF4-FFF2-40B4-BE49-F238E27FC236}">
                <a16:creationId xmlns:a16="http://schemas.microsoft.com/office/drawing/2014/main" id="{EE6D5925-8D3E-5EE3-152F-E0B93234DD9F}"/>
              </a:ext>
            </a:extLst>
          </p:cNvPr>
          <p:cNvSpPr txBox="1">
            <a:spLocks/>
          </p:cNvSpPr>
          <p:nvPr/>
        </p:nvSpPr>
        <p:spPr>
          <a:xfrm>
            <a:off x="630239" y="1324785"/>
            <a:ext cx="9242631" cy="498598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kern="1200">
                <a:solidFill>
                  <a:srgbClr val="1F439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Transform the automotive market by providing a consumer driven commerce experience between automotive shops and their customers</a:t>
            </a:r>
          </a:p>
        </p:txBody>
      </p:sp>
      <p:cxnSp>
        <p:nvCxnSpPr>
          <p:cNvPr id="2" name="Elbow Connector 15">
            <a:extLst>
              <a:ext uri="{FF2B5EF4-FFF2-40B4-BE49-F238E27FC236}">
                <a16:creationId xmlns:a16="http://schemas.microsoft.com/office/drawing/2014/main" id="{35488004-80A7-8DA9-3328-AE357DEAF907}"/>
              </a:ext>
            </a:extLst>
          </p:cNvPr>
          <p:cNvCxnSpPr>
            <a:cxnSpLocks/>
          </p:cNvCxnSpPr>
          <p:nvPr/>
        </p:nvCxnSpPr>
        <p:spPr>
          <a:xfrm flipV="1">
            <a:off x="7475282" y="2761773"/>
            <a:ext cx="2028143" cy="562276"/>
          </a:xfrm>
          <a:prstGeom prst="bentConnector3">
            <a:avLst>
              <a:gd name="adj1" fmla="val 41602"/>
            </a:avLst>
          </a:prstGeom>
          <a:ln w="19050">
            <a:solidFill>
              <a:srgbClr val="213F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D973E5F8-E6D6-C686-1840-407AEB6EFA2E}"/>
              </a:ext>
            </a:extLst>
          </p:cNvPr>
          <p:cNvSpPr txBox="1"/>
          <p:nvPr/>
        </p:nvSpPr>
        <p:spPr>
          <a:xfrm>
            <a:off x="8427151" y="2883376"/>
            <a:ext cx="3140931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buClr>
                <a:srgbClr val="213F99"/>
              </a:buClr>
            </a:pPr>
            <a:r>
              <a:rPr lang="en-US"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Convenient, secure financing from the privacy of your customers’ mobile devices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812114D-66EF-C97E-DA3C-71A5AB465961}"/>
              </a:ext>
            </a:extLst>
          </p:cNvPr>
          <p:cNvSpPr txBox="1"/>
          <p:nvPr/>
        </p:nvSpPr>
        <p:spPr>
          <a:xfrm>
            <a:off x="8427151" y="2321100"/>
            <a:ext cx="1076274" cy="400110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pPr>
              <a:buClr>
                <a:srgbClr val="213F99"/>
              </a:buClr>
            </a:pPr>
            <a:r>
              <a:rPr lang="en-US" sz="20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Apply</a:t>
            </a:r>
          </a:p>
        </p:txBody>
      </p:sp>
      <p:cxnSp>
        <p:nvCxnSpPr>
          <p:cNvPr id="10" name="Elbow Connector 27">
            <a:extLst>
              <a:ext uri="{FF2B5EF4-FFF2-40B4-BE49-F238E27FC236}">
                <a16:creationId xmlns:a16="http://schemas.microsoft.com/office/drawing/2014/main" id="{4381EDE1-D257-5C7A-63D1-5114A9BA1AF6}"/>
              </a:ext>
            </a:extLst>
          </p:cNvPr>
          <p:cNvCxnSpPr>
            <a:cxnSpLocks/>
          </p:cNvCxnSpPr>
          <p:nvPr/>
        </p:nvCxnSpPr>
        <p:spPr>
          <a:xfrm flipV="1">
            <a:off x="7537484" y="4628411"/>
            <a:ext cx="2409559" cy="562276"/>
          </a:xfrm>
          <a:prstGeom prst="bentConnector3">
            <a:avLst>
              <a:gd name="adj1" fmla="val 33825"/>
            </a:avLst>
          </a:prstGeom>
          <a:ln w="19050">
            <a:solidFill>
              <a:srgbClr val="F794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6ED81412-1D63-DEC6-EFC3-2CEC80566850}"/>
              </a:ext>
            </a:extLst>
          </p:cNvPr>
          <p:cNvSpPr txBox="1"/>
          <p:nvPr/>
        </p:nvSpPr>
        <p:spPr>
          <a:xfrm>
            <a:off x="8489354" y="4750014"/>
            <a:ext cx="2821796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buClr>
                <a:srgbClr val="213F99"/>
              </a:buClr>
            </a:pPr>
            <a:r>
              <a:rPr lang="en-US"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Easy payments from anywhere, enable your customers to enroll in Loyalty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B1B6710-524F-7654-870B-055B62494A2A}"/>
              </a:ext>
            </a:extLst>
          </p:cNvPr>
          <p:cNvSpPr txBox="1"/>
          <p:nvPr/>
        </p:nvSpPr>
        <p:spPr>
          <a:xfrm>
            <a:off x="8489352" y="4187738"/>
            <a:ext cx="1457691" cy="400110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pPr>
              <a:buClr>
                <a:srgbClr val="213F99"/>
              </a:buClr>
            </a:pPr>
            <a:r>
              <a:rPr lang="en-US" sz="20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Pay</a:t>
            </a:r>
          </a:p>
        </p:txBody>
      </p:sp>
      <p:cxnSp>
        <p:nvCxnSpPr>
          <p:cNvPr id="13" name="Elbow Connector 35">
            <a:extLst>
              <a:ext uri="{FF2B5EF4-FFF2-40B4-BE49-F238E27FC236}">
                <a16:creationId xmlns:a16="http://schemas.microsoft.com/office/drawing/2014/main" id="{C1F4E5F6-A8F6-F9EB-3EFB-B0C52257CB06}"/>
              </a:ext>
            </a:extLst>
          </p:cNvPr>
          <p:cNvCxnSpPr>
            <a:cxnSpLocks/>
          </p:cNvCxnSpPr>
          <p:nvPr/>
        </p:nvCxnSpPr>
        <p:spPr>
          <a:xfrm rot="10800000">
            <a:off x="2676623" y="4628411"/>
            <a:ext cx="2028669" cy="562276"/>
          </a:xfrm>
          <a:prstGeom prst="bentConnector3">
            <a:avLst>
              <a:gd name="adj1" fmla="val 40484"/>
            </a:avLst>
          </a:prstGeom>
          <a:ln w="19050">
            <a:solidFill>
              <a:srgbClr val="6666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E140AFEB-5200-9841-F75B-2E2E88A9F2DD}"/>
              </a:ext>
            </a:extLst>
          </p:cNvPr>
          <p:cNvSpPr txBox="1"/>
          <p:nvPr/>
        </p:nvSpPr>
        <p:spPr>
          <a:xfrm>
            <a:off x="662944" y="4750014"/>
            <a:ext cx="3055764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buClr>
                <a:srgbClr val="213F99"/>
              </a:buClr>
            </a:pPr>
            <a:r>
              <a:rPr lang="en-US"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Customers earn Loyalty points that they can track directly </a:t>
            </a:r>
            <a:br>
              <a:rPr lang="en-US"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from the 1stMILE Car app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2813FC4-EC75-D949-DB97-598CC59B0361}"/>
              </a:ext>
            </a:extLst>
          </p:cNvPr>
          <p:cNvSpPr txBox="1"/>
          <p:nvPr/>
        </p:nvSpPr>
        <p:spPr>
          <a:xfrm>
            <a:off x="2261017" y="4187738"/>
            <a:ext cx="1457691" cy="400110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pPr algn="r">
              <a:buClr>
                <a:srgbClr val="213F99"/>
              </a:buClr>
            </a:pPr>
            <a:r>
              <a:rPr lang="en-US" sz="20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Loyalty</a:t>
            </a:r>
          </a:p>
        </p:txBody>
      </p:sp>
      <p:cxnSp>
        <p:nvCxnSpPr>
          <p:cNvPr id="18" name="Elbow Connector 40">
            <a:extLst>
              <a:ext uri="{FF2B5EF4-FFF2-40B4-BE49-F238E27FC236}">
                <a16:creationId xmlns:a16="http://schemas.microsoft.com/office/drawing/2014/main" id="{2DF9FF22-9884-6774-D1F6-E1272E8370E6}"/>
              </a:ext>
            </a:extLst>
          </p:cNvPr>
          <p:cNvCxnSpPr>
            <a:cxnSpLocks/>
          </p:cNvCxnSpPr>
          <p:nvPr/>
        </p:nvCxnSpPr>
        <p:spPr>
          <a:xfrm rot="10800000">
            <a:off x="2676623" y="2761773"/>
            <a:ext cx="2028669" cy="562276"/>
          </a:xfrm>
          <a:prstGeom prst="bentConnector3">
            <a:avLst>
              <a:gd name="adj1" fmla="val 40484"/>
            </a:avLst>
          </a:prstGeom>
          <a:ln w="19050">
            <a:solidFill>
              <a:srgbClr val="4472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0A734AB8-8376-2F30-529D-8AC41DC88AF9}"/>
              </a:ext>
            </a:extLst>
          </p:cNvPr>
          <p:cNvSpPr txBox="1"/>
          <p:nvPr/>
        </p:nvSpPr>
        <p:spPr>
          <a:xfrm>
            <a:off x="855816" y="2883376"/>
            <a:ext cx="2862891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buClr>
                <a:srgbClr val="213F99"/>
              </a:buClr>
            </a:pPr>
            <a:r>
              <a:rPr lang="en-US"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Customers can authorize service and repairs from </a:t>
            </a:r>
            <a:br>
              <a:rPr lang="en-US"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their personal device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CD9153D-80D3-21B7-F4CE-7FDE472346BA}"/>
              </a:ext>
            </a:extLst>
          </p:cNvPr>
          <p:cNvSpPr txBox="1"/>
          <p:nvPr/>
        </p:nvSpPr>
        <p:spPr>
          <a:xfrm>
            <a:off x="2261017" y="2321100"/>
            <a:ext cx="1457691" cy="400110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pPr algn="r">
              <a:buClr>
                <a:srgbClr val="213F99"/>
              </a:buClr>
            </a:pPr>
            <a:r>
              <a:rPr lang="en-US" sz="20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Authorize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0AF9209B-D4A2-6383-10A6-4AAD46472BB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62996" y="2828005"/>
            <a:ext cx="803206" cy="803206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7EF911EE-99AD-EED8-EC53-2968DF3EB562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96451" y="4740292"/>
            <a:ext cx="726359" cy="855081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183B0378-27C5-CCBF-77CB-79236F6B5170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9868" y="2818834"/>
            <a:ext cx="807904" cy="803206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0F76BFFB-0177-04B3-910B-6BA66D7FC302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87542" y="4690517"/>
            <a:ext cx="787740" cy="85765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F86CE06-A4CA-733B-2B99-7E6C58FC0B5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96389" y="3666771"/>
            <a:ext cx="999222" cy="1127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0667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7B2FB337-1CA9-4FD6-B340-88048EFF83E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30239" y="842613"/>
            <a:ext cx="6391884" cy="8032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1stMILE Commerce</a:t>
            </a:r>
            <a:br>
              <a:rPr lang="en-US" dirty="0"/>
            </a:br>
            <a:r>
              <a:rPr lang="en-US" dirty="0"/>
              <a:t>by the numbers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4CE683BA-8995-448A-A35F-B4A63DCD66F8}"/>
              </a:ext>
            </a:extLst>
          </p:cNvPr>
          <p:cNvSpPr txBox="1">
            <a:spLocks/>
          </p:cNvSpPr>
          <p:nvPr/>
        </p:nvSpPr>
        <p:spPr>
          <a:xfrm>
            <a:off x="630239" y="2865855"/>
            <a:ext cx="2481128" cy="646331"/>
          </a:xfrm>
          <a:prstGeom prst="rect">
            <a:avLst/>
          </a:prstGeom>
        </p:spPr>
        <p:txBody>
          <a:bodyPr lIns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Automotive locations using 1stMILE</a:t>
            </a: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B0862FA7-F338-4DB6-809A-2D6C5F723044}"/>
              </a:ext>
            </a:extLst>
          </p:cNvPr>
          <p:cNvSpPr txBox="1">
            <a:spLocks/>
          </p:cNvSpPr>
          <p:nvPr/>
        </p:nvSpPr>
        <p:spPr>
          <a:xfrm>
            <a:off x="3797887" y="2865855"/>
            <a:ext cx="2481129" cy="646331"/>
          </a:xfrm>
          <a:prstGeom prst="rect">
            <a:avLst/>
          </a:prstGeom>
        </p:spPr>
        <p:txBody>
          <a:bodyPr lIns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Consumers checked out annually</a:t>
            </a:r>
          </a:p>
        </p:txBody>
      </p:sp>
      <p:sp>
        <p:nvSpPr>
          <p:cNvPr id="18" name="Text Placeholder 20">
            <a:extLst>
              <a:ext uri="{FF2B5EF4-FFF2-40B4-BE49-F238E27FC236}">
                <a16:creationId xmlns:a16="http://schemas.microsoft.com/office/drawing/2014/main" id="{96A37455-1FF8-4504-BA4B-27B404F254DD}"/>
              </a:ext>
            </a:extLst>
          </p:cNvPr>
          <p:cNvSpPr txBox="1">
            <a:spLocks/>
          </p:cNvSpPr>
          <p:nvPr/>
        </p:nvSpPr>
        <p:spPr>
          <a:xfrm>
            <a:off x="630239" y="4467007"/>
            <a:ext cx="2267170" cy="646331"/>
          </a:xfrm>
          <a:prstGeom prst="rect">
            <a:avLst/>
          </a:prstGeom>
        </p:spPr>
        <p:txBody>
          <a:bodyPr lIns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Financed repair orders annually</a:t>
            </a:r>
          </a:p>
        </p:txBody>
      </p:sp>
      <p:sp>
        <p:nvSpPr>
          <p:cNvPr id="19" name="Text Placeholder 22">
            <a:extLst>
              <a:ext uri="{FF2B5EF4-FFF2-40B4-BE49-F238E27FC236}">
                <a16:creationId xmlns:a16="http://schemas.microsoft.com/office/drawing/2014/main" id="{9E011014-0CA9-4F78-8A27-9208C4EF120D}"/>
              </a:ext>
            </a:extLst>
          </p:cNvPr>
          <p:cNvSpPr txBox="1">
            <a:spLocks/>
          </p:cNvSpPr>
          <p:nvPr/>
        </p:nvSpPr>
        <p:spPr>
          <a:xfrm>
            <a:off x="3797887" y="4467007"/>
            <a:ext cx="2004375" cy="646331"/>
          </a:xfrm>
          <a:prstGeom prst="rect">
            <a:avLst/>
          </a:prstGeom>
        </p:spPr>
        <p:txBody>
          <a:bodyPr lIns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Total repair orders annually</a:t>
            </a:r>
          </a:p>
        </p:txBody>
      </p:sp>
      <p:sp>
        <p:nvSpPr>
          <p:cNvPr id="61" name="Text Placeholder 2">
            <a:extLst>
              <a:ext uri="{FF2B5EF4-FFF2-40B4-BE49-F238E27FC236}">
                <a16:creationId xmlns:a16="http://schemas.microsoft.com/office/drawing/2014/main" id="{FD536B3A-1C98-4F65-AAA1-246C5E01B82F}"/>
              </a:ext>
            </a:extLst>
          </p:cNvPr>
          <p:cNvSpPr txBox="1">
            <a:spLocks/>
          </p:cNvSpPr>
          <p:nvPr/>
        </p:nvSpPr>
        <p:spPr>
          <a:xfrm>
            <a:off x="630239" y="2242052"/>
            <a:ext cx="3167648" cy="683435"/>
          </a:xfrm>
          <a:prstGeom prst="rect">
            <a:avLst/>
          </a:prstGeom>
        </p:spPr>
        <p:txBody>
          <a:bodyPr lIns="0" tIns="45720" rIns="91440" bIns="45720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7941E"/>
                </a:solidFill>
                <a:latin typeface="Open Sans"/>
                <a:ea typeface="Open Sans"/>
                <a:cs typeface="Open Sans"/>
              </a:rPr>
              <a:t>Over 17,500</a:t>
            </a:r>
            <a:endParaRPr lang="en-US" sz="3200" b="1" dirty="0">
              <a:solidFill>
                <a:srgbClr val="F7941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2" name="Text Placeholder 2">
            <a:extLst>
              <a:ext uri="{FF2B5EF4-FFF2-40B4-BE49-F238E27FC236}">
                <a16:creationId xmlns:a16="http://schemas.microsoft.com/office/drawing/2014/main" id="{F508E2C0-3B7D-4D34-82FC-2D70DC414490}"/>
              </a:ext>
            </a:extLst>
          </p:cNvPr>
          <p:cNvSpPr txBox="1">
            <a:spLocks/>
          </p:cNvSpPr>
          <p:nvPr/>
        </p:nvSpPr>
        <p:spPr>
          <a:xfrm>
            <a:off x="3797887" y="2238548"/>
            <a:ext cx="2481128" cy="683435"/>
          </a:xfrm>
          <a:prstGeom prst="rect">
            <a:avLst/>
          </a:prstGeom>
        </p:spPr>
        <p:txBody>
          <a:bodyPr lIns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sz="3200" b="1">
                <a:solidFill>
                  <a:srgbClr val="F7941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26.7 Million</a:t>
            </a:r>
          </a:p>
        </p:txBody>
      </p:sp>
      <p:sp>
        <p:nvSpPr>
          <p:cNvPr id="63" name="Text Placeholder 2">
            <a:extLst>
              <a:ext uri="{FF2B5EF4-FFF2-40B4-BE49-F238E27FC236}">
                <a16:creationId xmlns:a16="http://schemas.microsoft.com/office/drawing/2014/main" id="{46ED8417-9C9D-4E9F-9192-4E121573FA3C}"/>
              </a:ext>
            </a:extLst>
          </p:cNvPr>
          <p:cNvSpPr txBox="1">
            <a:spLocks/>
          </p:cNvSpPr>
          <p:nvPr/>
        </p:nvSpPr>
        <p:spPr>
          <a:xfrm>
            <a:off x="630239" y="3894231"/>
            <a:ext cx="3058247" cy="683435"/>
          </a:xfrm>
          <a:prstGeom prst="rect">
            <a:avLst/>
          </a:prstGeom>
        </p:spPr>
        <p:txBody>
          <a:bodyPr lIns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sz="3200" b="1">
                <a:solidFill>
                  <a:srgbClr val="F7941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$575 Million</a:t>
            </a:r>
          </a:p>
        </p:txBody>
      </p:sp>
      <p:sp>
        <p:nvSpPr>
          <p:cNvPr id="64" name="Text Placeholder 2">
            <a:extLst>
              <a:ext uri="{FF2B5EF4-FFF2-40B4-BE49-F238E27FC236}">
                <a16:creationId xmlns:a16="http://schemas.microsoft.com/office/drawing/2014/main" id="{4255B373-3B0D-43F1-A1C5-701888BD9257}"/>
              </a:ext>
            </a:extLst>
          </p:cNvPr>
          <p:cNvSpPr txBox="1">
            <a:spLocks/>
          </p:cNvSpPr>
          <p:nvPr/>
        </p:nvSpPr>
        <p:spPr>
          <a:xfrm>
            <a:off x="3797887" y="3839700"/>
            <a:ext cx="2481128" cy="683435"/>
          </a:xfrm>
          <a:prstGeom prst="rect">
            <a:avLst/>
          </a:prstGeom>
        </p:spPr>
        <p:txBody>
          <a:bodyPr lIns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sz="3200" b="1">
                <a:solidFill>
                  <a:srgbClr val="F7941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$9.5 Billion</a:t>
            </a:r>
          </a:p>
        </p:txBody>
      </p:sp>
    </p:spTree>
    <p:extLst>
      <p:ext uri="{BB962C8B-B14F-4D97-AF65-F5344CB8AC3E}">
        <p14:creationId xmlns:p14="http://schemas.microsoft.com/office/powerpoint/2010/main" val="9160004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2DC200A-840B-F61F-1D85-5DA2250D4D9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3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 </a:t>
            </a:r>
            <a:r>
              <a:rPr lang="en-US" dirty="0"/>
              <a:t>few current customers</a:t>
            </a:r>
          </a:p>
        </p:txBody>
      </p:sp>
      <p:pic>
        <p:nvPicPr>
          <p:cNvPr id="22" name="Picture 2" descr="C:\Users\Bob\Desktop\Logos (2)\Cards\Tire Dealer\BestOne.jpg">
            <a:extLst>
              <a:ext uri="{FF2B5EF4-FFF2-40B4-BE49-F238E27FC236}">
                <a16:creationId xmlns:a16="http://schemas.microsoft.com/office/drawing/2014/main" id="{0989E7CF-C7F2-2811-43E9-94FE96DD0F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15672" y="1676301"/>
            <a:ext cx="2396963" cy="909193"/>
          </a:xfrm>
          <a:prstGeom prst="rect">
            <a:avLst/>
          </a:prstGeom>
          <a:noFill/>
          <a:effectLst>
            <a:glow rad="101600">
              <a:schemeClr val="bg2">
                <a:lumMod val="20000"/>
                <a:lumOff val="80000"/>
                <a:alpha val="75000"/>
              </a:schemeClr>
            </a:glow>
          </a:effectLst>
        </p:spPr>
      </p:pic>
      <p:pic>
        <p:nvPicPr>
          <p:cNvPr id="23" name="Picture 22" descr="C:\Users\Bob\Desktop\Logos (2)\Cards\Tire Dealer\kost.jpg">
            <a:extLst>
              <a:ext uri="{FF2B5EF4-FFF2-40B4-BE49-F238E27FC236}">
                <a16:creationId xmlns:a16="http://schemas.microsoft.com/office/drawing/2014/main" id="{C971FEDB-AA8C-0A00-EC02-FAD10AD7C7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412688" y="4388989"/>
            <a:ext cx="2383933" cy="1008586"/>
          </a:xfrm>
          <a:prstGeom prst="rect">
            <a:avLst/>
          </a:prstGeom>
          <a:noFill/>
          <a:effectLst>
            <a:glow rad="101600">
              <a:schemeClr val="bg2">
                <a:lumMod val="20000"/>
                <a:lumOff val="80000"/>
                <a:alpha val="75000"/>
              </a:schemeClr>
            </a:glow>
          </a:effectLst>
        </p:spPr>
      </p:pic>
      <p:pic>
        <p:nvPicPr>
          <p:cNvPr id="25" name="Picture 13" descr="C:\Users\Bob\Desktop\Logos (2)\Cards\Tire Dealer\index.jpg">
            <a:extLst>
              <a:ext uri="{FF2B5EF4-FFF2-40B4-BE49-F238E27FC236}">
                <a16:creationId xmlns:a16="http://schemas.microsoft.com/office/drawing/2014/main" id="{E2F37F9A-B444-0F55-4545-C14BD336BF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39546" y="3050837"/>
            <a:ext cx="4157075" cy="823811"/>
          </a:xfrm>
          <a:prstGeom prst="rect">
            <a:avLst/>
          </a:prstGeom>
          <a:noFill/>
          <a:effectLst>
            <a:glow rad="101600">
              <a:schemeClr val="bg2">
                <a:lumMod val="20000"/>
                <a:lumOff val="80000"/>
                <a:alpha val="75000"/>
              </a:schemeClr>
            </a:glow>
          </a:effectLst>
        </p:spPr>
      </p:pic>
      <p:pic>
        <p:nvPicPr>
          <p:cNvPr id="26" name="Picture 15" descr="C:\Users\Bob\Desktop\Logos (2)\Cards\Tire Dealer\imgres.jpg">
            <a:extLst>
              <a:ext uri="{FF2B5EF4-FFF2-40B4-BE49-F238E27FC236}">
                <a16:creationId xmlns:a16="http://schemas.microsoft.com/office/drawing/2014/main" id="{B5D4ECB8-E763-A94E-EABA-79E55423E5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25622" y="3127143"/>
            <a:ext cx="2495181" cy="733877"/>
          </a:xfrm>
          <a:prstGeom prst="rect">
            <a:avLst/>
          </a:prstGeom>
          <a:noFill/>
          <a:effectLst>
            <a:glow rad="101600">
              <a:schemeClr val="bg2">
                <a:lumMod val="20000"/>
                <a:lumOff val="80000"/>
                <a:alpha val="75000"/>
              </a:schemeClr>
            </a:glow>
          </a:effectLst>
        </p:spPr>
      </p:pic>
      <p:pic>
        <p:nvPicPr>
          <p:cNvPr id="27" name="Picture 16" descr="C:\Users\Bob\Desktop\imgres.jpg">
            <a:extLst>
              <a:ext uri="{FF2B5EF4-FFF2-40B4-BE49-F238E27FC236}">
                <a16:creationId xmlns:a16="http://schemas.microsoft.com/office/drawing/2014/main" id="{7E43CEA0-0640-2C7B-4A74-B5F43B6A40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2145" y="4115603"/>
            <a:ext cx="2175754" cy="1077855"/>
          </a:xfrm>
          <a:prstGeom prst="rect">
            <a:avLst/>
          </a:prstGeom>
          <a:noFill/>
          <a:effectLst>
            <a:glow rad="101600">
              <a:schemeClr val="bg2">
                <a:lumMod val="20000"/>
                <a:lumOff val="80000"/>
                <a:alpha val="75000"/>
              </a:schemeClr>
            </a:glow>
          </a:effectLst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F261F019-1FC2-A1F7-05E4-FECB0794D04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3427" y="4444822"/>
            <a:ext cx="2762250" cy="771525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32CB5A53-042B-8FAB-0654-C0F20E5D20A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56323" y="1673402"/>
            <a:ext cx="2048835" cy="912091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9F0FAC7D-5F85-BD20-F402-F2E972A38E3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57199" y="5666684"/>
            <a:ext cx="4939422" cy="452236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F9B5D39E-6627-9A34-7F73-9F0490BAC0F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2354" y="4595469"/>
            <a:ext cx="3159547" cy="586431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C66F4B95-0279-5D1C-1882-844EC099E05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3149" y="1669227"/>
            <a:ext cx="2373472" cy="888870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A85635F3-169D-3F48-6451-05A5BE4C065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375503" y="2785067"/>
            <a:ext cx="1438275" cy="1085850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8FC99465-8A49-B3EE-D59F-BA19D4D252A8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967201" y="5507040"/>
            <a:ext cx="3827662" cy="77152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5C27BA3-45B2-53E5-BE85-C9F438FD7AEF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81877" y="2793062"/>
            <a:ext cx="2272234" cy="1077855"/>
          </a:xfrm>
          <a:prstGeom prst="rect">
            <a:avLst/>
          </a:prstGeom>
        </p:spPr>
      </p:pic>
      <p:pic>
        <p:nvPicPr>
          <p:cNvPr id="7" name="Picture 6" descr="A red and black logo&#10;&#10;Description automatically generated">
            <a:extLst>
              <a:ext uri="{FF2B5EF4-FFF2-40B4-BE49-F238E27FC236}">
                <a16:creationId xmlns:a16="http://schemas.microsoft.com/office/drawing/2014/main" id="{CCE9BE66-EC20-EC1E-749D-2CB6E63A7D0C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717" y="5507040"/>
            <a:ext cx="2310560" cy="830524"/>
          </a:xfrm>
          <a:prstGeom prst="rect">
            <a:avLst/>
          </a:prstGeom>
        </p:spPr>
      </p:pic>
      <p:pic>
        <p:nvPicPr>
          <p:cNvPr id="5" name="Picture 4" descr="A black and white logo&#10;&#10;Description automatically generated">
            <a:extLst>
              <a:ext uri="{FF2B5EF4-FFF2-40B4-BE49-F238E27FC236}">
                <a16:creationId xmlns:a16="http://schemas.microsoft.com/office/drawing/2014/main" id="{6269796C-B1D9-7BD2-533C-FAB2B5E52061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239" y="1696292"/>
            <a:ext cx="3077722" cy="625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5051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A037909-46ED-4000-92B3-EABB9E04A1F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/>
              <a:t>Some of Our Integrated POS Options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0200322-CDC7-4672-88D1-09FEB941B96C}"/>
              </a:ext>
            </a:extLst>
          </p:cNvPr>
          <p:cNvSpPr/>
          <p:nvPr/>
        </p:nvSpPr>
        <p:spPr>
          <a:xfrm>
            <a:off x="8492247" y="1415867"/>
            <a:ext cx="2802194" cy="12978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DA25768-D39A-F56B-D294-1724B1CD667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09395" y="1763520"/>
            <a:ext cx="1904566" cy="63485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3F3AFDA-AE96-05F5-AE16-4E31AF1AB05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22129" y="2591472"/>
            <a:ext cx="1478664" cy="47421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7873ECB-C6D3-CDF1-D7EB-4B536C0BD7A1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44336" y="4044741"/>
            <a:ext cx="1905000" cy="30479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AEB645C-8CEA-F0F0-3A85-B6E7FF066F54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06982" y="1996864"/>
            <a:ext cx="1905000" cy="23018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0C34B12-16B3-F7CC-F381-336474685836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75201" y="3237449"/>
            <a:ext cx="1768561" cy="5715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A82A765-95C4-4A0B-0B5B-F90D365969C1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66569" y="3931760"/>
            <a:ext cx="1905000" cy="53622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A760FD4-06A1-A045-2DB3-3F612421B067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22284" y="4550534"/>
            <a:ext cx="1674394" cy="5715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473C4CE-6219-89A4-2D21-17B722AB262F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45931" y="5246961"/>
            <a:ext cx="827099" cy="5715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91F1920-1A50-0901-5A57-BFE29DF3B33A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69194" y="2717983"/>
            <a:ext cx="1905000" cy="30616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8D0C2D5-7F32-604A-0578-017846EDA2FC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69194" y="3351885"/>
            <a:ext cx="1905000" cy="36040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ACB620E-BA2A-E071-827C-B4D477236731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69194" y="3962528"/>
            <a:ext cx="1905000" cy="45719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BF0065C-61A1-6042-985D-663AD3200DC5}"/>
              </a:ext>
            </a:extLst>
          </p:cNvPr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35944" y="4491353"/>
            <a:ext cx="571500" cy="5715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F5B897C-996D-C1CD-4D03-CDDD7DBB10EF}"/>
              </a:ext>
            </a:extLst>
          </p:cNvPr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71828" y="2630416"/>
            <a:ext cx="1623867" cy="42220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7F7E96AD-31A3-F87E-DCC4-F1A9A1BF065E}"/>
              </a:ext>
            </a:extLst>
          </p:cNvPr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70399" y="3209735"/>
            <a:ext cx="1428750" cy="5715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ACFB8AF-88A6-9036-231A-22B86F2A58EA}"/>
              </a:ext>
            </a:extLst>
          </p:cNvPr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62472" y="3868774"/>
            <a:ext cx="1644604" cy="5715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4A2D4696-32DB-F01B-0175-AAEE46B73B64}"/>
              </a:ext>
            </a:extLst>
          </p:cNvPr>
          <p:cNvPicPr>
            <a:picLocks noChangeAspect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08961" y="3310047"/>
            <a:ext cx="1905000" cy="45213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88010F78-C60D-AD05-4E87-97D90D008182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02076" y="1763520"/>
            <a:ext cx="1905000" cy="571499"/>
          </a:xfrm>
          <a:prstGeom prst="rect">
            <a:avLst/>
          </a:prstGeom>
        </p:spPr>
      </p:pic>
      <p:pic>
        <p:nvPicPr>
          <p:cNvPr id="22" name="Picture 21" descr="Logo&#10;&#10;Description automatically generated">
            <a:extLst>
              <a:ext uri="{FF2B5EF4-FFF2-40B4-BE49-F238E27FC236}">
                <a16:creationId xmlns:a16="http://schemas.microsoft.com/office/drawing/2014/main" id="{CAB5C878-916C-A692-F4C1-BEF35649454A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69194" y="5345738"/>
            <a:ext cx="1904708" cy="328973"/>
          </a:xfrm>
          <a:prstGeom prst="rect">
            <a:avLst/>
          </a:prstGeom>
        </p:spPr>
      </p:pic>
      <p:pic>
        <p:nvPicPr>
          <p:cNvPr id="42" name="Picture 41" descr="A picture containing text, clock, gauge&#10;&#10;Description automatically generated">
            <a:extLst>
              <a:ext uri="{FF2B5EF4-FFF2-40B4-BE49-F238E27FC236}">
                <a16:creationId xmlns:a16="http://schemas.microsoft.com/office/drawing/2014/main" id="{BF862D7F-1616-64B2-BA39-313FF753C122}"/>
              </a:ext>
            </a:extLst>
          </p:cNvPr>
          <p:cNvPicPr>
            <a:picLocks noChangeAspect="1"/>
          </p:cNvPicPr>
          <p:nvPr/>
        </p:nvPicPr>
        <p:blipFill>
          <a:blip r:embed="rId2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80020" y="1870021"/>
            <a:ext cx="1905000" cy="431703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E2D29A7E-0739-7E67-C44C-131FE90ABF0F}"/>
              </a:ext>
            </a:extLst>
          </p:cNvPr>
          <p:cNvPicPr>
            <a:picLocks noChangeAspect="1"/>
          </p:cNvPicPr>
          <p:nvPr/>
        </p:nvPicPr>
        <p:blipFill>
          <a:blip r:embed="rId2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21529" y="5224475"/>
            <a:ext cx="1679863" cy="571500"/>
          </a:xfrm>
          <a:prstGeom prst="rect">
            <a:avLst/>
          </a:prstGeom>
        </p:spPr>
      </p:pic>
      <p:pic>
        <p:nvPicPr>
          <p:cNvPr id="44" name="Picture 43" descr="Logo&#10;&#10;Description automatically generated">
            <a:extLst>
              <a:ext uri="{FF2B5EF4-FFF2-40B4-BE49-F238E27FC236}">
                <a16:creationId xmlns:a16="http://schemas.microsoft.com/office/drawing/2014/main" id="{4BC8E619-A321-59F8-B026-D23BD2D2D2F9}"/>
              </a:ext>
            </a:extLst>
          </p:cNvPr>
          <p:cNvPicPr>
            <a:picLocks noChangeAspect="1"/>
          </p:cNvPicPr>
          <p:nvPr/>
        </p:nvPicPr>
        <p:blipFill>
          <a:blip r:embed="rId2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9440" y="4605701"/>
            <a:ext cx="1904567" cy="560167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36868705-F147-5A45-2A95-FAEB2D0F39AB}"/>
              </a:ext>
            </a:extLst>
          </p:cNvPr>
          <p:cNvPicPr>
            <a:picLocks noChangeAspect="1"/>
          </p:cNvPicPr>
          <p:nvPr/>
        </p:nvPicPr>
        <p:blipFill>
          <a:blip r:embed="rId2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20446" y="2446500"/>
            <a:ext cx="1597246" cy="571500"/>
          </a:xfrm>
          <a:prstGeom prst="rect">
            <a:avLst/>
          </a:prstGeom>
        </p:spPr>
      </p:pic>
      <p:pic>
        <p:nvPicPr>
          <p:cNvPr id="23" name="Picture 22" descr="A black and pink logo&#10;&#10;Description automatically generated">
            <a:extLst>
              <a:ext uri="{FF2B5EF4-FFF2-40B4-BE49-F238E27FC236}">
                <a16:creationId xmlns:a16="http://schemas.microsoft.com/office/drawing/2014/main" id="{581EE82B-A324-5B41-F54B-4D78CC73D29F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1301" y="4541189"/>
            <a:ext cx="1674394" cy="471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1796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AB0029E-E2F9-EA83-8EE8-802C5604FD8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12506" y="435164"/>
            <a:ext cx="5508171" cy="6301302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A037909-46ED-4000-92B3-EABB9E04A1F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 lIns="91440" tIns="45720" rIns="91440" bIns="45720" anchor="ctr">
            <a:normAutofit/>
          </a:bodyPr>
          <a:lstStyle/>
          <a:p>
            <a:r>
              <a:rPr lang="en-US">
                <a:latin typeface="Open Sans"/>
                <a:ea typeface="Open Sans"/>
                <a:cs typeface="Open Sans"/>
              </a:rPr>
              <a:t>1stMILE - What We Do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9E365E06-24F4-4B8E-8F37-3BF8655E50F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71323" y="2445798"/>
            <a:ext cx="5098106" cy="31393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285750" indent="-285750">
              <a:spcBef>
                <a:spcPts val="1200"/>
              </a:spcBef>
              <a:buClr>
                <a:srgbClr val="1F4397"/>
              </a:buClr>
              <a:buFont typeface="Arial" panose="020B0604020202020204" pitchFamily="34" charset="0"/>
              <a:buChar char="•"/>
            </a:pPr>
            <a:r>
              <a:rPr lang="en-US" sz="1600" dirty="0"/>
              <a:t>Integrated or standalone payment processing</a:t>
            </a:r>
          </a:p>
          <a:p>
            <a:pPr marL="1028700" lvl="1">
              <a:spcBef>
                <a:spcPts val="1200"/>
              </a:spcBef>
            </a:pPr>
            <a:r>
              <a:rPr lang="en-US" sz="1600" dirty="0"/>
              <a:t>Major credit and debit cards</a:t>
            </a:r>
          </a:p>
          <a:p>
            <a:pPr marL="1028700" lvl="1">
              <a:spcBef>
                <a:spcPts val="1200"/>
              </a:spcBef>
            </a:pPr>
            <a:r>
              <a:rPr lang="en-US" sz="1600" dirty="0"/>
              <a:t>Automotive private label and fleet cards</a:t>
            </a:r>
          </a:p>
          <a:p>
            <a:pPr marL="285750" indent="-285750">
              <a:spcBef>
                <a:spcPts val="1200"/>
              </a:spcBef>
              <a:buClr>
                <a:srgbClr val="1F4397"/>
              </a:buClr>
              <a:buFont typeface="Arial" panose="020B0604020202020204" pitchFamily="34" charset="0"/>
              <a:buChar char="•"/>
            </a:pPr>
            <a:r>
              <a:rPr lang="en-US" sz="1600" dirty="0"/>
              <a:t>Drive retention with 1stMILE Loyalty</a:t>
            </a:r>
          </a:p>
          <a:p>
            <a:pPr marL="285750" indent="-285750">
              <a:spcBef>
                <a:spcPts val="1200"/>
              </a:spcBef>
              <a:buClr>
                <a:srgbClr val="1F4397"/>
              </a:buClr>
              <a:buFont typeface="Arial" panose="020B0604020202020204" pitchFamily="34" charset="0"/>
              <a:buChar char="•"/>
            </a:pPr>
            <a:r>
              <a:rPr lang="en-US" sz="1600" dirty="0"/>
              <a:t>1stMILE Mobile texting features</a:t>
            </a:r>
          </a:p>
          <a:p>
            <a:pPr marL="1028700" lvl="1">
              <a:spcBef>
                <a:spcPts val="1200"/>
              </a:spcBef>
            </a:pPr>
            <a:r>
              <a:rPr lang="en-US" sz="1600" dirty="0"/>
              <a:t>1stMILE Apply </a:t>
            </a:r>
          </a:p>
          <a:p>
            <a:pPr marL="1028700" lvl="1">
              <a:spcBef>
                <a:spcPts val="1200"/>
              </a:spcBef>
            </a:pPr>
            <a:r>
              <a:rPr lang="en-US" sz="1600" dirty="0"/>
              <a:t>1stMILE Pay </a:t>
            </a:r>
          </a:p>
          <a:p>
            <a:pPr marL="1028700" lvl="1">
              <a:spcBef>
                <a:spcPts val="1200"/>
              </a:spcBef>
            </a:pPr>
            <a:r>
              <a:rPr lang="en-US" sz="1600" dirty="0"/>
              <a:t>1stMILE Authorize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4D8EB35-4805-4544-A3A4-306218F5DB80}"/>
              </a:ext>
            </a:extLst>
          </p:cNvPr>
          <p:cNvSpPr txBox="1"/>
          <p:nvPr/>
        </p:nvSpPr>
        <p:spPr>
          <a:xfrm>
            <a:off x="671323" y="1998757"/>
            <a:ext cx="6424250" cy="307777"/>
          </a:xfrm>
          <a:prstGeom prst="rect">
            <a:avLst/>
          </a:prstGeom>
          <a:noFill/>
          <a:ln w="19050">
            <a:noFill/>
          </a:ln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F7941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Put your shop in your customer’s hand</a:t>
            </a:r>
          </a:p>
        </p:txBody>
      </p:sp>
      <p:sp>
        <p:nvSpPr>
          <p:cNvPr id="11" name="Text Placeholder 17">
            <a:extLst>
              <a:ext uri="{FF2B5EF4-FFF2-40B4-BE49-F238E27FC236}">
                <a16:creationId xmlns:a16="http://schemas.microsoft.com/office/drawing/2014/main" id="{C0DE8748-C89B-A1EA-7087-E07E21855139}"/>
              </a:ext>
            </a:extLst>
          </p:cNvPr>
          <p:cNvSpPr txBox="1">
            <a:spLocks/>
          </p:cNvSpPr>
          <p:nvPr/>
        </p:nvSpPr>
        <p:spPr>
          <a:xfrm>
            <a:off x="671323" y="1330914"/>
            <a:ext cx="11090275" cy="353108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kern="1200">
                <a:solidFill>
                  <a:srgbClr val="1F439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rgbClr val="213F99"/>
                </a:solidFill>
              </a:rPr>
              <a:t>Automotive consumer driven commerce</a:t>
            </a:r>
          </a:p>
        </p:txBody>
      </p:sp>
    </p:spTree>
    <p:extLst>
      <p:ext uri="{BB962C8B-B14F-4D97-AF65-F5344CB8AC3E}">
        <p14:creationId xmlns:p14="http://schemas.microsoft.com/office/powerpoint/2010/main" val="27209162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A037909-46ED-4000-92B3-EABB9E04A1F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/>
              <a:t>Deliver Customer-Centric Retail Experiences</a:t>
            </a:r>
          </a:p>
        </p:txBody>
      </p:sp>
      <p:sp>
        <p:nvSpPr>
          <p:cNvPr id="64" name="Text Placeholder 11">
            <a:extLst>
              <a:ext uri="{FF2B5EF4-FFF2-40B4-BE49-F238E27FC236}">
                <a16:creationId xmlns:a16="http://schemas.microsoft.com/office/drawing/2014/main" id="{9D7D08D3-7C64-4CB8-BCD2-697338D07C12}"/>
              </a:ext>
            </a:extLst>
          </p:cNvPr>
          <p:cNvSpPr txBox="1">
            <a:spLocks/>
          </p:cNvSpPr>
          <p:nvPr/>
        </p:nvSpPr>
        <p:spPr>
          <a:xfrm>
            <a:off x="1561942" y="3198396"/>
            <a:ext cx="1823030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Clr>
                <a:srgbClr val="1F4397"/>
              </a:buClr>
              <a:buNone/>
            </a:pPr>
            <a:r>
              <a:rPr lang="en-US"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Increase revenue with Loyalty</a:t>
            </a:r>
          </a:p>
        </p:txBody>
      </p:sp>
      <p:sp>
        <p:nvSpPr>
          <p:cNvPr id="65" name="Text Placeholder 17">
            <a:extLst>
              <a:ext uri="{FF2B5EF4-FFF2-40B4-BE49-F238E27FC236}">
                <a16:creationId xmlns:a16="http://schemas.microsoft.com/office/drawing/2014/main" id="{FC9615A8-1282-40B0-B855-F99127A6DD68}"/>
              </a:ext>
            </a:extLst>
          </p:cNvPr>
          <p:cNvSpPr txBox="1">
            <a:spLocks/>
          </p:cNvSpPr>
          <p:nvPr/>
        </p:nvSpPr>
        <p:spPr>
          <a:xfrm>
            <a:off x="2812522" y="5431528"/>
            <a:ext cx="2729493" cy="4985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rgbClr val="1F4397"/>
              </a:buClr>
              <a:buNone/>
            </a:pPr>
            <a:r>
              <a:rPr lang="en-US"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Provide financing options for all credit profiles</a:t>
            </a:r>
          </a:p>
        </p:txBody>
      </p:sp>
      <p:sp>
        <p:nvSpPr>
          <p:cNvPr id="66" name="Text Placeholder 19">
            <a:extLst>
              <a:ext uri="{FF2B5EF4-FFF2-40B4-BE49-F238E27FC236}">
                <a16:creationId xmlns:a16="http://schemas.microsoft.com/office/drawing/2014/main" id="{8DCA54C8-2B4F-4660-A280-363CF0530B62}"/>
              </a:ext>
            </a:extLst>
          </p:cNvPr>
          <p:cNvSpPr txBox="1">
            <a:spLocks/>
          </p:cNvSpPr>
          <p:nvPr/>
        </p:nvSpPr>
        <p:spPr>
          <a:xfrm>
            <a:off x="4731253" y="3198396"/>
            <a:ext cx="2729493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Clr>
                <a:srgbClr val="1F4397"/>
              </a:buClr>
              <a:buNone/>
            </a:pPr>
            <a:r>
              <a:rPr lang="en-US"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Pay, Authorize, and Apply from mobile devices</a:t>
            </a:r>
          </a:p>
        </p:txBody>
      </p:sp>
      <p:sp>
        <p:nvSpPr>
          <p:cNvPr id="67" name="Text Placeholder 21">
            <a:extLst>
              <a:ext uri="{FF2B5EF4-FFF2-40B4-BE49-F238E27FC236}">
                <a16:creationId xmlns:a16="http://schemas.microsoft.com/office/drawing/2014/main" id="{9F8931D4-6FF9-4520-B8B1-818E8AD26B8F}"/>
              </a:ext>
            </a:extLst>
          </p:cNvPr>
          <p:cNvSpPr txBox="1">
            <a:spLocks/>
          </p:cNvSpPr>
          <p:nvPr/>
        </p:nvSpPr>
        <p:spPr>
          <a:xfrm>
            <a:off x="6532738" y="5431527"/>
            <a:ext cx="2743476" cy="4985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Integrated in you POS or available standalone</a:t>
            </a:r>
          </a:p>
        </p:txBody>
      </p:sp>
      <p:sp>
        <p:nvSpPr>
          <p:cNvPr id="68" name="Text Placeholder 23">
            <a:extLst>
              <a:ext uri="{FF2B5EF4-FFF2-40B4-BE49-F238E27FC236}">
                <a16:creationId xmlns:a16="http://schemas.microsoft.com/office/drawing/2014/main" id="{58017FF9-D170-4327-A575-3B78BC5A2772}"/>
              </a:ext>
            </a:extLst>
          </p:cNvPr>
          <p:cNvSpPr txBox="1">
            <a:spLocks/>
          </p:cNvSpPr>
          <p:nvPr/>
        </p:nvSpPr>
        <p:spPr>
          <a:xfrm>
            <a:off x="8225964" y="3239946"/>
            <a:ext cx="2129961" cy="4985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Mitigate transaction processing costs</a:t>
            </a:r>
          </a:p>
        </p:txBody>
      </p:sp>
      <p:sp>
        <p:nvSpPr>
          <p:cNvPr id="7" name="Text Placeholder 17">
            <a:extLst>
              <a:ext uri="{FF2B5EF4-FFF2-40B4-BE49-F238E27FC236}">
                <a16:creationId xmlns:a16="http://schemas.microsoft.com/office/drawing/2014/main" id="{A1BC6F9A-D383-1170-44D4-E94024D4B316}"/>
              </a:ext>
            </a:extLst>
          </p:cNvPr>
          <p:cNvSpPr txBox="1">
            <a:spLocks/>
          </p:cNvSpPr>
          <p:nvPr/>
        </p:nvSpPr>
        <p:spPr>
          <a:xfrm>
            <a:off x="671323" y="1330914"/>
            <a:ext cx="11090275" cy="353108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kern="1200">
                <a:solidFill>
                  <a:srgbClr val="1F439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rgbClr val="213F99"/>
                </a:solidFill>
              </a:rPr>
              <a:t>Accelerate customer checkout and enhance loyalty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DB4AAA78-3535-0A6C-80CE-F703087E6E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009151" y="1990871"/>
            <a:ext cx="928612" cy="1095286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3F119739-0612-BC0E-822D-B25D576A63A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598954" y="1996823"/>
            <a:ext cx="994092" cy="1083382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147D1D36-206D-7799-6B5C-47ECAFD5E24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776041" y="2134189"/>
            <a:ext cx="1029808" cy="910754"/>
          </a:xfrm>
          <a:prstGeom prst="rect">
            <a:avLst/>
          </a:prstGeom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8E76F6E1-1BBB-6A22-243C-4C4012E9DAA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641530" y="4221509"/>
            <a:ext cx="1071476" cy="1077428"/>
          </a:xfrm>
          <a:prstGeom prst="rect">
            <a:avLst/>
          </a:prstGeom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id="{9D3DE12C-E3BD-2182-548A-2C5662FD4FC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7335998" y="4161983"/>
            <a:ext cx="1136956" cy="1136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30274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7845ACB7-E87C-4F08-8954-25345F28108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30239" y="579435"/>
            <a:ext cx="11090275" cy="803275"/>
          </a:xfrm>
        </p:spPr>
        <p:txBody>
          <a:bodyPr>
            <a:normAutofit/>
          </a:bodyPr>
          <a:lstStyle/>
          <a:p>
            <a:r>
              <a:rPr lang="en-US"/>
              <a:t>1stMILE Authorize</a:t>
            </a:r>
          </a:p>
        </p:txBody>
      </p:sp>
      <p:sp>
        <p:nvSpPr>
          <p:cNvPr id="2" name="Text Placeholder 17">
            <a:extLst>
              <a:ext uri="{FF2B5EF4-FFF2-40B4-BE49-F238E27FC236}">
                <a16:creationId xmlns:a16="http://schemas.microsoft.com/office/drawing/2014/main" id="{85642233-1E8A-D217-EA7E-172E05E7CAAE}"/>
              </a:ext>
            </a:extLst>
          </p:cNvPr>
          <p:cNvSpPr txBox="1">
            <a:spLocks/>
          </p:cNvSpPr>
          <p:nvPr/>
        </p:nvSpPr>
        <p:spPr>
          <a:xfrm>
            <a:off x="630239" y="1272880"/>
            <a:ext cx="5238819" cy="564323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kern="1200">
                <a:solidFill>
                  <a:srgbClr val="1F439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>
                <a:solidFill>
                  <a:srgbClr val="213F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Customers can authorize service and repairs from their personal devices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E85BA3E-407C-44B3-4B8C-3B63B58AD69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41001" y="2003459"/>
            <a:ext cx="2109887" cy="281983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90DF5F2-EE5A-B1DB-9B8B-7CFA7CC614E3}"/>
              </a:ext>
            </a:extLst>
          </p:cNvPr>
          <p:cNvSpPr txBox="1"/>
          <p:nvPr/>
        </p:nvSpPr>
        <p:spPr>
          <a:xfrm>
            <a:off x="630239" y="2719715"/>
            <a:ext cx="4824630" cy="2139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Clr>
                <a:srgbClr val="213F99"/>
              </a:buClr>
              <a:buFont typeface="Arial" panose="020B0604020202020204" pitchFamily="34" charset="0"/>
              <a:buChar char="•"/>
            </a:pPr>
            <a:r>
              <a:rPr lang="en-US" sz="1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Customer authorizations are securely stored in 1stMILE</a:t>
            </a:r>
          </a:p>
          <a:p>
            <a:pPr marL="285750" indent="-285750">
              <a:spcAft>
                <a:spcPts val="600"/>
              </a:spcAft>
              <a:buClr>
                <a:srgbClr val="213F99"/>
              </a:buClr>
              <a:buFont typeface="Arial" panose="020B0604020202020204" pitchFamily="34" charset="0"/>
              <a:buChar char="•"/>
            </a:pPr>
            <a:r>
              <a:rPr lang="en-US" sz="1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Reduce employee manual tasks</a:t>
            </a:r>
          </a:p>
          <a:p>
            <a:pPr marL="285750" indent="-285750">
              <a:spcAft>
                <a:spcPts val="600"/>
              </a:spcAft>
              <a:buClr>
                <a:srgbClr val="213F99"/>
              </a:buClr>
              <a:buFont typeface="Arial" panose="020B0604020202020204" pitchFamily="34" charset="0"/>
              <a:buChar char="•"/>
            </a:pPr>
            <a:r>
              <a:rPr lang="en-US" sz="1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Mitigate unauthorized repair order chargebacks with a verifiable digital footprint that includes signature capture</a:t>
            </a:r>
          </a:p>
          <a:p>
            <a:pPr>
              <a:buClr>
                <a:srgbClr val="213F99"/>
              </a:buClr>
            </a:pPr>
            <a:endParaRPr lang="en-US" sz="160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BF34922-87DE-5D4D-5759-56F987B33DD4}"/>
              </a:ext>
            </a:extLst>
          </p:cNvPr>
          <p:cNvSpPr txBox="1"/>
          <p:nvPr/>
        </p:nvSpPr>
        <p:spPr>
          <a:xfrm>
            <a:off x="630239" y="2286997"/>
            <a:ext cx="2097605" cy="30777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buClr>
                <a:srgbClr val="213F99"/>
              </a:buClr>
            </a:pPr>
            <a:r>
              <a:rPr lang="en-US" sz="2000" b="1">
                <a:solidFill>
                  <a:srgbClr val="F7941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Your benefits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0EA7BEA-61FF-DC2A-CD67-2A06D2D4CBD9}"/>
              </a:ext>
            </a:extLst>
          </p:cNvPr>
          <p:cNvSpPr txBox="1"/>
          <p:nvPr/>
        </p:nvSpPr>
        <p:spPr>
          <a:xfrm>
            <a:off x="9278213" y="1614302"/>
            <a:ext cx="2097605" cy="24622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>
              <a:buClr>
                <a:srgbClr val="213F99"/>
              </a:buClr>
            </a:pPr>
            <a:r>
              <a:rPr lang="en-US" sz="1600" b="1">
                <a:solidFill>
                  <a:srgbClr val="213F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Customer View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2FE9CAE-F311-FFCF-B719-87E08DBEF801}"/>
              </a:ext>
            </a:extLst>
          </p:cNvPr>
          <p:cNvSpPr txBox="1"/>
          <p:nvPr/>
        </p:nvSpPr>
        <p:spPr>
          <a:xfrm>
            <a:off x="6322944" y="1612644"/>
            <a:ext cx="2097605" cy="24622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>
              <a:buClr>
                <a:srgbClr val="213F99"/>
              </a:buClr>
            </a:pPr>
            <a:r>
              <a:rPr lang="en-US" sz="1600" b="1">
                <a:solidFill>
                  <a:srgbClr val="213F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Shop Cashier View</a:t>
            </a:r>
          </a:p>
        </p:txBody>
      </p:sp>
      <p:pic>
        <p:nvPicPr>
          <p:cNvPr id="22" name="Picture 21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058086F0-5EF4-A22B-7672-C5EB10F64CE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90017" y="2037973"/>
            <a:ext cx="1604298" cy="2916907"/>
          </a:xfrm>
          <a:prstGeom prst="rect">
            <a:avLst/>
          </a:prstGeom>
        </p:spPr>
      </p:pic>
      <p:pic>
        <p:nvPicPr>
          <p:cNvPr id="23" name="Picture 2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2F9CB4C8-CA67-C902-9F9A-6BC48CD79694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42981" y="2037974"/>
            <a:ext cx="1604298" cy="2916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5981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7845ACB7-E87C-4F08-8954-25345F28108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30239" y="579435"/>
            <a:ext cx="11090275" cy="803275"/>
          </a:xfrm>
        </p:spPr>
        <p:txBody>
          <a:bodyPr>
            <a:normAutofit/>
          </a:bodyPr>
          <a:lstStyle/>
          <a:p>
            <a:r>
              <a:rPr lang="en-US"/>
              <a:t>1stMILE Apply</a:t>
            </a:r>
          </a:p>
        </p:txBody>
      </p:sp>
      <p:pic>
        <p:nvPicPr>
          <p:cNvPr id="4" name="Picture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684E5177-99A1-2DC7-E6FF-009FC945F12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51536" y="1876156"/>
            <a:ext cx="1750958" cy="316833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53789AB-958D-8DBB-3749-3C37BE77BB1D}"/>
              </a:ext>
            </a:extLst>
          </p:cNvPr>
          <p:cNvSpPr txBox="1"/>
          <p:nvPr/>
        </p:nvSpPr>
        <p:spPr>
          <a:xfrm>
            <a:off x="9278213" y="1448046"/>
            <a:ext cx="2097605" cy="24622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>
              <a:buClr>
                <a:srgbClr val="213F99"/>
              </a:buClr>
            </a:pPr>
            <a:r>
              <a:rPr lang="en-US" sz="1600" b="1">
                <a:solidFill>
                  <a:srgbClr val="213F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 Anywhere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A27C2F4-A337-3E5A-FE39-6CCDD58084F5}"/>
              </a:ext>
            </a:extLst>
          </p:cNvPr>
          <p:cNvSpPr txBox="1"/>
          <p:nvPr/>
        </p:nvSpPr>
        <p:spPr>
          <a:xfrm>
            <a:off x="6543432" y="1446388"/>
            <a:ext cx="2097605" cy="24622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>
              <a:buClr>
                <a:srgbClr val="213F99"/>
              </a:buClr>
            </a:pPr>
            <a:r>
              <a:rPr lang="en-US" sz="1600" b="1">
                <a:solidFill>
                  <a:srgbClr val="213F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In-Store</a:t>
            </a:r>
          </a:p>
        </p:txBody>
      </p:sp>
      <p:sp>
        <p:nvSpPr>
          <p:cNvPr id="5" name="Text Placeholder 17">
            <a:extLst>
              <a:ext uri="{FF2B5EF4-FFF2-40B4-BE49-F238E27FC236}">
                <a16:creationId xmlns:a16="http://schemas.microsoft.com/office/drawing/2014/main" id="{F65C752D-1C96-DE28-7DEE-C2595BCD3EA1}"/>
              </a:ext>
            </a:extLst>
          </p:cNvPr>
          <p:cNvSpPr txBox="1">
            <a:spLocks/>
          </p:cNvSpPr>
          <p:nvPr/>
        </p:nvSpPr>
        <p:spPr>
          <a:xfrm>
            <a:off x="630240" y="1272880"/>
            <a:ext cx="4705436" cy="564323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kern="1200">
                <a:solidFill>
                  <a:srgbClr val="1F439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>
                <a:solidFill>
                  <a:srgbClr val="213F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Provide financing options for customers with good, bad, or no credit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48E74C2-540E-B487-83CC-C447CAEB3DF0}"/>
              </a:ext>
            </a:extLst>
          </p:cNvPr>
          <p:cNvSpPr txBox="1"/>
          <p:nvPr/>
        </p:nvSpPr>
        <p:spPr>
          <a:xfrm>
            <a:off x="630239" y="2286997"/>
            <a:ext cx="2097605" cy="30777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buClr>
                <a:srgbClr val="213F99"/>
              </a:buClr>
            </a:pPr>
            <a:r>
              <a:rPr lang="en-US" sz="2000" b="1">
                <a:solidFill>
                  <a:srgbClr val="F7941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Your benefits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3BC431F-4921-90FC-8884-898AB8C554AE}"/>
              </a:ext>
            </a:extLst>
          </p:cNvPr>
          <p:cNvSpPr txBox="1"/>
          <p:nvPr/>
        </p:nvSpPr>
        <p:spPr>
          <a:xfrm>
            <a:off x="630239" y="2719715"/>
            <a:ext cx="4484372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Clr>
                <a:srgbClr val="213F99"/>
              </a:buClr>
              <a:buFont typeface="Arial" panose="020B0604020202020204" pitchFamily="34" charset="0"/>
              <a:buChar char="•"/>
            </a:pPr>
            <a:r>
              <a:rPr lang="en-US" sz="1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Reduce declined services and help your customers pay for the work they need</a:t>
            </a:r>
          </a:p>
          <a:p>
            <a:pPr marL="285750" indent="-285750">
              <a:spcAft>
                <a:spcPts val="600"/>
              </a:spcAft>
              <a:buClr>
                <a:srgbClr val="213F99"/>
              </a:buClr>
              <a:buFont typeface="Arial" panose="020B0604020202020204" pitchFamily="34" charset="0"/>
              <a:buChar char="•"/>
            </a:pPr>
            <a:r>
              <a:rPr lang="en-US" sz="1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Credit waterfall with up to 3 tiers</a:t>
            </a:r>
          </a:p>
          <a:p>
            <a:pPr marL="285750" indent="-285750">
              <a:spcAft>
                <a:spcPts val="600"/>
              </a:spcAft>
              <a:buClr>
                <a:srgbClr val="213F99"/>
              </a:buClr>
              <a:buFont typeface="Arial" panose="020B0604020202020204" pitchFamily="34" charset="0"/>
              <a:buChar char="•"/>
            </a:pPr>
            <a:r>
              <a:rPr lang="en-US" sz="1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Customers can text to apply, or apply in-shop right on your terminal</a:t>
            </a:r>
          </a:p>
          <a:p>
            <a:pPr marL="285750" indent="-285750">
              <a:spcAft>
                <a:spcPts val="600"/>
              </a:spcAft>
              <a:buClr>
                <a:srgbClr val="213F99"/>
              </a:buClr>
              <a:buFont typeface="Arial" panose="020B0604020202020204" pitchFamily="34" charset="0"/>
              <a:buChar char="•"/>
            </a:pPr>
            <a:r>
              <a:rPr lang="en-US" sz="1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Easy applications increase utilization of financing and decrease the work required by your team</a:t>
            </a:r>
          </a:p>
          <a:p>
            <a:pPr>
              <a:buClr>
                <a:srgbClr val="213F99"/>
              </a:buClr>
            </a:pPr>
            <a:endParaRPr lang="en-US" sz="1600"/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92D77401-12DF-4EEE-6B79-1250A3CA7D9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79" t="3309" r="8354" b="5565"/>
          <a:stretch/>
        </p:blipFill>
        <p:spPr>
          <a:xfrm>
            <a:off x="6625186" y="1876156"/>
            <a:ext cx="1934096" cy="3168338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6E94C2C5-BBB7-CF33-7915-5142E96AC20A}"/>
              </a:ext>
            </a:extLst>
          </p:cNvPr>
          <p:cNvSpPr/>
          <p:nvPr/>
        </p:nvSpPr>
        <p:spPr>
          <a:xfrm>
            <a:off x="7592234" y="3088482"/>
            <a:ext cx="66675" cy="809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F97851F-90CB-8EBA-17DB-674B1397CFB1}"/>
              </a:ext>
            </a:extLst>
          </p:cNvPr>
          <p:cNvSpPr/>
          <p:nvPr/>
        </p:nvSpPr>
        <p:spPr>
          <a:xfrm>
            <a:off x="7592233" y="3238500"/>
            <a:ext cx="66675" cy="809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64FF0B4-0850-5760-64D5-FC31F7C09003}"/>
              </a:ext>
            </a:extLst>
          </p:cNvPr>
          <p:cNvSpPr/>
          <p:nvPr/>
        </p:nvSpPr>
        <p:spPr>
          <a:xfrm>
            <a:off x="7592233" y="2955668"/>
            <a:ext cx="66675" cy="809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8768F60-0B77-0531-F9C3-C1CB2E0FC895}"/>
              </a:ext>
            </a:extLst>
          </p:cNvPr>
          <p:cNvSpPr txBox="1"/>
          <p:nvPr/>
        </p:nvSpPr>
        <p:spPr>
          <a:xfrm>
            <a:off x="7569373" y="2916512"/>
            <a:ext cx="45719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" b="1">
                <a:latin typeface="Helvetica" panose="020B0604020202020204" pitchFamily="34" charset="0"/>
                <a:cs typeface="Helvetica" panose="020B0604020202020204" pitchFamily="34" charset="0"/>
              </a:rPr>
              <a:t>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73C9A1F-9CE8-954E-7AFF-3C0C138D87D0}"/>
              </a:ext>
            </a:extLst>
          </p:cNvPr>
          <p:cNvSpPr txBox="1"/>
          <p:nvPr/>
        </p:nvSpPr>
        <p:spPr>
          <a:xfrm>
            <a:off x="7569373" y="3061768"/>
            <a:ext cx="45719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" b="1">
                <a:latin typeface="Helvetica" panose="020B0604020202020204" pitchFamily="34" charset="0"/>
                <a:cs typeface="Helvetica" panose="020B0604020202020204" pitchFamily="34" charset="0"/>
              </a:rPr>
              <a:t>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DBA86B6-9C07-958A-CFB5-D47C96F92E18}"/>
              </a:ext>
            </a:extLst>
          </p:cNvPr>
          <p:cNvSpPr txBox="1"/>
          <p:nvPr/>
        </p:nvSpPr>
        <p:spPr>
          <a:xfrm>
            <a:off x="7568422" y="3204748"/>
            <a:ext cx="45719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" b="1">
                <a:latin typeface="Helvetica" panose="020B0604020202020204" pitchFamily="34" charset="0"/>
                <a:cs typeface="Helvetica" panose="020B0604020202020204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42049614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4124DC199BAD240AE5C86757F23A378" ma:contentTypeVersion="18" ma:contentTypeDescription="Create a new document." ma:contentTypeScope="" ma:versionID="8eadce4278c80423b64dd894981486e3">
  <xsd:schema xmlns:xsd="http://www.w3.org/2001/XMLSchema" xmlns:xs="http://www.w3.org/2001/XMLSchema" xmlns:p="http://schemas.microsoft.com/office/2006/metadata/properties" xmlns:ns2="53b7c027-e93b-44b7-bf09-830e9f61eaa0" xmlns:ns3="588a2ab9-90a0-4a2d-8135-ab7bfe566fdd" targetNamespace="http://schemas.microsoft.com/office/2006/metadata/properties" ma:root="true" ma:fieldsID="29c6c5a9086a6f9691fbd7539ab06c72" ns2:_="" ns3:_="">
    <xsd:import namespace="53b7c027-e93b-44b7-bf09-830e9f61eaa0"/>
    <xsd:import namespace="588a2ab9-90a0-4a2d-8135-ab7bfe566fd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3b7c027-e93b-44b7-bf09-830e9f61eaa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462348a0-ce81-4631-ad02-f999ee87ed3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88a2ab9-90a0-4a2d-8135-ab7bfe566fdd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59ad8cc9-66e7-43da-a634-8e4e674dfcc3}" ma:internalName="TaxCatchAll" ma:showField="CatchAllData" ma:web="588a2ab9-90a0-4a2d-8135-ab7bfe566fd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88a2ab9-90a0-4a2d-8135-ab7bfe566fdd" xsi:nil="true"/>
    <lcf76f155ced4ddcb4097134ff3c332f xmlns="53b7c027-e93b-44b7-bf09-830e9f61eaa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B53B82C7-1B46-40DF-8CA2-E6D8CA94BE8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2B11A4B-2492-4DD3-B6B7-8CA83E3FCD1E}"/>
</file>

<file path=customXml/itemProps3.xml><?xml version="1.0" encoding="utf-8"?>
<ds:datastoreItem xmlns:ds="http://schemas.openxmlformats.org/officeDocument/2006/customXml" ds:itemID="{5B67CB9C-E1A8-4170-8C3C-1330EEBC0666}">
  <ds:schemaRefs>
    <ds:schemaRef ds:uri="219a1999-96d6-4894-8cb2-597d27c81453"/>
    <ds:schemaRef ds:uri="http://schemas.openxmlformats.org/package/2006/metadata/core-properties"/>
    <ds:schemaRef ds:uri="http://purl.org/dc/dcmitype/"/>
    <ds:schemaRef ds:uri="http://schemas.microsoft.com/office/2006/metadata/properties"/>
    <ds:schemaRef ds:uri="920a370d-d921-4163-acd9-dfa7b1be3d8b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www.w3.org/XML/1998/namespace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34110</TotalTime>
  <Words>855</Words>
  <Application>Microsoft Office PowerPoint</Application>
  <PresentationFormat>Widescreen</PresentationFormat>
  <Paragraphs>141</Paragraphs>
  <Slides>16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Baloo Thambi</vt:lpstr>
      <vt:lpstr>Calibri</vt:lpstr>
      <vt:lpstr>Helvetica</vt:lpstr>
      <vt:lpstr>Open Sans</vt:lpstr>
      <vt:lpstr>Open Sans SemiBold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Patrick Williams</dc:creator>
  <cp:lastModifiedBy>Max Williams</cp:lastModifiedBy>
  <cp:revision>15</cp:revision>
  <dcterms:created xsi:type="dcterms:W3CDTF">2019-10-22T19:22:47Z</dcterms:created>
  <dcterms:modified xsi:type="dcterms:W3CDTF">2023-10-10T17:38:53Z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0x010100B13E0B6616DA4B44B8742C0F6ECA1856</vt:lpwstr>
  </property>
</Properties>
</file>