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Lst>
  <p:notesMasterIdLst>
    <p:notesMasterId r:id="rId31"/>
  </p:notesMasterIdLst>
  <p:handoutMasterIdLst>
    <p:handoutMasterId r:id="rId32"/>
  </p:handoutMasterIdLst>
  <p:sldIdLst>
    <p:sldId id="863" r:id="rId5"/>
    <p:sldId id="270" r:id="rId6"/>
    <p:sldId id="272" r:id="rId7"/>
    <p:sldId id="307" r:id="rId8"/>
    <p:sldId id="308" r:id="rId9"/>
    <p:sldId id="910" r:id="rId10"/>
    <p:sldId id="310" r:id="rId11"/>
    <p:sldId id="930" r:id="rId12"/>
    <p:sldId id="931" r:id="rId13"/>
    <p:sldId id="933" r:id="rId14"/>
    <p:sldId id="860" r:id="rId15"/>
    <p:sldId id="911" r:id="rId16"/>
    <p:sldId id="881" r:id="rId17"/>
    <p:sldId id="841" r:id="rId18"/>
    <p:sldId id="920" r:id="rId19"/>
    <p:sldId id="456" r:id="rId20"/>
    <p:sldId id="929" r:id="rId21"/>
    <p:sldId id="887" r:id="rId22"/>
    <p:sldId id="919" r:id="rId23"/>
    <p:sldId id="597" r:id="rId24"/>
    <p:sldId id="321" r:id="rId25"/>
    <p:sldId id="301" r:id="rId26"/>
    <p:sldId id="886" r:id="rId27"/>
    <p:sldId id="926" r:id="rId28"/>
    <p:sldId id="932" r:id="rId29"/>
    <p:sldId id="306"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6" userDrawn="1">
          <p15:clr>
            <a:srgbClr val="A4A3A4"/>
          </p15:clr>
        </p15:guide>
        <p15:guide id="2" pos="3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ull, Kelly" initials="KK" lastIdx="12" clrIdx="6">
    <p:extLst>
      <p:ext uri="{19B8F6BF-5375-455C-9EA6-DF929625EA0E}">
        <p15:presenceInfo xmlns:p15="http://schemas.microsoft.com/office/powerpoint/2012/main" userId="S::kelly.krull@autozone.com::ee9a7483-3057-485c-aac4-89f1a242910a" providerId="AD"/>
      </p:ext>
    </p:extLst>
  </p:cmAuthor>
  <p:cmAuthor id="1" name="McCormick, Penney" initials="MP" lastIdx="178" clrIdx="0">
    <p:extLst>
      <p:ext uri="{19B8F6BF-5375-455C-9EA6-DF929625EA0E}">
        <p15:presenceInfo xmlns:p15="http://schemas.microsoft.com/office/powerpoint/2012/main" userId="S::Penney.McCormick@autozone.com::fdb6646e-663f-48e1-889b-243ad92f9eee" providerId="AD"/>
      </p:ext>
    </p:extLst>
  </p:cmAuthor>
  <p:cmAuthor id="8" name="Belote, Shannon" initials="BS" lastIdx="18" clrIdx="7">
    <p:extLst>
      <p:ext uri="{19B8F6BF-5375-455C-9EA6-DF929625EA0E}">
        <p15:presenceInfo xmlns:p15="http://schemas.microsoft.com/office/powerpoint/2012/main" userId="S::Shannon.Belote@autozone.com::dea4b432-bb59-426d-b2d7-497d947e22d3" providerId="AD"/>
      </p:ext>
    </p:extLst>
  </p:cmAuthor>
  <p:cmAuthor id="2" name="Torrini, Megan" initials="TM" lastIdx="15" clrIdx="1">
    <p:extLst>
      <p:ext uri="{19B8F6BF-5375-455C-9EA6-DF929625EA0E}">
        <p15:presenceInfo xmlns:p15="http://schemas.microsoft.com/office/powerpoint/2012/main" userId="Torrini, Megan" providerId="None"/>
      </p:ext>
    </p:extLst>
  </p:cmAuthor>
  <p:cmAuthor id="9" name="McNeil, Karen" initials="MK" lastIdx="13" clrIdx="8">
    <p:extLst>
      <p:ext uri="{19B8F6BF-5375-455C-9EA6-DF929625EA0E}">
        <p15:presenceInfo xmlns:p15="http://schemas.microsoft.com/office/powerpoint/2012/main" userId="S::karen.mcneil@autozone.com::348f2741-6352-42c0-8e0f-edf1b9307e38" providerId="AD"/>
      </p:ext>
    </p:extLst>
  </p:cmAuthor>
  <p:cmAuthor id="3" name="Roberts, Karen" initials="KMR" lastIdx="22" clrIdx="2">
    <p:extLst>
      <p:ext uri="{19B8F6BF-5375-455C-9EA6-DF929625EA0E}">
        <p15:presenceInfo xmlns:p15="http://schemas.microsoft.com/office/powerpoint/2012/main" userId="Roberts, Karen" providerId="None"/>
      </p:ext>
    </p:extLst>
  </p:cmAuthor>
  <p:cmAuthor id="4" name="Torrini, Megan" initials="TM [2]" lastIdx="33" clrIdx="3">
    <p:extLst>
      <p:ext uri="{19B8F6BF-5375-455C-9EA6-DF929625EA0E}">
        <p15:presenceInfo xmlns:p15="http://schemas.microsoft.com/office/powerpoint/2012/main" userId="S::Megan.Torrini@autozone.com::cec58dd1-3ebd-46d1-9244-45b5e6d2bbb7" providerId="AD"/>
      </p:ext>
    </p:extLst>
  </p:cmAuthor>
  <p:cmAuthor id="5" name="Roberts, Karen" initials="RK" lastIdx="5" clrIdx="4">
    <p:extLst>
      <p:ext uri="{19B8F6BF-5375-455C-9EA6-DF929625EA0E}">
        <p15:presenceInfo xmlns:p15="http://schemas.microsoft.com/office/powerpoint/2012/main" userId="S::karen.roberts@autozone.com::348f2741-6352-42c0-8e0f-edf1b9307e38" providerId="AD"/>
      </p:ext>
    </p:extLst>
  </p:cmAuthor>
  <p:cmAuthor id="6" name="Childress, Bailey" initials="CB" lastIdx="1" clrIdx="5">
    <p:extLst>
      <p:ext uri="{19B8F6BF-5375-455C-9EA6-DF929625EA0E}">
        <p15:presenceInfo xmlns:p15="http://schemas.microsoft.com/office/powerpoint/2012/main" userId="S::bailey.childress@autozone.com::1a9f3a21-a3ef-4e01-aaff-9571c1281b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7821"/>
    <a:srgbClr val="F18324"/>
    <a:srgbClr val="CF3024"/>
    <a:srgbClr val="D33024"/>
    <a:srgbClr val="D43024"/>
    <a:srgbClr val="F68426"/>
    <a:srgbClr val="FC6F02"/>
    <a:srgbClr val="FF6500"/>
    <a:srgbClr val="DEA680"/>
    <a:srgbClr val="8181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03" autoAdjust="0"/>
  </p:normalViewPr>
  <p:slideViewPr>
    <p:cSldViewPr snapToGrid="0">
      <p:cViewPr varScale="1">
        <p:scale>
          <a:sx n="65" d="100"/>
          <a:sy n="65" d="100"/>
        </p:scale>
        <p:origin x="1330" y="38"/>
      </p:cViewPr>
      <p:guideLst>
        <p:guide orient="horz" pos="456"/>
        <p:guide pos="3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611962-0639-44EA-91D9-8D7D1B86AAF5}"/>
              </a:ext>
            </a:extLst>
          </p:cNvPr>
          <p:cNvSpPr>
            <a:spLocks noGrp="1"/>
          </p:cNvSpPr>
          <p:nvPr>
            <p:ph type="hdr" sz="quarter"/>
          </p:nvPr>
        </p:nvSpPr>
        <p:spPr>
          <a:xfrm>
            <a:off x="1" y="1"/>
            <a:ext cx="3170582" cy="482027"/>
          </a:xfrm>
          <a:prstGeom prst="rect">
            <a:avLst/>
          </a:prstGeom>
        </p:spPr>
        <p:txBody>
          <a:bodyPr vert="horz" lIns="94852" tIns="47425" rIns="94852" bIns="47425" rtlCol="0"/>
          <a:lstStyle>
            <a:lvl1pPr algn="l">
              <a:defRPr sz="1300"/>
            </a:lvl1pPr>
          </a:lstStyle>
          <a:p>
            <a:endParaRPr lang="en-US"/>
          </a:p>
        </p:txBody>
      </p:sp>
      <p:sp>
        <p:nvSpPr>
          <p:cNvPr id="3" name="Date Placeholder 2">
            <a:extLst>
              <a:ext uri="{FF2B5EF4-FFF2-40B4-BE49-F238E27FC236}">
                <a16:creationId xmlns:a16="http://schemas.microsoft.com/office/drawing/2014/main" id="{9839D0F9-FF48-423D-9839-70B67C2C5AC2}"/>
              </a:ext>
            </a:extLst>
          </p:cNvPr>
          <p:cNvSpPr>
            <a:spLocks noGrp="1"/>
          </p:cNvSpPr>
          <p:nvPr>
            <p:ph type="dt" sz="quarter" idx="1"/>
          </p:nvPr>
        </p:nvSpPr>
        <p:spPr>
          <a:xfrm>
            <a:off x="4142962" y="1"/>
            <a:ext cx="3170582" cy="482027"/>
          </a:xfrm>
          <a:prstGeom prst="rect">
            <a:avLst/>
          </a:prstGeom>
        </p:spPr>
        <p:txBody>
          <a:bodyPr vert="horz" lIns="94852" tIns="47425" rIns="94852" bIns="47425" rtlCol="0"/>
          <a:lstStyle>
            <a:lvl1pPr algn="r">
              <a:defRPr sz="1300"/>
            </a:lvl1pPr>
          </a:lstStyle>
          <a:p>
            <a:fld id="{1CFE6DFE-3744-49E5-9827-4E61B768FB85}" type="datetimeFigureOut">
              <a:rPr lang="en-US" smtClean="0"/>
              <a:t>10/11/2023</a:t>
            </a:fld>
            <a:endParaRPr lang="en-US"/>
          </a:p>
        </p:txBody>
      </p:sp>
      <p:sp>
        <p:nvSpPr>
          <p:cNvPr id="4" name="Footer Placeholder 3">
            <a:extLst>
              <a:ext uri="{FF2B5EF4-FFF2-40B4-BE49-F238E27FC236}">
                <a16:creationId xmlns:a16="http://schemas.microsoft.com/office/drawing/2014/main" id="{63045C78-62C4-4DE8-A90D-4E92645F5ABE}"/>
              </a:ext>
            </a:extLst>
          </p:cNvPr>
          <p:cNvSpPr>
            <a:spLocks noGrp="1"/>
          </p:cNvSpPr>
          <p:nvPr>
            <p:ph type="ftr" sz="quarter" idx="2"/>
          </p:nvPr>
        </p:nvSpPr>
        <p:spPr>
          <a:xfrm>
            <a:off x="1" y="9119173"/>
            <a:ext cx="3170582" cy="482027"/>
          </a:xfrm>
          <a:prstGeom prst="rect">
            <a:avLst/>
          </a:prstGeom>
        </p:spPr>
        <p:txBody>
          <a:bodyPr vert="horz" lIns="94852" tIns="47425" rIns="94852" bIns="47425"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8A4C79F-73E1-42EA-9FD8-9D7C5161798D}"/>
              </a:ext>
            </a:extLst>
          </p:cNvPr>
          <p:cNvSpPr>
            <a:spLocks noGrp="1"/>
          </p:cNvSpPr>
          <p:nvPr>
            <p:ph type="sldNum" sz="quarter" idx="3"/>
          </p:nvPr>
        </p:nvSpPr>
        <p:spPr>
          <a:xfrm>
            <a:off x="4142962" y="9119173"/>
            <a:ext cx="3170582" cy="482027"/>
          </a:xfrm>
          <a:prstGeom prst="rect">
            <a:avLst/>
          </a:prstGeom>
        </p:spPr>
        <p:txBody>
          <a:bodyPr vert="horz" lIns="94852" tIns="47425" rIns="94852" bIns="47425" rtlCol="0" anchor="b"/>
          <a:lstStyle>
            <a:lvl1pPr algn="r">
              <a:defRPr sz="1300"/>
            </a:lvl1pPr>
          </a:lstStyle>
          <a:p>
            <a:fld id="{63E4D501-A192-4D58-B270-5A6878DEFA51}" type="slidenum">
              <a:rPr lang="en-US" smtClean="0"/>
              <a:t>‹#›</a:t>
            </a:fld>
            <a:endParaRPr lang="en-US"/>
          </a:p>
        </p:txBody>
      </p:sp>
    </p:spTree>
    <p:extLst>
      <p:ext uri="{BB962C8B-B14F-4D97-AF65-F5344CB8AC3E}">
        <p14:creationId xmlns:p14="http://schemas.microsoft.com/office/powerpoint/2010/main" val="44873395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7T13:10:59.569"/>
    </inkml:context>
    <inkml:brush xml:id="br0">
      <inkml:brushProperty name="width" value="0.05" units="cm"/>
      <inkml:brushProperty name="height" value="0.05" units="cm"/>
      <inkml:brushProperty name="color" value="#0B868D"/>
      <inkml:brushProperty name="inkEffects" value="ocean"/>
      <inkml:brushProperty name="anchorX" value="-23465.0625"/>
      <inkml:brushProperty name="anchorY" value="-12679.7832"/>
      <inkml:brushProperty name="scaleFactor" value="0.5"/>
    </inkml:brush>
  </inkml:definitions>
  <inkml:trace contextRef="#ctx0" brushRef="#br0">0 734 192,'0'0'0,"0"0"4997,0-2-4671,0-1 400,0 0-550,0-1-166,0-1-223,2 0-807,4-1-533,8 1-1405,2 2 3236,0 0-1009,-2 1 517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40364" cy="489756"/>
          </a:xfrm>
          <a:prstGeom prst="rect">
            <a:avLst/>
          </a:prstGeom>
        </p:spPr>
        <p:txBody>
          <a:bodyPr vert="horz" lIns="98489" tIns="49245" rIns="98489" bIns="49245" rtlCol="0"/>
          <a:lstStyle>
            <a:lvl1pPr algn="l">
              <a:defRPr sz="1300"/>
            </a:lvl1pPr>
          </a:lstStyle>
          <a:p>
            <a:endParaRPr lang="en-US"/>
          </a:p>
        </p:txBody>
      </p:sp>
      <p:sp>
        <p:nvSpPr>
          <p:cNvPr id="3" name="Date Placeholder 2"/>
          <p:cNvSpPr>
            <a:spLocks noGrp="1"/>
          </p:cNvSpPr>
          <p:nvPr>
            <p:ph type="dt" idx="1"/>
          </p:nvPr>
        </p:nvSpPr>
        <p:spPr>
          <a:xfrm>
            <a:off x="4235667" y="0"/>
            <a:ext cx="3240364" cy="489756"/>
          </a:xfrm>
          <a:prstGeom prst="rect">
            <a:avLst/>
          </a:prstGeom>
        </p:spPr>
        <p:txBody>
          <a:bodyPr vert="horz" lIns="98489" tIns="49245" rIns="98489" bIns="49245" rtlCol="0"/>
          <a:lstStyle>
            <a:lvl1pPr algn="r">
              <a:defRPr sz="1300"/>
            </a:lvl1pPr>
          </a:lstStyle>
          <a:p>
            <a:fld id="{931C98F8-CBB3-ED46-A4CD-9374B4C0C2B7}" type="datetimeFigureOut">
              <a:rPr lang="en-US" smtClean="0"/>
              <a:t>10/11/2023</a:t>
            </a:fld>
            <a:endParaRPr lang="en-US"/>
          </a:p>
        </p:txBody>
      </p:sp>
      <p:sp>
        <p:nvSpPr>
          <p:cNvPr id="4" name="Slide Image Placeholder 3"/>
          <p:cNvSpPr>
            <a:spLocks noGrp="1" noRot="1" noChangeAspect="1"/>
          </p:cNvSpPr>
          <p:nvPr>
            <p:ph type="sldImg" idx="2"/>
          </p:nvPr>
        </p:nvSpPr>
        <p:spPr>
          <a:xfrm>
            <a:off x="812800" y="1220788"/>
            <a:ext cx="5853113" cy="3292475"/>
          </a:xfrm>
          <a:prstGeom prst="rect">
            <a:avLst/>
          </a:prstGeom>
          <a:noFill/>
          <a:ln w="12700">
            <a:solidFill>
              <a:prstClr val="black"/>
            </a:solidFill>
          </a:ln>
        </p:spPr>
        <p:txBody>
          <a:bodyPr vert="horz" lIns="98489" tIns="49245" rIns="98489" bIns="49245" rtlCol="0" anchor="ctr"/>
          <a:lstStyle/>
          <a:p>
            <a:endParaRPr lang="en-US"/>
          </a:p>
        </p:txBody>
      </p:sp>
      <p:sp>
        <p:nvSpPr>
          <p:cNvPr id="5" name="Notes Placeholder 4"/>
          <p:cNvSpPr>
            <a:spLocks noGrp="1"/>
          </p:cNvSpPr>
          <p:nvPr>
            <p:ph type="body" sz="quarter" idx="3"/>
          </p:nvPr>
        </p:nvSpPr>
        <p:spPr>
          <a:xfrm>
            <a:off x="747777" y="4697586"/>
            <a:ext cx="5982208" cy="3843482"/>
          </a:xfrm>
          <a:prstGeom prst="rect">
            <a:avLst/>
          </a:prstGeom>
        </p:spPr>
        <p:txBody>
          <a:bodyPr vert="horz" lIns="98489" tIns="49245" rIns="98489" bIns="4924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71467"/>
            <a:ext cx="3240364" cy="489755"/>
          </a:xfrm>
          <a:prstGeom prst="rect">
            <a:avLst/>
          </a:prstGeom>
        </p:spPr>
        <p:txBody>
          <a:bodyPr vert="horz" lIns="98489" tIns="49245" rIns="98489" bIns="49245" rtlCol="0" anchor="b"/>
          <a:lstStyle>
            <a:lvl1pPr algn="l">
              <a:defRPr sz="1300"/>
            </a:lvl1pPr>
          </a:lstStyle>
          <a:p>
            <a:endParaRPr lang="en-US"/>
          </a:p>
        </p:txBody>
      </p:sp>
      <p:sp>
        <p:nvSpPr>
          <p:cNvPr id="7" name="Slide Number Placeholder 6"/>
          <p:cNvSpPr>
            <a:spLocks noGrp="1"/>
          </p:cNvSpPr>
          <p:nvPr>
            <p:ph type="sldNum" sz="quarter" idx="5"/>
          </p:nvPr>
        </p:nvSpPr>
        <p:spPr>
          <a:xfrm>
            <a:off x="4235667" y="9271467"/>
            <a:ext cx="3240364" cy="489755"/>
          </a:xfrm>
          <a:prstGeom prst="rect">
            <a:avLst/>
          </a:prstGeom>
        </p:spPr>
        <p:txBody>
          <a:bodyPr vert="horz" lIns="98489" tIns="49245" rIns="98489" bIns="49245" rtlCol="0" anchor="b"/>
          <a:lstStyle>
            <a:lvl1pPr algn="r">
              <a:defRPr sz="1300"/>
            </a:lvl1pPr>
          </a:lstStyle>
          <a:p>
            <a:fld id="{20A0CEE4-F81F-7D47-B58E-E147C660D056}" type="slidenum">
              <a:rPr lang="en-US" smtClean="0"/>
              <a:t>‹#›</a:t>
            </a:fld>
            <a:endParaRPr lang="en-US"/>
          </a:p>
        </p:txBody>
      </p:sp>
    </p:spTree>
    <p:extLst>
      <p:ext uri="{BB962C8B-B14F-4D97-AF65-F5344CB8AC3E}">
        <p14:creationId xmlns:p14="http://schemas.microsoft.com/office/powerpoint/2010/main" val="2618014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endParaRPr lang="en-US"/>
          </a:p>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2</a:t>
            </a:fld>
            <a:endParaRPr lang="en-US"/>
          </a:p>
        </p:txBody>
      </p:sp>
    </p:spTree>
    <p:extLst>
      <p:ext uri="{BB962C8B-B14F-4D97-AF65-F5344CB8AC3E}">
        <p14:creationId xmlns:p14="http://schemas.microsoft.com/office/powerpoint/2010/main" val="1532487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20A0CEE4-F81F-7D47-B58E-E147C660D056}" type="slidenum">
              <a:rPr lang="en-US" smtClean="0"/>
              <a:t>15</a:t>
            </a:fld>
            <a:endParaRPr lang="en-US"/>
          </a:p>
        </p:txBody>
      </p:sp>
    </p:spTree>
    <p:extLst>
      <p:ext uri="{BB962C8B-B14F-4D97-AF65-F5344CB8AC3E}">
        <p14:creationId xmlns:p14="http://schemas.microsoft.com/office/powerpoint/2010/main" val="2027245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AutoZone offers Commercial customers online/virtual, on-demand, and live/in-person training. Training content is developed and presented by industry experts, factory and ASE Master Certified Professionals. Topics cover servicing and diagnostics of all major systems, emerging technologies, and shop manager's training to increase shop performance and sell preventative maintenance</a:t>
            </a:r>
          </a:p>
          <a:p>
            <a:pPr marL="171450" indent="-171450">
              <a:buFont typeface="Arial" panose="020B0604020202020204" pitchFamily="34" charset="0"/>
              <a:buChar char="•"/>
            </a:pPr>
            <a:r>
              <a:rPr lang="en-US"/>
              <a:t>Online/virtual and live/in-person training topics are scheduled based on industry updates, seasonal opportunities, and customer needs. The up-to-date virtual training schedule is available on AutoZonePro.com/ProfessionalTraining. For a limited time, shops can attend virtual training at no cost; however, registration is required</a:t>
            </a:r>
          </a:p>
          <a:p>
            <a:pPr marL="171450" indent="-171450">
              <a:buFont typeface="Arial" panose="020B0604020202020204" pitchFamily="34" charset="0"/>
              <a:buChar char="•"/>
            </a:pPr>
            <a:r>
              <a:rPr lang="en-US"/>
              <a:t>On-Demand/Online annual subscription allows unlimited access for one year. More than 125 topics, approx 50 minutes per topic. Training is built around actual case studies and practical, specific, expert advice to maximize the use of your time. Each modular is approximately 50 minutes, and a certificate of completion is available for each course. $229/annual subscription</a:t>
            </a:r>
          </a:p>
          <a:p>
            <a:pPr marL="171450" indent="-171450">
              <a:buFont typeface="Arial" panose="020B0604020202020204" pitchFamily="34" charset="0"/>
              <a:buChar char="•"/>
            </a:pPr>
            <a:r>
              <a:rPr lang="en-US"/>
              <a:t>Currently, we are testing a comprehensive, turn-key training solution to offer consistent technical and shop management training. The platform utilizes micro-learning to deliver 3-5 minutes of daily training activity via mobile apps, so time spent training is efficient and effective. Daily engagement lets shops connect to their technicians regularly and rapidly share information. Data provides insight to a shop's return on investment in training. Leaders can make better staffing and business decisions using data showing knowledge growth, progression, participation, and detailed results at multiple org levels. We plan to launch this training platform chain-wide starting January 2023</a:t>
            </a:r>
          </a:p>
        </p:txBody>
      </p:sp>
      <p:sp>
        <p:nvSpPr>
          <p:cNvPr id="4" name="Slide Number Placeholder 3"/>
          <p:cNvSpPr>
            <a:spLocks noGrp="1"/>
          </p:cNvSpPr>
          <p:nvPr>
            <p:ph type="sldNum" sz="quarter" idx="5"/>
          </p:nvPr>
        </p:nvSpPr>
        <p:spPr/>
        <p:txBody>
          <a:bodyPr/>
          <a:lstStyle/>
          <a:p>
            <a:fld id="{20A0CEE4-F81F-7D47-B58E-E147C660D056}" type="slidenum">
              <a:rPr lang="en-US" smtClean="0"/>
              <a:t>16</a:t>
            </a:fld>
            <a:endParaRPr lang="en-US"/>
          </a:p>
        </p:txBody>
      </p:sp>
    </p:spTree>
    <p:extLst>
      <p:ext uri="{BB962C8B-B14F-4D97-AF65-F5344CB8AC3E}">
        <p14:creationId xmlns:p14="http://schemas.microsoft.com/office/powerpoint/2010/main" val="2217429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17</a:t>
            </a:fld>
            <a:endParaRPr lang="en-US"/>
          </a:p>
        </p:txBody>
      </p:sp>
    </p:spTree>
    <p:extLst>
      <p:ext uri="{BB962C8B-B14F-4D97-AF65-F5344CB8AC3E}">
        <p14:creationId xmlns:p14="http://schemas.microsoft.com/office/powerpoint/2010/main" val="3239402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19</a:t>
            </a:fld>
            <a:endParaRPr lang="en-US"/>
          </a:p>
        </p:txBody>
      </p:sp>
    </p:spTree>
    <p:extLst>
      <p:ext uri="{BB962C8B-B14F-4D97-AF65-F5344CB8AC3E}">
        <p14:creationId xmlns:p14="http://schemas.microsoft.com/office/powerpoint/2010/main" val="2442645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endParaRPr lang="en-US" dirty="0"/>
          </a:p>
        </p:txBody>
      </p:sp>
      <p:sp>
        <p:nvSpPr>
          <p:cNvPr id="4" name="Slide Number Placeholder 3"/>
          <p:cNvSpPr>
            <a:spLocks noGrp="1"/>
          </p:cNvSpPr>
          <p:nvPr>
            <p:ph type="sldNum" sz="quarter" idx="5"/>
          </p:nvPr>
        </p:nvSpPr>
        <p:spPr/>
        <p:txBody>
          <a:bodyPr/>
          <a:lstStyle/>
          <a:p>
            <a:fld id="{20A0CEE4-F81F-7D47-B58E-E147C660D056}" type="slidenum">
              <a:rPr lang="en-US" smtClean="0"/>
              <a:t>20</a:t>
            </a:fld>
            <a:endParaRPr lang="en-US"/>
          </a:p>
        </p:txBody>
      </p:sp>
    </p:spTree>
    <p:extLst>
      <p:ext uri="{BB962C8B-B14F-4D97-AF65-F5344CB8AC3E}">
        <p14:creationId xmlns:p14="http://schemas.microsoft.com/office/powerpoint/2010/main" val="3049708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A0CEE4-F81F-7D47-B58E-E147C660D056}" type="slidenum">
              <a:rPr lang="en-US" smtClean="0"/>
              <a:t>21</a:t>
            </a:fld>
            <a:endParaRPr lang="en-US"/>
          </a:p>
        </p:txBody>
      </p:sp>
    </p:spTree>
    <p:extLst>
      <p:ext uri="{BB962C8B-B14F-4D97-AF65-F5344CB8AC3E}">
        <p14:creationId xmlns:p14="http://schemas.microsoft.com/office/powerpoint/2010/main" val="428692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Professional:</a:t>
            </a:r>
          </a:p>
          <a:p>
            <a:r>
              <a:rPr lang="en-US"/>
              <a:t>More technicians choose Duralast Parts*</a:t>
            </a:r>
          </a:p>
          <a:p>
            <a:r>
              <a:rPr lang="en-US"/>
              <a:t>More technicians choose Duralast Brakes*</a:t>
            </a:r>
          </a:p>
          <a:p>
            <a:r>
              <a:rPr lang="en-US"/>
              <a:t>* Source: Proprietary Consumer Study of Automotive Aftermarket Parts Conducted by The NPD Group, 2019.</a:t>
            </a:r>
          </a:p>
          <a:p>
            <a:r>
              <a:rPr lang="en-US"/>
              <a:t> </a:t>
            </a:r>
          </a:p>
          <a:p>
            <a:r>
              <a:rPr lang="en-US"/>
              <a:t>Consumer:</a:t>
            </a:r>
          </a:p>
          <a:p>
            <a:r>
              <a:rPr lang="en-US"/>
              <a:t>More consumers choose Duralast Batteries*</a:t>
            </a:r>
          </a:p>
          <a:p>
            <a:r>
              <a:rPr lang="en-US"/>
              <a:t>More consumers choose Duralast Brakes*</a:t>
            </a:r>
          </a:p>
          <a:p>
            <a:r>
              <a:rPr lang="en-US"/>
              <a:t>* Source: Proprietary Consumer Study of Automotive Aftermarket Parts Conducted by The NPD Group, 2019.</a:t>
            </a:r>
          </a:p>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22</a:t>
            </a:fld>
            <a:endParaRPr lang="en-US"/>
          </a:p>
        </p:txBody>
      </p:sp>
    </p:spTree>
    <p:extLst>
      <p:ext uri="{BB962C8B-B14F-4D97-AF65-F5344CB8AC3E}">
        <p14:creationId xmlns:p14="http://schemas.microsoft.com/office/powerpoint/2010/main" val="3948432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23</a:t>
            </a:fld>
            <a:endParaRPr lang="en-US"/>
          </a:p>
        </p:txBody>
      </p:sp>
    </p:spTree>
    <p:extLst>
      <p:ext uri="{BB962C8B-B14F-4D97-AF65-F5344CB8AC3E}">
        <p14:creationId xmlns:p14="http://schemas.microsoft.com/office/powerpoint/2010/main" val="350282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 Power Batteries are sold exclusively to Commercial customers only!</a:t>
            </a:r>
          </a:p>
          <a:p>
            <a:r>
              <a:rPr lang="en-US" dirty="0"/>
              <a:t>The batteries, along with our Starters and Alternators come with a FREE 3 Year Roadside Assistance Warranty covering Jump Start, Towing Service, Tire Change, Fuel/Fluid Delivery, Auto Lockout and </a:t>
            </a:r>
            <a:r>
              <a:rPr lang="en-US"/>
              <a:t>Trip Interruption</a:t>
            </a:r>
            <a:endParaRPr lang="en-US" dirty="0"/>
          </a:p>
          <a:p>
            <a:endParaRPr lang="en-US" dirty="0"/>
          </a:p>
        </p:txBody>
      </p:sp>
      <p:sp>
        <p:nvSpPr>
          <p:cNvPr id="4" name="Slide Number Placeholder 3"/>
          <p:cNvSpPr>
            <a:spLocks noGrp="1"/>
          </p:cNvSpPr>
          <p:nvPr>
            <p:ph type="sldNum" sz="quarter" idx="5"/>
          </p:nvPr>
        </p:nvSpPr>
        <p:spPr/>
        <p:txBody>
          <a:bodyPr/>
          <a:lstStyle/>
          <a:p>
            <a:fld id="{20A0CEE4-F81F-7D47-B58E-E147C660D056}" type="slidenum">
              <a:rPr lang="en-US" smtClean="0"/>
              <a:t>24</a:t>
            </a:fld>
            <a:endParaRPr lang="en-US"/>
          </a:p>
        </p:txBody>
      </p:sp>
    </p:spTree>
    <p:extLst>
      <p:ext uri="{BB962C8B-B14F-4D97-AF65-F5344CB8AC3E}">
        <p14:creationId xmlns:p14="http://schemas.microsoft.com/office/powerpoint/2010/main" val="2324918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0CEE4-F81F-7D47-B58E-E147C660D056}" type="slidenum">
              <a:rPr lang="en-US" smtClean="0"/>
              <a:t>26</a:t>
            </a:fld>
            <a:endParaRPr lang="en-US"/>
          </a:p>
        </p:txBody>
      </p:sp>
    </p:spTree>
    <p:extLst>
      <p:ext uri="{BB962C8B-B14F-4D97-AF65-F5344CB8AC3E}">
        <p14:creationId xmlns:p14="http://schemas.microsoft.com/office/powerpoint/2010/main" val="529662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A0CEE4-F81F-7D47-B58E-E147C660D056}" type="slidenum">
              <a:rPr lang="en-US" smtClean="0"/>
              <a:t>3</a:t>
            </a:fld>
            <a:endParaRPr lang="en-US"/>
          </a:p>
        </p:txBody>
      </p:sp>
    </p:spTree>
    <p:extLst>
      <p:ext uri="{BB962C8B-B14F-4D97-AF65-F5344CB8AC3E}">
        <p14:creationId xmlns:p14="http://schemas.microsoft.com/office/powerpoint/2010/main" val="343614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Opened in 1979 as Auto Shack by J.R. "Pitt" Hyde III, AutoZone was created with the belief that we can offer ordinary customers clean, well-organized auto parts stores and excellent customer service. Since then, AutoZone has revolutionized the industry while maintaining a customer-first, innovative mindset. AutoZone has grown to be the leading retailer and a leading distributor of automotive replacement parts and accessories. Auto and truck parts, chemicals and accessories are available through AutoZone stores in 50 U.S. states plus the District of Columbia, Puerto Rico, Mexico, and Brazil.</a:t>
            </a:r>
          </a:p>
        </p:txBody>
      </p:sp>
      <p:sp>
        <p:nvSpPr>
          <p:cNvPr id="4" name="Slide Number Placeholder 3"/>
          <p:cNvSpPr>
            <a:spLocks noGrp="1"/>
          </p:cNvSpPr>
          <p:nvPr>
            <p:ph type="sldNum" sz="quarter" idx="5"/>
          </p:nvPr>
        </p:nvSpPr>
        <p:spPr/>
        <p:txBody>
          <a:bodyPr/>
          <a:lstStyle/>
          <a:p>
            <a:fld id="{20A0CEE4-F81F-7D47-B58E-E147C660D056}" type="slidenum">
              <a:rPr lang="en-US" smtClean="0"/>
              <a:t>5</a:t>
            </a:fld>
            <a:endParaRPr lang="en-US"/>
          </a:p>
        </p:txBody>
      </p:sp>
    </p:spTree>
    <p:extLst>
      <p:ext uri="{BB962C8B-B14F-4D97-AF65-F5344CB8AC3E}">
        <p14:creationId xmlns:p14="http://schemas.microsoft.com/office/powerpoint/2010/main" val="935472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endParaRPr lang="en-US">
              <a:cs typeface="Calibri"/>
            </a:endParaRPr>
          </a:p>
        </p:txBody>
      </p:sp>
      <p:sp>
        <p:nvSpPr>
          <p:cNvPr id="4" name="Slide Number Placeholder 3"/>
          <p:cNvSpPr>
            <a:spLocks noGrp="1"/>
          </p:cNvSpPr>
          <p:nvPr>
            <p:ph type="sldNum" sz="quarter" idx="10"/>
          </p:nvPr>
        </p:nvSpPr>
        <p:spPr/>
        <p:txBody>
          <a:bodyPr/>
          <a:lstStyle/>
          <a:p>
            <a:fld id="{20A0CEE4-F81F-7D47-B58E-E147C660D056}" type="slidenum">
              <a:rPr lang="en-US" smtClean="0"/>
              <a:t>6</a:t>
            </a:fld>
            <a:endParaRPr lang="en-US"/>
          </a:p>
        </p:txBody>
      </p:sp>
    </p:spTree>
    <p:extLst>
      <p:ext uri="{BB962C8B-B14F-4D97-AF65-F5344CB8AC3E}">
        <p14:creationId xmlns:p14="http://schemas.microsoft.com/office/powerpoint/2010/main" val="216690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A0CEE4-F81F-7D47-B58E-E147C660D056}" type="slidenum">
              <a:rPr lang="en-US" smtClean="0"/>
              <a:t>7</a:t>
            </a:fld>
            <a:endParaRPr lang="en-US"/>
          </a:p>
        </p:txBody>
      </p:sp>
    </p:spTree>
    <p:extLst>
      <p:ext uri="{BB962C8B-B14F-4D97-AF65-F5344CB8AC3E}">
        <p14:creationId xmlns:p14="http://schemas.microsoft.com/office/powerpoint/2010/main" val="386605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p:txBody>
          <a:bodyPr/>
          <a:lstStyle/>
          <a:p>
            <a:fld id="{20A0CEE4-F81F-7D47-B58E-E147C660D056}" type="slidenum">
              <a:rPr lang="en-US" smtClean="0"/>
              <a:t>11</a:t>
            </a:fld>
            <a:endParaRPr lang="en-US"/>
          </a:p>
        </p:txBody>
      </p:sp>
    </p:spTree>
    <p:extLst>
      <p:ext uri="{BB962C8B-B14F-4D97-AF65-F5344CB8AC3E}">
        <p14:creationId xmlns:p14="http://schemas.microsoft.com/office/powerpoint/2010/main" val="1577376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37">
              <a:defRPr/>
            </a:pPr>
            <a:r>
              <a:rPr lang="en-US"/>
              <a:t> </a:t>
            </a:r>
          </a:p>
        </p:txBody>
      </p:sp>
      <p:sp>
        <p:nvSpPr>
          <p:cNvPr id="4" name="Slide Number Placeholder 3"/>
          <p:cNvSpPr>
            <a:spLocks noGrp="1"/>
          </p:cNvSpPr>
          <p:nvPr>
            <p:ph type="sldNum" sz="quarter" idx="5"/>
          </p:nvPr>
        </p:nvSpPr>
        <p:spPr/>
        <p:txBody>
          <a:bodyPr/>
          <a:lstStyle/>
          <a:p>
            <a:fld id="{20A0CEE4-F81F-7D47-B58E-E147C660D056}" type="slidenum">
              <a:rPr lang="en-US" smtClean="0"/>
              <a:t>12</a:t>
            </a:fld>
            <a:endParaRPr lang="en-US"/>
          </a:p>
        </p:txBody>
      </p:sp>
    </p:spTree>
    <p:extLst>
      <p:ext uri="{BB962C8B-B14F-4D97-AF65-F5344CB8AC3E}">
        <p14:creationId xmlns:p14="http://schemas.microsoft.com/office/powerpoint/2010/main" val="420408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dirty="0">
                <a:solidFill>
                  <a:srgbClr val="000000"/>
                </a:solidFill>
                <a:effectLst/>
                <a:latin typeface="Calibri" panose="020F0502020204030204" pitchFamily="34" charset="0"/>
                <a:ea typeface="Calibri" panose="020F0502020204030204" pitchFamily="34" charset="0"/>
              </a:rPr>
              <a:t>We know less waiting means more bays turning, so we’ve made several improvements to increase our in-market parts availability and get them to you faster. </a:t>
            </a:r>
            <a:endParaRPr lang="en-US" sz="16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i="1" dirty="0">
                <a:solidFill>
                  <a:srgbClr val="000000"/>
                </a:solidFill>
                <a:effectLst/>
                <a:latin typeface="Calibri" panose="020F0502020204030204" pitchFamily="34" charset="0"/>
                <a:ea typeface="Calibri" panose="020F0502020204030204" pitchFamily="34" charset="0"/>
              </a:rPr>
              <a:t>“We’ve </a:t>
            </a:r>
            <a:r>
              <a:rPr lang="en-US" sz="1200" b="1" i="1" dirty="0">
                <a:solidFill>
                  <a:srgbClr val="000000"/>
                </a:solidFill>
                <a:effectLst/>
                <a:latin typeface="Calibri" panose="020F0502020204030204" pitchFamily="34" charset="0"/>
                <a:ea typeface="Calibri" panose="020F0502020204030204" pitchFamily="34" charset="0"/>
              </a:rPr>
              <a:t>increased our late-model coverage </a:t>
            </a:r>
            <a:r>
              <a:rPr lang="en-US" sz="1200" i="1" dirty="0">
                <a:solidFill>
                  <a:srgbClr val="000000"/>
                </a:solidFill>
                <a:effectLst/>
                <a:latin typeface="Calibri" panose="020F0502020204030204" pitchFamily="34" charset="0"/>
                <a:ea typeface="Calibri" panose="020F0502020204030204" pitchFamily="34" charset="0"/>
              </a:rPr>
              <a:t>for the most popular applications across all product lines – and we’re often </a:t>
            </a:r>
            <a:r>
              <a:rPr lang="en-US" sz="1200" b="1" i="1" dirty="0">
                <a:solidFill>
                  <a:srgbClr val="000000"/>
                </a:solidFill>
                <a:effectLst/>
                <a:latin typeface="Calibri" panose="020F0502020204030204" pitchFamily="34" charset="0"/>
                <a:ea typeface="Calibri" panose="020F0502020204030204" pitchFamily="34" charset="0"/>
              </a:rPr>
              <a:t>first-to-market </a:t>
            </a:r>
            <a:r>
              <a:rPr lang="en-US" sz="1200" i="1" dirty="0">
                <a:solidFill>
                  <a:srgbClr val="000000"/>
                </a:solidFill>
                <a:effectLst/>
                <a:latin typeface="Calibri" panose="020F0502020204030204" pitchFamily="34" charset="0"/>
                <a:ea typeface="Calibri" panose="020F0502020204030204" pitchFamily="34" charset="0"/>
              </a:rPr>
              <a:t>with these late-model parts. We’ve also </a:t>
            </a:r>
            <a:r>
              <a:rPr lang="en-US" sz="1200" b="1" i="1" dirty="0">
                <a:solidFill>
                  <a:srgbClr val="000000"/>
                </a:solidFill>
                <a:effectLst/>
                <a:latin typeface="Calibri" panose="020F0502020204030204" pitchFamily="34" charset="0"/>
                <a:ea typeface="Calibri" panose="020F0502020204030204" pitchFamily="34" charset="0"/>
              </a:rPr>
              <a:t>expanded our import coverage </a:t>
            </a:r>
            <a:r>
              <a:rPr lang="en-US" sz="1200" i="1" dirty="0">
                <a:solidFill>
                  <a:srgbClr val="000000"/>
                </a:solidFill>
                <a:effectLst/>
                <a:latin typeface="Calibri" panose="020F0502020204030204" pitchFamily="34" charset="0"/>
                <a:ea typeface="Calibri" panose="020F0502020204030204" pitchFamily="34" charset="0"/>
              </a:rPr>
              <a:t>to match car sales trends. All within this local market, so when you call to check on a part, we’re most likely going to say, “yes, we’ve got it.” </a:t>
            </a:r>
            <a:endParaRPr lang="en-US" sz="16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i="1" dirty="0">
                <a:solidFill>
                  <a:srgbClr val="000000"/>
                </a:solidFill>
                <a:effectLst/>
                <a:latin typeface="Calibri" panose="020F0502020204030204" pitchFamily="34" charset="0"/>
                <a:ea typeface="Calibri" panose="020F0502020204030204" pitchFamily="34" charset="0"/>
              </a:rPr>
              <a:t>“Greater local availability means less waiting and </a:t>
            </a:r>
            <a:r>
              <a:rPr lang="en-US" sz="1200" b="1" i="1" dirty="0">
                <a:solidFill>
                  <a:srgbClr val="000000"/>
                </a:solidFill>
                <a:effectLst/>
                <a:latin typeface="Calibri" panose="020F0502020204030204" pitchFamily="34" charset="0"/>
                <a:ea typeface="Calibri" panose="020F0502020204030204" pitchFamily="34" charset="0"/>
              </a:rPr>
              <a:t>faster delivery</a:t>
            </a:r>
            <a:r>
              <a:rPr lang="en-US" sz="1200" i="1" dirty="0">
                <a:solidFill>
                  <a:srgbClr val="000000"/>
                </a:solidFill>
                <a:effectLst/>
                <a:latin typeface="Calibri" panose="020F0502020204030204" pitchFamily="34" charset="0"/>
                <a:ea typeface="Calibri" panose="020F0502020204030204" pitchFamily="34" charset="0"/>
              </a:rPr>
              <a:t>. </a:t>
            </a:r>
            <a:r>
              <a:rPr lang="en-US" sz="1200" i="1" dirty="0">
                <a:solidFill>
                  <a:srgbClr val="202020"/>
                </a:solidFill>
                <a:effectLst/>
                <a:latin typeface="Calibri" panose="020F0502020204030204" pitchFamily="34" charset="0"/>
                <a:ea typeface="Calibri" panose="020F0502020204030204" pitchFamily="34" charset="0"/>
              </a:rPr>
              <a:t>And now, we’ve improved the tools for our delivery drivers. </a:t>
            </a:r>
            <a:r>
              <a:rPr lang="en-US" sz="1200" i="1" dirty="0">
                <a:solidFill>
                  <a:srgbClr val="000000"/>
                </a:solidFill>
                <a:effectLst/>
                <a:latin typeface="Calibri" panose="020F0502020204030204" pitchFamily="34" charset="0"/>
                <a:ea typeface="Calibri" panose="020F0502020204030204" pitchFamily="34" charset="0"/>
              </a:rPr>
              <a:t>This helps us create </a:t>
            </a:r>
            <a:r>
              <a:rPr lang="en-US" sz="1200" b="1" i="1" dirty="0">
                <a:solidFill>
                  <a:srgbClr val="000000"/>
                </a:solidFill>
                <a:effectLst/>
                <a:latin typeface="Calibri" panose="020F0502020204030204" pitchFamily="34" charset="0"/>
                <a:ea typeface="Calibri" panose="020F0502020204030204" pitchFamily="34" charset="0"/>
              </a:rPr>
              <a:t>more efficient, shorter routes to your shop </a:t>
            </a:r>
            <a:r>
              <a:rPr lang="en-US" sz="1200" i="1" dirty="0">
                <a:solidFill>
                  <a:srgbClr val="000000"/>
                </a:solidFill>
                <a:effectLst/>
                <a:latin typeface="Calibri" panose="020F0502020204030204" pitchFamily="34" charset="0"/>
                <a:ea typeface="Calibri" panose="020F0502020204030204" pitchFamily="34" charset="0"/>
              </a:rPr>
              <a:t>and make sure our drivers are on time.</a:t>
            </a:r>
            <a:endParaRPr lang="en-US" sz="1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0A0CEE4-F81F-7D47-B58E-E147C660D056}" type="slidenum">
              <a:rPr lang="en-US" smtClean="0"/>
              <a:t>13</a:t>
            </a:fld>
            <a:endParaRPr lang="en-US"/>
          </a:p>
        </p:txBody>
      </p:sp>
    </p:spTree>
    <p:extLst>
      <p:ext uri="{BB962C8B-B14F-4D97-AF65-F5344CB8AC3E}">
        <p14:creationId xmlns:p14="http://schemas.microsoft.com/office/powerpoint/2010/main" val="1538213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854075"/>
            <a:ext cx="6413500" cy="3608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0336B-EE9C-4E48-BDB5-C2B0F1421045}" type="slidenum">
              <a:rPr lang="en-US" smtClean="0"/>
              <a:t>14</a:t>
            </a:fld>
            <a:endParaRPr lang="en-US" dirty="0"/>
          </a:p>
        </p:txBody>
      </p:sp>
    </p:spTree>
    <p:extLst>
      <p:ext uri="{BB962C8B-B14F-4D97-AF65-F5344CB8AC3E}">
        <p14:creationId xmlns:p14="http://schemas.microsoft.com/office/powerpoint/2010/main" val="2052009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9EC61287-8436-CE46-92DC-3338123C06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5807165"/>
          </a:xfrm>
          <a:prstGeom prst="rect">
            <a:avLst/>
          </a:prstGeom>
        </p:spPr>
      </p:pic>
      <p:grpSp>
        <p:nvGrpSpPr>
          <p:cNvPr id="3" name="Group 2">
            <a:extLst>
              <a:ext uri="{FF2B5EF4-FFF2-40B4-BE49-F238E27FC236}">
                <a16:creationId xmlns:a16="http://schemas.microsoft.com/office/drawing/2014/main" id="{EB344584-361F-084D-81B0-07D261ECBFFF}"/>
              </a:ext>
            </a:extLst>
          </p:cNvPr>
          <p:cNvGrpSpPr/>
          <p:nvPr/>
        </p:nvGrpSpPr>
        <p:grpSpPr>
          <a:xfrm>
            <a:off x="4823737" y="5710806"/>
            <a:ext cx="7374233" cy="748450"/>
            <a:chOff x="3973345" y="5977465"/>
            <a:chExt cx="7374233" cy="748450"/>
          </a:xfrm>
        </p:grpSpPr>
        <p:sp>
          <p:nvSpPr>
            <p:cNvPr id="2" name="Rectangle 1">
              <a:extLst>
                <a:ext uri="{FF2B5EF4-FFF2-40B4-BE49-F238E27FC236}">
                  <a16:creationId xmlns:a16="http://schemas.microsoft.com/office/drawing/2014/main" id="{7FEEB13F-DFF4-2E41-B00F-2E64D6B3BA5E}"/>
                </a:ext>
              </a:extLst>
            </p:cNvPr>
            <p:cNvSpPr/>
            <p:nvPr/>
          </p:nvSpPr>
          <p:spPr>
            <a:xfrm>
              <a:off x="5484172" y="5977465"/>
              <a:ext cx="1103954" cy="7484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
              <a:extLst>
                <a:ext uri="{FF2B5EF4-FFF2-40B4-BE49-F238E27FC236}">
                  <a16:creationId xmlns:a16="http://schemas.microsoft.com/office/drawing/2014/main" id="{E1E06951-78CB-D64A-8AC5-0D4501247BF8}"/>
                </a:ext>
              </a:extLst>
            </p:cNvPr>
            <p:cNvSpPr/>
            <p:nvPr/>
          </p:nvSpPr>
          <p:spPr>
            <a:xfrm>
              <a:off x="6258872" y="5977465"/>
              <a:ext cx="1189679"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
              <a:extLst>
                <a:ext uri="{FF2B5EF4-FFF2-40B4-BE49-F238E27FC236}">
                  <a16:creationId xmlns:a16="http://schemas.microsoft.com/office/drawing/2014/main" id="{CA9D9E81-EF79-904A-B80A-0FB16FA9C75C}"/>
                </a:ext>
              </a:extLst>
            </p:cNvPr>
            <p:cNvSpPr/>
            <p:nvPr/>
          </p:nvSpPr>
          <p:spPr>
            <a:xfrm>
              <a:off x="7090722" y="5977465"/>
              <a:ext cx="1319854" cy="7357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8F2EC030-8D8E-8349-A827-FD231DEE6E1E}"/>
                </a:ext>
              </a:extLst>
            </p:cNvPr>
            <p:cNvSpPr/>
            <p:nvPr/>
          </p:nvSpPr>
          <p:spPr>
            <a:xfrm>
              <a:off x="8071797" y="5977465"/>
              <a:ext cx="3275781" cy="7357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3257493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3275781"/>
                <a:gd name="connsiteY0" fmla="*/ 0 h 735749"/>
                <a:gd name="connsiteX1" fmla="*/ 3257493 w 3275781"/>
                <a:gd name="connsiteY1" fmla="*/ 6350 h 735749"/>
                <a:gd name="connsiteX2" fmla="*/ 3275781 w 3275781"/>
                <a:gd name="connsiteY2" fmla="*/ 735749 h 735749"/>
                <a:gd name="connsiteX3" fmla="*/ 0 w 3275781"/>
                <a:gd name="connsiteY3" fmla="*/ 732574 h 735749"/>
                <a:gd name="connsiteX4" fmla="*/ 463550 w 3275781"/>
                <a:gd name="connsiteY4" fmla="*/ 0 h 735749"/>
                <a:gd name="connsiteX0" fmla="*/ 463550 w 3275781"/>
                <a:gd name="connsiteY0" fmla="*/ 0 h 735749"/>
                <a:gd name="connsiteX1" fmla="*/ 3275781 w 3275781"/>
                <a:gd name="connsiteY1" fmla="*/ 6350 h 735749"/>
                <a:gd name="connsiteX2" fmla="*/ 3275781 w 3275781"/>
                <a:gd name="connsiteY2" fmla="*/ 735749 h 735749"/>
                <a:gd name="connsiteX3" fmla="*/ 0 w 3275781"/>
                <a:gd name="connsiteY3" fmla="*/ 732574 h 735749"/>
                <a:gd name="connsiteX4" fmla="*/ 463550 w 3275781"/>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781" h="735749">
                  <a:moveTo>
                    <a:pt x="463550" y="0"/>
                  </a:moveTo>
                  <a:lnTo>
                    <a:pt x="3275781" y="6350"/>
                  </a:lnTo>
                  <a:lnTo>
                    <a:pt x="3275781"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
              <a:extLst>
                <a:ext uri="{FF2B5EF4-FFF2-40B4-BE49-F238E27FC236}">
                  <a16:creationId xmlns:a16="http://schemas.microsoft.com/office/drawing/2014/main" id="{94508C5E-0C59-A041-B239-55DB6AD47DB8}"/>
                </a:ext>
              </a:extLst>
            </p:cNvPr>
            <p:cNvSpPr/>
            <p:nvPr/>
          </p:nvSpPr>
          <p:spPr>
            <a:xfrm>
              <a:off x="4935370" y="5980641"/>
              <a:ext cx="913454"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
              <a:extLst>
                <a:ext uri="{FF2B5EF4-FFF2-40B4-BE49-F238E27FC236}">
                  <a16:creationId xmlns:a16="http://schemas.microsoft.com/office/drawing/2014/main" id="{C8446E6D-74F4-554E-BA57-13D7856E7C90}"/>
                </a:ext>
              </a:extLst>
            </p:cNvPr>
            <p:cNvSpPr/>
            <p:nvPr/>
          </p:nvSpPr>
          <p:spPr>
            <a:xfrm>
              <a:off x="4513095" y="5980641"/>
              <a:ext cx="792804"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
              <a:extLst>
                <a:ext uri="{FF2B5EF4-FFF2-40B4-BE49-F238E27FC236}">
                  <a16:creationId xmlns:a16="http://schemas.microsoft.com/office/drawing/2014/main" id="{3BC1F71C-6281-1F47-82A7-418D30E331E2}"/>
                </a:ext>
              </a:extLst>
            </p:cNvPr>
            <p:cNvSpPr/>
            <p:nvPr/>
          </p:nvSpPr>
          <p:spPr>
            <a:xfrm>
              <a:off x="4176544" y="5980641"/>
              <a:ext cx="707079"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
              <a:extLst>
                <a:ext uri="{FF2B5EF4-FFF2-40B4-BE49-F238E27FC236}">
                  <a16:creationId xmlns:a16="http://schemas.microsoft.com/office/drawing/2014/main" id="{F2539C9B-00CF-384A-B3D2-D532E87145F7}"/>
                </a:ext>
              </a:extLst>
            </p:cNvPr>
            <p:cNvSpPr/>
            <p:nvPr/>
          </p:nvSpPr>
          <p:spPr>
            <a:xfrm>
              <a:off x="3973345" y="5980640"/>
              <a:ext cx="557854" cy="7420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2">
            <a:extLst>
              <a:ext uri="{FF2B5EF4-FFF2-40B4-BE49-F238E27FC236}">
                <a16:creationId xmlns:a16="http://schemas.microsoft.com/office/drawing/2014/main" id="{81066D76-EBF4-40EE-8312-63302B81F750}"/>
              </a:ext>
            </a:extLst>
          </p:cNvPr>
          <p:cNvSpPr>
            <a:spLocks noGrp="1"/>
          </p:cNvSpPr>
          <p:nvPr>
            <p:ph type="body" sz="quarter" idx="13" hasCustomPrompt="1"/>
          </p:nvPr>
        </p:nvSpPr>
        <p:spPr>
          <a:xfrm>
            <a:off x="9973283" y="5807165"/>
            <a:ext cx="1647910" cy="327628"/>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r>
              <a:rPr lang="en-US"/>
              <a:t>Click to add date</a:t>
            </a:r>
          </a:p>
        </p:txBody>
      </p:sp>
      <p:pic>
        <p:nvPicPr>
          <p:cNvPr id="6" name="Picture 5" descr="A yellow sign with black text&#10;&#10;Description automatically generated">
            <a:extLst>
              <a:ext uri="{FF2B5EF4-FFF2-40B4-BE49-F238E27FC236}">
                <a16:creationId xmlns:a16="http://schemas.microsoft.com/office/drawing/2014/main" id="{30CD804F-18D2-8152-E9D0-D4FBDEC4A08E}"/>
              </a:ext>
            </a:extLst>
          </p:cNvPr>
          <p:cNvPicPr>
            <a:picLocks noChangeAspect="1"/>
          </p:cNvPicPr>
          <p:nvPr userDrawn="1"/>
        </p:nvPicPr>
        <p:blipFill>
          <a:blip r:embed="rId3"/>
          <a:stretch>
            <a:fillRect/>
          </a:stretch>
        </p:blipFill>
        <p:spPr>
          <a:xfrm>
            <a:off x="607943" y="5907024"/>
            <a:ext cx="2097024" cy="950976"/>
          </a:xfrm>
          <a:prstGeom prst="rect">
            <a:avLst/>
          </a:prstGeom>
        </p:spPr>
      </p:pic>
    </p:spTree>
    <p:extLst>
      <p:ext uri="{BB962C8B-B14F-4D97-AF65-F5344CB8AC3E}">
        <p14:creationId xmlns:p14="http://schemas.microsoft.com/office/powerpoint/2010/main" val="1652865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9" name="Text Placeholder 10"/>
          <p:cNvSpPr>
            <a:spLocks noGrp="1"/>
          </p:cNvSpPr>
          <p:nvPr>
            <p:ph type="body" sz="quarter" idx="13"/>
          </p:nvPr>
        </p:nvSpPr>
        <p:spPr>
          <a:xfrm>
            <a:off x="532796" y="4573771"/>
            <a:ext cx="11485032" cy="809625"/>
          </a:xfrm>
          <a:prstGeom prst="rect">
            <a:avLst/>
          </a:prstGeom>
        </p:spPr>
        <p:txBody>
          <a:bodyPr vert="horz" lIns="0" tIns="0" rIns="0" bIns="0"/>
          <a:lstStyle>
            <a:lvl1pPr marL="0" indent="0" algn="l">
              <a:spcBef>
                <a:spcPts val="0"/>
              </a:spcBef>
              <a:buNone/>
              <a:defRPr sz="3200" cap="all">
                <a:solidFill>
                  <a:schemeClr val="tx1"/>
                </a:solidFill>
                <a:latin typeface="Arial" charset="0"/>
                <a:ea typeface="Arial" charset="0"/>
                <a:cs typeface="Arial" charset="0"/>
              </a:defRPr>
            </a:lvl1pPr>
            <a:lvl2pPr marL="457200" indent="0" algn="l">
              <a:buNone/>
              <a:defRPr sz="20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Master text styles</a:t>
            </a:r>
          </a:p>
        </p:txBody>
      </p:sp>
      <p:sp>
        <p:nvSpPr>
          <p:cNvPr id="15" name="Text Placeholder 10">
            <a:extLst>
              <a:ext uri="{FF2B5EF4-FFF2-40B4-BE49-F238E27FC236}">
                <a16:creationId xmlns:a16="http://schemas.microsoft.com/office/drawing/2014/main" id="{FBEF52E0-25AC-0A4A-93E5-336C00D0F25B}"/>
              </a:ext>
            </a:extLst>
          </p:cNvPr>
          <p:cNvSpPr>
            <a:spLocks noGrp="1"/>
          </p:cNvSpPr>
          <p:nvPr>
            <p:ph type="body" sz="quarter" idx="15" hasCustomPrompt="1"/>
          </p:nvPr>
        </p:nvSpPr>
        <p:spPr>
          <a:xfrm>
            <a:off x="532796" y="2600607"/>
            <a:ext cx="10489276" cy="645000"/>
          </a:xfrm>
          <a:prstGeom prst="rect">
            <a:avLst/>
          </a:prstGeom>
        </p:spPr>
        <p:txBody>
          <a:bodyPr vert="horz" lIns="0" tIns="0" rIns="0" bIns="0"/>
          <a:lstStyle>
            <a:lvl1pPr marL="0" indent="0" algn="l">
              <a:spcBef>
                <a:spcPts val="0"/>
              </a:spcBef>
              <a:buNone/>
              <a:defRPr sz="4000" b="1" cap="none">
                <a:solidFill>
                  <a:srgbClr val="FF5006"/>
                </a:solidFill>
                <a:latin typeface="Arial" charset="0"/>
                <a:ea typeface="Arial" charset="0"/>
                <a:cs typeface="Arial" charset="0"/>
              </a:defRPr>
            </a:lvl1pPr>
            <a:lvl2pPr marL="457200" indent="0" algn="l">
              <a:buNone/>
              <a:defRPr sz="20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MASTER TEXT STYLE</a:t>
            </a:r>
          </a:p>
        </p:txBody>
      </p:sp>
      <p:grpSp>
        <p:nvGrpSpPr>
          <p:cNvPr id="22" name="Group 21">
            <a:extLst>
              <a:ext uri="{FF2B5EF4-FFF2-40B4-BE49-F238E27FC236}">
                <a16:creationId xmlns:a16="http://schemas.microsoft.com/office/drawing/2014/main" id="{A8C589FA-1499-E941-8D3C-42FA7DFA0E1E}"/>
              </a:ext>
            </a:extLst>
          </p:cNvPr>
          <p:cNvGrpSpPr/>
          <p:nvPr/>
        </p:nvGrpSpPr>
        <p:grpSpPr>
          <a:xfrm rot="10800000">
            <a:off x="3129" y="3587675"/>
            <a:ext cx="10645643" cy="748450"/>
            <a:chOff x="3973345" y="5977465"/>
            <a:chExt cx="10645643" cy="748450"/>
          </a:xfrm>
        </p:grpSpPr>
        <p:sp>
          <p:nvSpPr>
            <p:cNvPr id="23" name="Rectangle 1">
              <a:extLst>
                <a:ext uri="{FF2B5EF4-FFF2-40B4-BE49-F238E27FC236}">
                  <a16:creationId xmlns:a16="http://schemas.microsoft.com/office/drawing/2014/main" id="{3C36A59C-186A-674C-B63C-EE70E04CC2D2}"/>
                </a:ext>
              </a:extLst>
            </p:cNvPr>
            <p:cNvSpPr/>
            <p:nvPr/>
          </p:nvSpPr>
          <p:spPr>
            <a:xfrm>
              <a:off x="5484172" y="5977465"/>
              <a:ext cx="1103954" cy="7484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
              <a:extLst>
                <a:ext uri="{FF2B5EF4-FFF2-40B4-BE49-F238E27FC236}">
                  <a16:creationId xmlns:a16="http://schemas.microsoft.com/office/drawing/2014/main" id="{62AB0157-CCD6-504C-B856-CE8263B26B6E}"/>
                </a:ext>
              </a:extLst>
            </p:cNvPr>
            <p:cNvSpPr/>
            <p:nvPr/>
          </p:nvSpPr>
          <p:spPr>
            <a:xfrm>
              <a:off x="6258872" y="5977465"/>
              <a:ext cx="1189679"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
              <a:extLst>
                <a:ext uri="{FF2B5EF4-FFF2-40B4-BE49-F238E27FC236}">
                  <a16:creationId xmlns:a16="http://schemas.microsoft.com/office/drawing/2014/main" id="{876E7F2A-3245-784F-B166-87EBCA5035A3}"/>
                </a:ext>
              </a:extLst>
            </p:cNvPr>
            <p:cNvSpPr/>
            <p:nvPr/>
          </p:nvSpPr>
          <p:spPr>
            <a:xfrm>
              <a:off x="7090722" y="5977465"/>
              <a:ext cx="1319854" cy="73574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
              <a:extLst>
                <a:ext uri="{FF2B5EF4-FFF2-40B4-BE49-F238E27FC236}">
                  <a16:creationId xmlns:a16="http://schemas.microsoft.com/office/drawing/2014/main" id="{D832EDBE-8008-5848-9095-F2FD7879E8E6}"/>
                </a:ext>
              </a:extLst>
            </p:cNvPr>
            <p:cNvSpPr/>
            <p:nvPr/>
          </p:nvSpPr>
          <p:spPr>
            <a:xfrm>
              <a:off x="8071797" y="5977465"/>
              <a:ext cx="6547191" cy="743986"/>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191" h="743986">
                  <a:moveTo>
                    <a:pt x="463550" y="0"/>
                  </a:moveTo>
                  <a:lnTo>
                    <a:pt x="6547191" y="14587"/>
                  </a:lnTo>
                  <a:lnTo>
                    <a:pt x="6547191" y="743986"/>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
              <a:extLst>
                <a:ext uri="{FF2B5EF4-FFF2-40B4-BE49-F238E27FC236}">
                  <a16:creationId xmlns:a16="http://schemas.microsoft.com/office/drawing/2014/main" id="{6C4198D0-BC50-2F47-AA50-C5E7A3E05FD6}"/>
                </a:ext>
              </a:extLst>
            </p:cNvPr>
            <p:cNvSpPr/>
            <p:nvPr/>
          </p:nvSpPr>
          <p:spPr>
            <a:xfrm>
              <a:off x="4935370" y="5980641"/>
              <a:ext cx="913454"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
              <a:extLst>
                <a:ext uri="{FF2B5EF4-FFF2-40B4-BE49-F238E27FC236}">
                  <a16:creationId xmlns:a16="http://schemas.microsoft.com/office/drawing/2014/main" id="{AFC50865-DE92-7C49-867B-C35BB3B823DB}"/>
                </a:ext>
              </a:extLst>
            </p:cNvPr>
            <p:cNvSpPr/>
            <p:nvPr/>
          </p:nvSpPr>
          <p:spPr>
            <a:xfrm>
              <a:off x="4513095" y="5980641"/>
              <a:ext cx="792804"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
              <a:extLst>
                <a:ext uri="{FF2B5EF4-FFF2-40B4-BE49-F238E27FC236}">
                  <a16:creationId xmlns:a16="http://schemas.microsoft.com/office/drawing/2014/main" id="{CFE1D376-F1B4-8244-B625-FD512734E988}"/>
                </a:ext>
              </a:extLst>
            </p:cNvPr>
            <p:cNvSpPr/>
            <p:nvPr/>
          </p:nvSpPr>
          <p:spPr>
            <a:xfrm>
              <a:off x="4176544" y="5980641"/>
              <a:ext cx="707079" cy="745274"/>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
              <a:extLst>
                <a:ext uri="{FF2B5EF4-FFF2-40B4-BE49-F238E27FC236}">
                  <a16:creationId xmlns:a16="http://schemas.microsoft.com/office/drawing/2014/main" id="{6564058A-9069-4445-BE8E-E4E9BCF9B227}"/>
                </a:ext>
              </a:extLst>
            </p:cNvPr>
            <p:cNvSpPr/>
            <p:nvPr/>
          </p:nvSpPr>
          <p:spPr>
            <a:xfrm>
              <a:off x="3973345" y="5980640"/>
              <a:ext cx="557854" cy="7420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4">
            <a:extLst>
              <a:ext uri="{FF2B5EF4-FFF2-40B4-BE49-F238E27FC236}">
                <a16:creationId xmlns:a16="http://schemas.microsoft.com/office/drawing/2014/main" id="{C0B0B6FE-D6B0-5049-899D-F70DFFDC43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16"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D8580092-89DC-5C47-A3CB-E091A4E3D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08" y="6503657"/>
            <a:ext cx="1312950" cy="226154"/>
          </a:xfrm>
          <a:prstGeom prst="rect">
            <a:avLst/>
          </a:prstGeom>
        </p:spPr>
      </p:pic>
      <p:grpSp>
        <p:nvGrpSpPr>
          <p:cNvPr id="33" name="Group 32">
            <a:extLst>
              <a:ext uri="{FF2B5EF4-FFF2-40B4-BE49-F238E27FC236}">
                <a16:creationId xmlns:a16="http://schemas.microsoft.com/office/drawing/2014/main" id="{84B7377F-D97D-804D-9969-B634C06652FA}"/>
              </a:ext>
            </a:extLst>
          </p:cNvPr>
          <p:cNvGrpSpPr/>
          <p:nvPr/>
        </p:nvGrpSpPr>
        <p:grpSpPr>
          <a:xfrm>
            <a:off x="3762503" y="6458708"/>
            <a:ext cx="8760595" cy="292773"/>
            <a:chOff x="3762503" y="6458708"/>
            <a:chExt cx="8760595" cy="292773"/>
          </a:xfrm>
        </p:grpSpPr>
        <p:sp>
          <p:nvSpPr>
            <p:cNvPr id="34" name="Rectangle 1">
              <a:extLst>
                <a:ext uri="{FF2B5EF4-FFF2-40B4-BE49-F238E27FC236}">
                  <a16:creationId xmlns:a16="http://schemas.microsoft.com/office/drawing/2014/main" id="{0F18627C-4205-F349-B75D-A91024A4BAE8}"/>
                </a:ext>
              </a:extLst>
            </p:cNvPr>
            <p:cNvSpPr/>
            <p:nvPr/>
          </p:nvSpPr>
          <p:spPr>
            <a:xfrm>
              <a:off x="4309755" y="6458708"/>
              <a:ext cx="399874"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
              <a:extLst>
                <a:ext uri="{FF2B5EF4-FFF2-40B4-BE49-F238E27FC236}">
                  <a16:creationId xmlns:a16="http://schemas.microsoft.com/office/drawing/2014/main" id="{BE18A058-D06E-CA49-9E3B-3DB71DBA3691}"/>
                </a:ext>
              </a:extLst>
            </p:cNvPr>
            <p:cNvSpPr/>
            <p:nvPr/>
          </p:nvSpPr>
          <p:spPr>
            <a:xfrm>
              <a:off x="4590366" y="6458708"/>
              <a:ext cx="430925"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
              <a:extLst>
                <a:ext uri="{FF2B5EF4-FFF2-40B4-BE49-F238E27FC236}">
                  <a16:creationId xmlns:a16="http://schemas.microsoft.com/office/drawing/2014/main" id="{4F187B40-F8E9-8044-9D19-63E7C3C9E100}"/>
                </a:ext>
              </a:extLst>
            </p:cNvPr>
            <p:cNvSpPr/>
            <p:nvPr/>
          </p:nvSpPr>
          <p:spPr>
            <a:xfrm>
              <a:off x="4898929" y="6460918"/>
              <a:ext cx="486331"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
              <a:extLst>
                <a:ext uri="{FF2B5EF4-FFF2-40B4-BE49-F238E27FC236}">
                  <a16:creationId xmlns:a16="http://schemas.microsoft.com/office/drawing/2014/main" id="{D9330CAB-8311-9D47-8C80-9C9FB83B83FD}"/>
                </a:ext>
              </a:extLst>
            </p:cNvPr>
            <p:cNvSpPr/>
            <p:nvPr/>
          </p:nvSpPr>
          <p:spPr>
            <a:xfrm>
              <a:off x="5275336" y="6460582"/>
              <a:ext cx="7247762" cy="2908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 name="connsiteX0" fmla="*/ 463550 w 19624211"/>
                <a:gd name="connsiteY0" fmla="*/ 0 h 743986"/>
                <a:gd name="connsiteX1" fmla="*/ 19624211 w 19624211"/>
                <a:gd name="connsiteY1" fmla="*/ 60074 h 743986"/>
                <a:gd name="connsiteX2" fmla="*/ 6547191 w 19624211"/>
                <a:gd name="connsiteY2" fmla="*/ 743986 h 743986"/>
                <a:gd name="connsiteX3" fmla="*/ 0 w 19624211"/>
                <a:gd name="connsiteY3" fmla="*/ 732574 h 743986"/>
                <a:gd name="connsiteX4" fmla="*/ 463550 w 19624211"/>
                <a:gd name="connsiteY4" fmla="*/ 0 h 743986"/>
                <a:gd name="connsiteX0" fmla="*/ 463550 w 19669697"/>
                <a:gd name="connsiteY0" fmla="*/ 0 h 789472"/>
                <a:gd name="connsiteX1" fmla="*/ 19624211 w 19669697"/>
                <a:gd name="connsiteY1" fmla="*/ 60074 h 789472"/>
                <a:gd name="connsiteX2" fmla="*/ 19669697 w 19669697"/>
                <a:gd name="connsiteY2" fmla="*/ 789472 h 789472"/>
                <a:gd name="connsiteX3" fmla="*/ 0 w 19669697"/>
                <a:gd name="connsiteY3" fmla="*/ 732574 h 789472"/>
                <a:gd name="connsiteX4" fmla="*/ 463550 w 19669697"/>
                <a:gd name="connsiteY4" fmla="*/ 0 h 78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697" h="789472">
                  <a:moveTo>
                    <a:pt x="463550" y="0"/>
                  </a:moveTo>
                  <a:lnTo>
                    <a:pt x="19624211" y="60074"/>
                  </a:lnTo>
                  <a:lnTo>
                    <a:pt x="19669697" y="789472"/>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
              <a:extLst>
                <a:ext uri="{FF2B5EF4-FFF2-40B4-BE49-F238E27FC236}">
                  <a16:creationId xmlns:a16="http://schemas.microsoft.com/office/drawing/2014/main" id="{8CD23727-FF2F-6241-B8A7-07F2B6B9F610}"/>
                </a:ext>
              </a:extLst>
            </p:cNvPr>
            <p:cNvSpPr/>
            <p:nvPr/>
          </p:nvSpPr>
          <p:spPr>
            <a:xfrm>
              <a:off x="4110968" y="6459858"/>
              <a:ext cx="330871"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
              <a:extLst>
                <a:ext uri="{FF2B5EF4-FFF2-40B4-BE49-F238E27FC236}">
                  <a16:creationId xmlns:a16="http://schemas.microsoft.com/office/drawing/2014/main" id="{65C9C657-15EC-7A48-8FB6-82D07FC63B38}"/>
                </a:ext>
              </a:extLst>
            </p:cNvPr>
            <p:cNvSpPr/>
            <p:nvPr/>
          </p:nvSpPr>
          <p:spPr>
            <a:xfrm>
              <a:off x="3958011" y="6459858"/>
              <a:ext cx="287169"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
              <a:extLst>
                <a:ext uri="{FF2B5EF4-FFF2-40B4-BE49-F238E27FC236}">
                  <a16:creationId xmlns:a16="http://schemas.microsoft.com/office/drawing/2014/main" id="{B95B9B44-0CAF-C24E-AC3B-F12636769CE5}"/>
                </a:ext>
              </a:extLst>
            </p:cNvPr>
            <p:cNvSpPr/>
            <p:nvPr/>
          </p:nvSpPr>
          <p:spPr>
            <a:xfrm>
              <a:off x="3836106" y="6459858"/>
              <a:ext cx="256118"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
              <a:extLst>
                <a:ext uri="{FF2B5EF4-FFF2-40B4-BE49-F238E27FC236}">
                  <a16:creationId xmlns:a16="http://schemas.microsoft.com/office/drawing/2014/main" id="{80DB633A-0ED9-5B49-AC01-E38FC3CE0D46}"/>
                </a:ext>
              </a:extLst>
            </p:cNvPr>
            <p:cNvSpPr/>
            <p:nvPr/>
          </p:nvSpPr>
          <p:spPr>
            <a:xfrm>
              <a:off x="3762503" y="6459858"/>
              <a:ext cx="202066" cy="2688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Slide Number Placeholder 5">
            <a:extLst>
              <a:ext uri="{FF2B5EF4-FFF2-40B4-BE49-F238E27FC236}">
                <a16:creationId xmlns:a16="http://schemas.microsoft.com/office/drawing/2014/main" id="{8C979692-0D40-A344-91C1-0D95353305A4}"/>
              </a:ext>
            </a:extLst>
          </p:cNvPr>
          <p:cNvSpPr txBox="1">
            <a:spLocks/>
          </p:cNvSpPr>
          <p:nvPr/>
        </p:nvSpPr>
        <p:spPr>
          <a:xfrm>
            <a:off x="10772159" y="6493754"/>
            <a:ext cx="1077084" cy="241441"/>
          </a:xfrm>
          <a:prstGeom prst="rect">
            <a:avLst/>
          </a:prstGeom>
        </p:spPr>
        <p:txBody>
          <a:bodyPr anchor="ct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z="1400" smtClean="0">
                <a:solidFill>
                  <a:schemeClr val="bg1"/>
                </a:solidFill>
              </a:rPr>
              <a:pPr/>
              <a:t>‹#›</a:t>
            </a:fld>
            <a:endParaRPr lang="en-US" sz="1400">
              <a:solidFill>
                <a:schemeClr val="bg1"/>
              </a:solidFill>
            </a:endParaRPr>
          </a:p>
        </p:txBody>
      </p:sp>
      <p:sp>
        <p:nvSpPr>
          <p:cNvPr id="43" name="Rectangle 42">
            <a:extLst>
              <a:ext uri="{FF2B5EF4-FFF2-40B4-BE49-F238E27FC236}">
                <a16:creationId xmlns:a16="http://schemas.microsoft.com/office/drawing/2014/main" id="{66A68A7A-D39E-EA40-A966-1E5DD4A69CAD}"/>
              </a:ext>
            </a:extLst>
          </p:cNvPr>
          <p:cNvSpPr/>
          <p:nvPr/>
        </p:nvSpPr>
        <p:spPr>
          <a:xfrm>
            <a:off x="9431658" y="6514448"/>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Arial Narrow" charset="0"/>
                <a:ea typeface="Arial Narrow" charset="0"/>
                <a:cs typeface="Arial Narrow" charset="0"/>
              </a:rPr>
              <a:t>©2021 AutoZone Inc. All Rights Reserved.</a:t>
            </a:r>
          </a:p>
        </p:txBody>
      </p:sp>
      <p:pic>
        <p:nvPicPr>
          <p:cNvPr id="44" name="Picture 43" descr="autozonestripe.png">
            <a:extLst>
              <a:ext uri="{FF2B5EF4-FFF2-40B4-BE49-F238E27FC236}">
                <a16:creationId xmlns:a16="http://schemas.microsoft.com/office/drawing/2014/main" id="{BE509EC8-BF49-4A89-9326-28CC3F2E96B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3571875"/>
            <a:ext cx="10648772" cy="75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a:extLst>
              <a:ext uri="{FF2B5EF4-FFF2-40B4-BE49-F238E27FC236}">
                <a16:creationId xmlns:a16="http://schemas.microsoft.com/office/drawing/2014/main" id="{76C4C4A5-6AF3-46BB-9EDB-5C31A3807F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599"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8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27B1EF3D-8881-D54F-9C30-438F86982E36}"/>
              </a:ext>
            </a:extLst>
          </p:cNvPr>
          <p:cNvSpPr>
            <a:spLocks noGrp="1"/>
          </p:cNvSpPr>
          <p:nvPr>
            <p:ph type="body" sz="quarter" idx="13"/>
          </p:nvPr>
        </p:nvSpPr>
        <p:spPr>
          <a:xfrm>
            <a:off x="592268" y="425517"/>
            <a:ext cx="11071908" cy="503751"/>
          </a:xfrm>
          <a:prstGeom prst="rect">
            <a:avLst/>
          </a:prstGeom>
        </p:spPr>
        <p:txBody>
          <a:bodyPr vert="horz" lIns="0" tIns="0" rIns="0" bIns="0"/>
          <a:lstStyle>
            <a:lvl1pPr marL="0" indent="0" algn="l">
              <a:spcBef>
                <a:spcPts val="0"/>
              </a:spcBef>
              <a:buNone/>
              <a:defRPr sz="2800" b="1" cap="all">
                <a:solidFill>
                  <a:schemeClr val="tx1"/>
                </a:solidFill>
                <a:latin typeface="Arial" charset="0"/>
                <a:ea typeface="Arial" charset="0"/>
                <a:cs typeface="Arial" charset="0"/>
              </a:defRPr>
            </a:lvl1pPr>
            <a:lvl2pPr marL="457200" indent="0" algn="l">
              <a:buNone/>
              <a:defRPr sz="20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Master text styles</a:t>
            </a:r>
          </a:p>
        </p:txBody>
      </p:sp>
      <p:sp>
        <p:nvSpPr>
          <p:cNvPr id="9" name="Text Placeholder 10">
            <a:extLst>
              <a:ext uri="{FF2B5EF4-FFF2-40B4-BE49-F238E27FC236}">
                <a16:creationId xmlns:a16="http://schemas.microsoft.com/office/drawing/2014/main" id="{62E5F8F3-ACAC-3A4E-A0C2-5E82CD34AABB}"/>
              </a:ext>
            </a:extLst>
          </p:cNvPr>
          <p:cNvSpPr>
            <a:spLocks noGrp="1"/>
          </p:cNvSpPr>
          <p:nvPr>
            <p:ph type="body" sz="quarter" idx="15" hasCustomPrompt="1"/>
          </p:nvPr>
        </p:nvSpPr>
        <p:spPr>
          <a:xfrm>
            <a:off x="592268" y="945909"/>
            <a:ext cx="11071908" cy="526276"/>
          </a:xfrm>
          <a:prstGeom prst="rect">
            <a:avLst/>
          </a:prstGeom>
        </p:spPr>
        <p:txBody>
          <a:bodyPr vert="horz" lIns="0" tIns="0" rIns="0" bIns="0"/>
          <a:lstStyle>
            <a:lvl1pPr marL="0" marR="0" indent="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None/>
              <a:tabLst/>
              <a:def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None/>
              <a:tabLst/>
              <a:defRPr sz="12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Sub Header</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endPar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 name="Text Placeholder 10">
            <a:extLst>
              <a:ext uri="{FF2B5EF4-FFF2-40B4-BE49-F238E27FC236}">
                <a16:creationId xmlns:a16="http://schemas.microsoft.com/office/drawing/2014/main" id="{4C0BBBF7-45BC-2D49-A94A-EB019DD03F9A}"/>
              </a:ext>
            </a:extLst>
          </p:cNvPr>
          <p:cNvSpPr>
            <a:spLocks noGrp="1"/>
          </p:cNvSpPr>
          <p:nvPr>
            <p:ph type="body" sz="quarter" idx="16" hasCustomPrompt="1"/>
          </p:nvPr>
        </p:nvSpPr>
        <p:spPr>
          <a:xfrm>
            <a:off x="592268" y="1412252"/>
            <a:ext cx="11071908" cy="2181339"/>
          </a:xfrm>
          <a:prstGeom prst="rect">
            <a:avLst/>
          </a:prstGeom>
        </p:spPr>
        <p:txBody>
          <a:bodyPr vert="horz" lIns="0" tIns="0" rIns="0" bIns="0"/>
          <a:lstStyle>
            <a:lvl1pPr marL="228600" marR="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sz="12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marL="228600" marR="0" lvl="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r>
              <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Click to edit first-level bullet point</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r>
              <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Click to edit second-level bullet point</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endPar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42CAD0CA-A665-734E-8A2A-A01F6029F88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16"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C7138F3-8F58-7744-899D-7AFC913A6F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08" y="6503657"/>
            <a:ext cx="1312950" cy="226154"/>
          </a:xfrm>
          <a:prstGeom prst="rect">
            <a:avLst/>
          </a:prstGeom>
        </p:spPr>
      </p:pic>
      <p:grpSp>
        <p:nvGrpSpPr>
          <p:cNvPr id="3" name="Group 2">
            <a:extLst>
              <a:ext uri="{FF2B5EF4-FFF2-40B4-BE49-F238E27FC236}">
                <a16:creationId xmlns:a16="http://schemas.microsoft.com/office/drawing/2014/main" id="{C59CD2F9-F72D-F342-A522-B4428137A177}"/>
              </a:ext>
            </a:extLst>
          </p:cNvPr>
          <p:cNvGrpSpPr/>
          <p:nvPr/>
        </p:nvGrpSpPr>
        <p:grpSpPr>
          <a:xfrm>
            <a:off x="3762503" y="6458708"/>
            <a:ext cx="8760595" cy="292773"/>
            <a:chOff x="3762503" y="6458708"/>
            <a:chExt cx="8760595" cy="292773"/>
          </a:xfrm>
        </p:grpSpPr>
        <p:sp>
          <p:nvSpPr>
            <p:cNvPr id="25" name="Rectangle 1">
              <a:extLst>
                <a:ext uri="{FF2B5EF4-FFF2-40B4-BE49-F238E27FC236}">
                  <a16:creationId xmlns:a16="http://schemas.microsoft.com/office/drawing/2014/main" id="{A6303EE8-A4E0-B349-B2A5-B6195572973D}"/>
                </a:ext>
              </a:extLst>
            </p:cNvPr>
            <p:cNvSpPr/>
            <p:nvPr/>
          </p:nvSpPr>
          <p:spPr>
            <a:xfrm>
              <a:off x="4309755" y="6458708"/>
              <a:ext cx="399874"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
              <a:extLst>
                <a:ext uri="{FF2B5EF4-FFF2-40B4-BE49-F238E27FC236}">
                  <a16:creationId xmlns:a16="http://schemas.microsoft.com/office/drawing/2014/main" id="{2A92F0B0-E325-6E45-A557-7850FF06D712}"/>
                </a:ext>
              </a:extLst>
            </p:cNvPr>
            <p:cNvSpPr/>
            <p:nvPr/>
          </p:nvSpPr>
          <p:spPr>
            <a:xfrm>
              <a:off x="4590366" y="6458708"/>
              <a:ext cx="430925"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
              <a:extLst>
                <a:ext uri="{FF2B5EF4-FFF2-40B4-BE49-F238E27FC236}">
                  <a16:creationId xmlns:a16="http://schemas.microsoft.com/office/drawing/2014/main" id="{8850F4F1-6BF0-CE44-814E-858CE03EA5E4}"/>
                </a:ext>
              </a:extLst>
            </p:cNvPr>
            <p:cNvSpPr/>
            <p:nvPr/>
          </p:nvSpPr>
          <p:spPr>
            <a:xfrm>
              <a:off x="4898929" y="6460918"/>
              <a:ext cx="486331"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
              <a:extLst>
                <a:ext uri="{FF2B5EF4-FFF2-40B4-BE49-F238E27FC236}">
                  <a16:creationId xmlns:a16="http://schemas.microsoft.com/office/drawing/2014/main" id="{672AF48D-7E6C-8A40-82DA-9E67F2C28DF2}"/>
                </a:ext>
              </a:extLst>
            </p:cNvPr>
            <p:cNvSpPr/>
            <p:nvPr/>
          </p:nvSpPr>
          <p:spPr>
            <a:xfrm>
              <a:off x="5275336" y="6460582"/>
              <a:ext cx="7247762" cy="2908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 name="connsiteX0" fmla="*/ 463550 w 19624211"/>
                <a:gd name="connsiteY0" fmla="*/ 0 h 743986"/>
                <a:gd name="connsiteX1" fmla="*/ 19624211 w 19624211"/>
                <a:gd name="connsiteY1" fmla="*/ 60074 h 743986"/>
                <a:gd name="connsiteX2" fmla="*/ 6547191 w 19624211"/>
                <a:gd name="connsiteY2" fmla="*/ 743986 h 743986"/>
                <a:gd name="connsiteX3" fmla="*/ 0 w 19624211"/>
                <a:gd name="connsiteY3" fmla="*/ 732574 h 743986"/>
                <a:gd name="connsiteX4" fmla="*/ 463550 w 19624211"/>
                <a:gd name="connsiteY4" fmla="*/ 0 h 743986"/>
                <a:gd name="connsiteX0" fmla="*/ 463550 w 19669697"/>
                <a:gd name="connsiteY0" fmla="*/ 0 h 789472"/>
                <a:gd name="connsiteX1" fmla="*/ 19624211 w 19669697"/>
                <a:gd name="connsiteY1" fmla="*/ 60074 h 789472"/>
                <a:gd name="connsiteX2" fmla="*/ 19669697 w 19669697"/>
                <a:gd name="connsiteY2" fmla="*/ 789472 h 789472"/>
                <a:gd name="connsiteX3" fmla="*/ 0 w 19669697"/>
                <a:gd name="connsiteY3" fmla="*/ 732574 h 789472"/>
                <a:gd name="connsiteX4" fmla="*/ 463550 w 19669697"/>
                <a:gd name="connsiteY4" fmla="*/ 0 h 78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697" h="789472">
                  <a:moveTo>
                    <a:pt x="463550" y="0"/>
                  </a:moveTo>
                  <a:lnTo>
                    <a:pt x="19624211" y="60074"/>
                  </a:lnTo>
                  <a:lnTo>
                    <a:pt x="19669697" y="789472"/>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
              <a:extLst>
                <a:ext uri="{FF2B5EF4-FFF2-40B4-BE49-F238E27FC236}">
                  <a16:creationId xmlns:a16="http://schemas.microsoft.com/office/drawing/2014/main" id="{2E86E8E4-41DC-8142-8281-FC2C949B34EA}"/>
                </a:ext>
              </a:extLst>
            </p:cNvPr>
            <p:cNvSpPr/>
            <p:nvPr/>
          </p:nvSpPr>
          <p:spPr>
            <a:xfrm>
              <a:off x="4110968" y="6459858"/>
              <a:ext cx="330871"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
              <a:extLst>
                <a:ext uri="{FF2B5EF4-FFF2-40B4-BE49-F238E27FC236}">
                  <a16:creationId xmlns:a16="http://schemas.microsoft.com/office/drawing/2014/main" id="{656099EB-8147-244C-8DD1-B83555A39F1B}"/>
                </a:ext>
              </a:extLst>
            </p:cNvPr>
            <p:cNvSpPr/>
            <p:nvPr/>
          </p:nvSpPr>
          <p:spPr>
            <a:xfrm>
              <a:off x="3958011" y="6459858"/>
              <a:ext cx="287169"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
              <a:extLst>
                <a:ext uri="{FF2B5EF4-FFF2-40B4-BE49-F238E27FC236}">
                  <a16:creationId xmlns:a16="http://schemas.microsoft.com/office/drawing/2014/main" id="{BDDA86E7-5429-9F4F-A23B-D562A814728B}"/>
                </a:ext>
              </a:extLst>
            </p:cNvPr>
            <p:cNvSpPr/>
            <p:nvPr/>
          </p:nvSpPr>
          <p:spPr>
            <a:xfrm>
              <a:off x="3836106" y="6459858"/>
              <a:ext cx="256118"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
              <a:extLst>
                <a:ext uri="{FF2B5EF4-FFF2-40B4-BE49-F238E27FC236}">
                  <a16:creationId xmlns:a16="http://schemas.microsoft.com/office/drawing/2014/main" id="{97C121C3-B7C8-3F42-958C-58F64650BFF8}"/>
                </a:ext>
              </a:extLst>
            </p:cNvPr>
            <p:cNvSpPr/>
            <p:nvPr/>
          </p:nvSpPr>
          <p:spPr>
            <a:xfrm>
              <a:off x="3762503" y="6459858"/>
              <a:ext cx="202066" cy="2688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08AB17CB-904A-404F-A526-2FE39A41D62D}"/>
              </a:ext>
            </a:extLst>
          </p:cNvPr>
          <p:cNvSpPr/>
          <p:nvPr/>
        </p:nvSpPr>
        <p:spPr>
          <a:xfrm>
            <a:off x="9431658" y="6514448"/>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Arial Narrow" charset="0"/>
                <a:ea typeface="Arial Narrow" charset="0"/>
                <a:cs typeface="Arial Narrow" charset="0"/>
              </a:rPr>
              <a:t>©2021 AutoZone Inc. All Rights Reserved.</a:t>
            </a:r>
          </a:p>
        </p:txBody>
      </p:sp>
      <p:sp>
        <p:nvSpPr>
          <p:cNvPr id="33" name="Slide Number Placeholder 5">
            <a:extLst>
              <a:ext uri="{FF2B5EF4-FFF2-40B4-BE49-F238E27FC236}">
                <a16:creationId xmlns:a16="http://schemas.microsoft.com/office/drawing/2014/main" id="{E4AB25C8-2258-5047-98BA-4AAD7CB0D53C}"/>
              </a:ext>
            </a:extLst>
          </p:cNvPr>
          <p:cNvSpPr txBox="1">
            <a:spLocks/>
          </p:cNvSpPr>
          <p:nvPr/>
        </p:nvSpPr>
        <p:spPr>
          <a:xfrm>
            <a:off x="10772159" y="6493754"/>
            <a:ext cx="1077084" cy="241441"/>
          </a:xfrm>
          <a:prstGeom prst="rect">
            <a:avLst/>
          </a:prstGeom>
        </p:spPr>
        <p:txBody>
          <a:bodyPr anchor="ct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z="1400" smtClean="0">
                <a:solidFill>
                  <a:schemeClr val="bg1"/>
                </a:solidFill>
              </a:rPr>
              <a:pPr/>
              <a:t>‹#›</a:t>
            </a:fld>
            <a:endParaRPr lang="en-US" sz="1400">
              <a:solidFill>
                <a:schemeClr val="bg1"/>
              </a:solidFill>
            </a:endParaRPr>
          </a:p>
        </p:txBody>
      </p:sp>
      <p:pic>
        <p:nvPicPr>
          <p:cNvPr id="18" name="Picture 4">
            <a:extLst>
              <a:ext uri="{FF2B5EF4-FFF2-40B4-BE49-F238E27FC236}">
                <a16:creationId xmlns:a16="http://schemas.microsoft.com/office/drawing/2014/main" id="{D3818D54-2FCA-4E86-B0DA-4E40C3C937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599"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yellow sign with black text&#10;&#10;Description automatically generated">
            <a:extLst>
              <a:ext uri="{FF2B5EF4-FFF2-40B4-BE49-F238E27FC236}">
                <a16:creationId xmlns:a16="http://schemas.microsoft.com/office/drawing/2014/main" id="{D273595E-DB21-3DFA-5607-00EC158C7AD1}"/>
              </a:ext>
            </a:extLst>
          </p:cNvPr>
          <p:cNvPicPr>
            <a:picLocks noChangeAspect="1"/>
          </p:cNvPicPr>
          <p:nvPr userDrawn="1"/>
        </p:nvPicPr>
        <p:blipFill>
          <a:blip r:embed="rId4"/>
          <a:stretch>
            <a:fillRect/>
          </a:stretch>
        </p:blipFill>
        <p:spPr>
          <a:xfrm>
            <a:off x="10475650" y="64210"/>
            <a:ext cx="1686758" cy="764925"/>
          </a:xfrm>
          <a:prstGeom prst="rect">
            <a:avLst/>
          </a:prstGeom>
        </p:spPr>
      </p:pic>
    </p:spTree>
    <p:extLst>
      <p:ext uri="{BB962C8B-B14F-4D97-AF65-F5344CB8AC3E}">
        <p14:creationId xmlns:p14="http://schemas.microsoft.com/office/powerpoint/2010/main" val="137070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4F74354-904C-5840-98A2-C451CBF0542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16"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1373539-FEE9-CC48-BD22-F4A72A7645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08" y="6503657"/>
            <a:ext cx="1312950" cy="226154"/>
          </a:xfrm>
          <a:prstGeom prst="rect">
            <a:avLst/>
          </a:prstGeom>
        </p:spPr>
      </p:pic>
      <p:grpSp>
        <p:nvGrpSpPr>
          <p:cNvPr id="11" name="Group 10">
            <a:extLst>
              <a:ext uri="{FF2B5EF4-FFF2-40B4-BE49-F238E27FC236}">
                <a16:creationId xmlns:a16="http://schemas.microsoft.com/office/drawing/2014/main" id="{F5736676-BF36-F44F-ADAB-AC7506498F51}"/>
              </a:ext>
            </a:extLst>
          </p:cNvPr>
          <p:cNvGrpSpPr/>
          <p:nvPr/>
        </p:nvGrpSpPr>
        <p:grpSpPr>
          <a:xfrm>
            <a:off x="3762503" y="6458708"/>
            <a:ext cx="8760595" cy="292773"/>
            <a:chOff x="3762503" y="6458708"/>
            <a:chExt cx="8760595" cy="292773"/>
          </a:xfrm>
        </p:grpSpPr>
        <p:sp>
          <p:nvSpPr>
            <p:cNvPr id="13" name="Rectangle 1">
              <a:extLst>
                <a:ext uri="{FF2B5EF4-FFF2-40B4-BE49-F238E27FC236}">
                  <a16:creationId xmlns:a16="http://schemas.microsoft.com/office/drawing/2014/main" id="{8D8999A7-727E-E146-88AB-7DF7D188C6FF}"/>
                </a:ext>
              </a:extLst>
            </p:cNvPr>
            <p:cNvSpPr/>
            <p:nvPr/>
          </p:nvSpPr>
          <p:spPr>
            <a:xfrm>
              <a:off x="4309755" y="6458708"/>
              <a:ext cx="399874"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
              <a:extLst>
                <a:ext uri="{FF2B5EF4-FFF2-40B4-BE49-F238E27FC236}">
                  <a16:creationId xmlns:a16="http://schemas.microsoft.com/office/drawing/2014/main" id="{C4BEAAB1-C329-A141-8E44-E5E087463353}"/>
                </a:ext>
              </a:extLst>
            </p:cNvPr>
            <p:cNvSpPr/>
            <p:nvPr/>
          </p:nvSpPr>
          <p:spPr>
            <a:xfrm>
              <a:off x="4590366" y="6458708"/>
              <a:ext cx="430925"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
              <a:extLst>
                <a:ext uri="{FF2B5EF4-FFF2-40B4-BE49-F238E27FC236}">
                  <a16:creationId xmlns:a16="http://schemas.microsoft.com/office/drawing/2014/main" id="{218B7B1E-EE8C-8C4C-AD36-E03CC8591DC4}"/>
                </a:ext>
              </a:extLst>
            </p:cNvPr>
            <p:cNvSpPr/>
            <p:nvPr/>
          </p:nvSpPr>
          <p:spPr>
            <a:xfrm>
              <a:off x="4898929" y="6460918"/>
              <a:ext cx="486331"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
              <a:extLst>
                <a:ext uri="{FF2B5EF4-FFF2-40B4-BE49-F238E27FC236}">
                  <a16:creationId xmlns:a16="http://schemas.microsoft.com/office/drawing/2014/main" id="{0362DDC0-812C-0A4F-BCA0-CFE97BD6D118}"/>
                </a:ext>
              </a:extLst>
            </p:cNvPr>
            <p:cNvSpPr/>
            <p:nvPr/>
          </p:nvSpPr>
          <p:spPr>
            <a:xfrm>
              <a:off x="5275336" y="6460582"/>
              <a:ext cx="7247762" cy="2908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 name="connsiteX0" fmla="*/ 463550 w 19624211"/>
                <a:gd name="connsiteY0" fmla="*/ 0 h 743986"/>
                <a:gd name="connsiteX1" fmla="*/ 19624211 w 19624211"/>
                <a:gd name="connsiteY1" fmla="*/ 60074 h 743986"/>
                <a:gd name="connsiteX2" fmla="*/ 6547191 w 19624211"/>
                <a:gd name="connsiteY2" fmla="*/ 743986 h 743986"/>
                <a:gd name="connsiteX3" fmla="*/ 0 w 19624211"/>
                <a:gd name="connsiteY3" fmla="*/ 732574 h 743986"/>
                <a:gd name="connsiteX4" fmla="*/ 463550 w 19624211"/>
                <a:gd name="connsiteY4" fmla="*/ 0 h 743986"/>
                <a:gd name="connsiteX0" fmla="*/ 463550 w 19669697"/>
                <a:gd name="connsiteY0" fmla="*/ 0 h 789472"/>
                <a:gd name="connsiteX1" fmla="*/ 19624211 w 19669697"/>
                <a:gd name="connsiteY1" fmla="*/ 60074 h 789472"/>
                <a:gd name="connsiteX2" fmla="*/ 19669697 w 19669697"/>
                <a:gd name="connsiteY2" fmla="*/ 789472 h 789472"/>
                <a:gd name="connsiteX3" fmla="*/ 0 w 19669697"/>
                <a:gd name="connsiteY3" fmla="*/ 732574 h 789472"/>
                <a:gd name="connsiteX4" fmla="*/ 463550 w 19669697"/>
                <a:gd name="connsiteY4" fmla="*/ 0 h 78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697" h="789472">
                  <a:moveTo>
                    <a:pt x="463550" y="0"/>
                  </a:moveTo>
                  <a:lnTo>
                    <a:pt x="19624211" y="60074"/>
                  </a:lnTo>
                  <a:lnTo>
                    <a:pt x="19669697" y="789472"/>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
              <a:extLst>
                <a:ext uri="{FF2B5EF4-FFF2-40B4-BE49-F238E27FC236}">
                  <a16:creationId xmlns:a16="http://schemas.microsoft.com/office/drawing/2014/main" id="{02907A54-A721-8B49-9128-29A3BDB8DFE7}"/>
                </a:ext>
              </a:extLst>
            </p:cNvPr>
            <p:cNvSpPr/>
            <p:nvPr/>
          </p:nvSpPr>
          <p:spPr>
            <a:xfrm>
              <a:off x="4110968" y="6459858"/>
              <a:ext cx="330871"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
              <a:extLst>
                <a:ext uri="{FF2B5EF4-FFF2-40B4-BE49-F238E27FC236}">
                  <a16:creationId xmlns:a16="http://schemas.microsoft.com/office/drawing/2014/main" id="{2522A8B8-9C05-524D-A2DD-66885979FE27}"/>
                </a:ext>
              </a:extLst>
            </p:cNvPr>
            <p:cNvSpPr/>
            <p:nvPr/>
          </p:nvSpPr>
          <p:spPr>
            <a:xfrm>
              <a:off x="3958011" y="6459858"/>
              <a:ext cx="287169"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
              <a:extLst>
                <a:ext uri="{FF2B5EF4-FFF2-40B4-BE49-F238E27FC236}">
                  <a16:creationId xmlns:a16="http://schemas.microsoft.com/office/drawing/2014/main" id="{65C0F566-AEE9-9249-B654-CDD079F1FB40}"/>
                </a:ext>
              </a:extLst>
            </p:cNvPr>
            <p:cNvSpPr/>
            <p:nvPr/>
          </p:nvSpPr>
          <p:spPr>
            <a:xfrm>
              <a:off x="3836106" y="6459858"/>
              <a:ext cx="256118"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
              <a:extLst>
                <a:ext uri="{FF2B5EF4-FFF2-40B4-BE49-F238E27FC236}">
                  <a16:creationId xmlns:a16="http://schemas.microsoft.com/office/drawing/2014/main" id="{1C24BF8C-F249-B547-9AE6-560BEDC95CC7}"/>
                </a:ext>
              </a:extLst>
            </p:cNvPr>
            <p:cNvSpPr/>
            <p:nvPr/>
          </p:nvSpPr>
          <p:spPr>
            <a:xfrm>
              <a:off x="3762503" y="6459858"/>
              <a:ext cx="202066" cy="2688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6AF5C7F8-CD11-F248-8715-7C7C1063B979}"/>
              </a:ext>
            </a:extLst>
          </p:cNvPr>
          <p:cNvSpPr/>
          <p:nvPr/>
        </p:nvSpPr>
        <p:spPr>
          <a:xfrm>
            <a:off x="9431658" y="6514448"/>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Arial Narrow" charset="0"/>
                <a:ea typeface="Arial Narrow" charset="0"/>
                <a:cs typeface="Arial Narrow" charset="0"/>
              </a:rPr>
              <a:t>©2021 AutoZone Inc. All Rights Reserved.</a:t>
            </a:r>
          </a:p>
        </p:txBody>
      </p:sp>
      <p:sp>
        <p:nvSpPr>
          <p:cNvPr id="23" name="Slide Number Placeholder 5">
            <a:extLst>
              <a:ext uri="{FF2B5EF4-FFF2-40B4-BE49-F238E27FC236}">
                <a16:creationId xmlns:a16="http://schemas.microsoft.com/office/drawing/2014/main" id="{24E3A502-2F57-B845-81B5-3FA9F091DC77}"/>
              </a:ext>
            </a:extLst>
          </p:cNvPr>
          <p:cNvSpPr txBox="1">
            <a:spLocks/>
          </p:cNvSpPr>
          <p:nvPr/>
        </p:nvSpPr>
        <p:spPr>
          <a:xfrm>
            <a:off x="10772159" y="6493754"/>
            <a:ext cx="1077084" cy="241441"/>
          </a:xfrm>
          <a:prstGeom prst="rect">
            <a:avLst/>
          </a:prstGeom>
        </p:spPr>
        <p:txBody>
          <a:bodyPr anchor="ct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z="1400" smtClean="0">
                <a:solidFill>
                  <a:schemeClr val="bg1"/>
                </a:solidFill>
              </a:rPr>
              <a:pPr/>
              <a:t>‹#›</a:t>
            </a:fld>
            <a:endParaRPr lang="en-US" sz="1400">
              <a:solidFill>
                <a:schemeClr val="bg1"/>
              </a:solidFill>
            </a:endParaRPr>
          </a:p>
        </p:txBody>
      </p:sp>
      <p:pic>
        <p:nvPicPr>
          <p:cNvPr id="21" name="Picture 4">
            <a:extLst>
              <a:ext uri="{FF2B5EF4-FFF2-40B4-BE49-F238E27FC236}">
                <a16:creationId xmlns:a16="http://schemas.microsoft.com/office/drawing/2014/main" id="{B66D9164-9F3F-4922-9347-B9E10C8FF2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599"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yellow sign with black text&#10;&#10;Description automatically generated">
            <a:extLst>
              <a:ext uri="{FF2B5EF4-FFF2-40B4-BE49-F238E27FC236}">
                <a16:creationId xmlns:a16="http://schemas.microsoft.com/office/drawing/2014/main" id="{43E703A7-5866-296C-952A-1325B70FE9E9}"/>
              </a:ext>
            </a:extLst>
          </p:cNvPr>
          <p:cNvPicPr>
            <a:picLocks noChangeAspect="1"/>
          </p:cNvPicPr>
          <p:nvPr userDrawn="1"/>
        </p:nvPicPr>
        <p:blipFill>
          <a:blip r:embed="rId4"/>
          <a:stretch>
            <a:fillRect/>
          </a:stretch>
        </p:blipFill>
        <p:spPr>
          <a:xfrm>
            <a:off x="10475650" y="64210"/>
            <a:ext cx="1686758" cy="764925"/>
          </a:xfrm>
          <a:prstGeom prst="rect">
            <a:avLst/>
          </a:prstGeom>
        </p:spPr>
      </p:pic>
    </p:spTree>
    <p:extLst>
      <p:ext uri="{BB962C8B-B14F-4D97-AF65-F5344CB8AC3E}">
        <p14:creationId xmlns:p14="http://schemas.microsoft.com/office/powerpoint/2010/main" val="4193941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D0412-7F60-6A40-85FB-23FDC536F1A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16"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9E644B3-0A85-9C4A-B333-93E9BF7135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08" y="6503657"/>
            <a:ext cx="1312950" cy="226154"/>
          </a:xfrm>
          <a:prstGeom prst="rect">
            <a:avLst/>
          </a:prstGeom>
        </p:spPr>
      </p:pic>
      <p:grpSp>
        <p:nvGrpSpPr>
          <p:cNvPr id="7" name="Group 6">
            <a:extLst>
              <a:ext uri="{FF2B5EF4-FFF2-40B4-BE49-F238E27FC236}">
                <a16:creationId xmlns:a16="http://schemas.microsoft.com/office/drawing/2014/main" id="{964CBF91-3AF9-AA48-AEB1-A8512D31CECB}"/>
              </a:ext>
            </a:extLst>
          </p:cNvPr>
          <p:cNvGrpSpPr/>
          <p:nvPr/>
        </p:nvGrpSpPr>
        <p:grpSpPr>
          <a:xfrm>
            <a:off x="3762503" y="6458708"/>
            <a:ext cx="8760595" cy="292773"/>
            <a:chOff x="3762503" y="6458708"/>
            <a:chExt cx="8760595" cy="292773"/>
          </a:xfrm>
        </p:grpSpPr>
        <p:sp>
          <p:nvSpPr>
            <p:cNvPr id="8" name="Rectangle 1">
              <a:extLst>
                <a:ext uri="{FF2B5EF4-FFF2-40B4-BE49-F238E27FC236}">
                  <a16:creationId xmlns:a16="http://schemas.microsoft.com/office/drawing/2014/main" id="{5ABC2508-E8AA-274D-BF24-CB79C8144A82}"/>
                </a:ext>
              </a:extLst>
            </p:cNvPr>
            <p:cNvSpPr/>
            <p:nvPr/>
          </p:nvSpPr>
          <p:spPr>
            <a:xfrm>
              <a:off x="4309755" y="6458708"/>
              <a:ext cx="399874"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954" h="748449">
                  <a:moveTo>
                    <a:pt x="466725" y="0"/>
                  </a:moveTo>
                  <a:lnTo>
                    <a:pt x="1103954" y="3175"/>
                  </a:lnTo>
                  <a:lnTo>
                    <a:pt x="643579" y="748449"/>
                  </a:lnTo>
                  <a:lnTo>
                    <a:pt x="0" y="748449"/>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
              <a:extLst>
                <a:ext uri="{FF2B5EF4-FFF2-40B4-BE49-F238E27FC236}">
                  <a16:creationId xmlns:a16="http://schemas.microsoft.com/office/drawing/2014/main" id="{1456EE40-3B28-9A43-9575-D3F683518FE4}"/>
                </a:ext>
              </a:extLst>
            </p:cNvPr>
            <p:cNvSpPr/>
            <p:nvPr/>
          </p:nvSpPr>
          <p:spPr>
            <a:xfrm>
              <a:off x="4590366" y="6458708"/>
              <a:ext cx="430925"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697554 w 1189679"/>
                <a:gd name="connsiteY2" fmla="*/ 630974 h 748449"/>
                <a:gd name="connsiteX3" fmla="*/ 0 w 1189679"/>
                <a:gd name="connsiteY3" fmla="*/ 748449 h 748449"/>
                <a:gd name="connsiteX4" fmla="*/ 466725 w 1189679"/>
                <a:gd name="connsiteY4" fmla="*/ 0 h 748449"/>
                <a:gd name="connsiteX0" fmla="*/ 342900 w 1065854"/>
                <a:gd name="connsiteY0" fmla="*/ 0 h 656374"/>
                <a:gd name="connsiteX1" fmla="*/ 1065854 w 1065854"/>
                <a:gd name="connsiteY1" fmla="*/ 6350 h 656374"/>
                <a:gd name="connsiteX2" fmla="*/ 573729 w 1065854"/>
                <a:gd name="connsiteY2" fmla="*/ 630974 h 656374"/>
                <a:gd name="connsiteX3" fmla="*/ 0 w 1065854"/>
                <a:gd name="connsiteY3" fmla="*/ 656374 h 656374"/>
                <a:gd name="connsiteX4" fmla="*/ 342900 w 1065854"/>
                <a:gd name="connsiteY4" fmla="*/ 0 h 656374"/>
                <a:gd name="connsiteX0" fmla="*/ 342900 w 1065854"/>
                <a:gd name="connsiteY0" fmla="*/ 0 h 745274"/>
                <a:gd name="connsiteX1" fmla="*/ 1065854 w 1065854"/>
                <a:gd name="connsiteY1" fmla="*/ 6350 h 745274"/>
                <a:gd name="connsiteX2" fmla="*/ 602304 w 1065854"/>
                <a:gd name="connsiteY2" fmla="*/ 745274 h 745274"/>
                <a:gd name="connsiteX3" fmla="*/ 0 w 1065854"/>
                <a:gd name="connsiteY3" fmla="*/ 656374 h 745274"/>
                <a:gd name="connsiteX4" fmla="*/ 342900 w 1065854"/>
                <a:gd name="connsiteY4" fmla="*/ 0 h 745274"/>
                <a:gd name="connsiteX0" fmla="*/ 466725 w 1189679"/>
                <a:gd name="connsiteY0" fmla="*/ 0 h 745274"/>
                <a:gd name="connsiteX1" fmla="*/ 1189679 w 1189679"/>
                <a:gd name="connsiteY1" fmla="*/ 6350 h 745274"/>
                <a:gd name="connsiteX2" fmla="*/ 726129 w 1189679"/>
                <a:gd name="connsiteY2" fmla="*/ 745274 h 745274"/>
                <a:gd name="connsiteX3" fmla="*/ 0 w 1189679"/>
                <a:gd name="connsiteY3" fmla="*/ 745274 h 745274"/>
                <a:gd name="connsiteX4" fmla="*/ 466725 w 1189679"/>
                <a:gd name="connsiteY4" fmla="*/ 0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679" h="745274">
                  <a:moveTo>
                    <a:pt x="466725" y="0"/>
                  </a:moveTo>
                  <a:lnTo>
                    <a:pt x="1189679" y="6350"/>
                  </a:lnTo>
                  <a:lnTo>
                    <a:pt x="726129" y="745274"/>
                  </a:lnTo>
                  <a:lnTo>
                    <a:pt x="0" y="745274"/>
                  </a:lnTo>
                  <a:lnTo>
                    <a:pt x="466725"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a:extLst>
                <a:ext uri="{FF2B5EF4-FFF2-40B4-BE49-F238E27FC236}">
                  <a16:creationId xmlns:a16="http://schemas.microsoft.com/office/drawing/2014/main" id="{F3F019D8-9CE6-4B41-8432-FCFD18876A4D}"/>
                </a:ext>
              </a:extLst>
            </p:cNvPr>
            <p:cNvSpPr/>
            <p:nvPr/>
          </p:nvSpPr>
          <p:spPr>
            <a:xfrm>
              <a:off x="4898929" y="6460918"/>
              <a:ext cx="486331" cy="2711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854" h="735749">
                  <a:moveTo>
                    <a:pt x="463550" y="0"/>
                  </a:moveTo>
                  <a:lnTo>
                    <a:pt x="1319854" y="0"/>
                  </a:lnTo>
                  <a:lnTo>
                    <a:pt x="859479" y="735749"/>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
              <a:extLst>
                <a:ext uri="{FF2B5EF4-FFF2-40B4-BE49-F238E27FC236}">
                  <a16:creationId xmlns:a16="http://schemas.microsoft.com/office/drawing/2014/main" id="{F600A81E-1480-0D42-A930-B5DCF2CD54FE}"/>
                </a:ext>
              </a:extLst>
            </p:cNvPr>
            <p:cNvSpPr/>
            <p:nvPr/>
          </p:nvSpPr>
          <p:spPr>
            <a:xfrm>
              <a:off x="5275336" y="6460582"/>
              <a:ext cx="7247762" cy="290899"/>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466725 w 1189679"/>
                <a:gd name="connsiteY0" fmla="*/ 0 h 748449"/>
                <a:gd name="connsiteX1" fmla="*/ 1189679 w 1189679"/>
                <a:gd name="connsiteY1" fmla="*/ 6350 h 748449"/>
                <a:gd name="connsiteX2" fmla="*/ 643579 w 1189679"/>
                <a:gd name="connsiteY2" fmla="*/ 748449 h 748449"/>
                <a:gd name="connsiteX3" fmla="*/ 0 w 1189679"/>
                <a:gd name="connsiteY3" fmla="*/ 748449 h 748449"/>
                <a:gd name="connsiteX4" fmla="*/ 466725 w 1189679"/>
                <a:gd name="connsiteY4" fmla="*/ 0 h 748449"/>
                <a:gd name="connsiteX0" fmla="*/ 466725 w 1189679"/>
                <a:gd name="connsiteY0" fmla="*/ 0 h 748449"/>
                <a:gd name="connsiteX1" fmla="*/ 1189679 w 1189679"/>
                <a:gd name="connsiteY1" fmla="*/ 6350 h 748449"/>
                <a:gd name="connsiteX2" fmla="*/ 732479 w 1189679"/>
                <a:gd name="connsiteY2" fmla="*/ 745274 h 748449"/>
                <a:gd name="connsiteX3" fmla="*/ 0 w 1189679"/>
                <a:gd name="connsiteY3" fmla="*/ 748449 h 748449"/>
                <a:gd name="connsiteX4" fmla="*/ 466725 w 1189679"/>
                <a:gd name="connsiteY4" fmla="*/ 0 h 748449"/>
                <a:gd name="connsiteX0" fmla="*/ 466725 w 1323029"/>
                <a:gd name="connsiteY0" fmla="*/ 0 h 748449"/>
                <a:gd name="connsiteX1" fmla="*/ 1323029 w 1323029"/>
                <a:gd name="connsiteY1" fmla="*/ 0 h 748449"/>
                <a:gd name="connsiteX2" fmla="*/ 732479 w 1323029"/>
                <a:gd name="connsiteY2" fmla="*/ 745274 h 748449"/>
                <a:gd name="connsiteX3" fmla="*/ 0 w 1323029"/>
                <a:gd name="connsiteY3" fmla="*/ 748449 h 748449"/>
                <a:gd name="connsiteX4" fmla="*/ 466725 w 1323029"/>
                <a:gd name="connsiteY4" fmla="*/ 0 h 748449"/>
                <a:gd name="connsiteX0" fmla="*/ 466725 w 1323029"/>
                <a:gd name="connsiteY0" fmla="*/ 0 h 748449"/>
                <a:gd name="connsiteX1" fmla="*/ 1323029 w 1323029"/>
                <a:gd name="connsiteY1" fmla="*/ 0 h 748449"/>
                <a:gd name="connsiteX2" fmla="*/ 862654 w 1323029"/>
                <a:gd name="connsiteY2" fmla="*/ 735749 h 748449"/>
                <a:gd name="connsiteX3" fmla="*/ 0 w 1323029"/>
                <a:gd name="connsiteY3" fmla="*/ 748449 h 748449"/>
                <a:gd name="connsiteX4" fmla="*/ 466725 w 1323029"/>
                <a:gd name="connsiteY4" fmla="*/ 0 h 748449"/>
                <a:gd name="connsiteX0" fmla="*/ 320675 w 1176979"/>
                <a:gd name="connsiteY0" fmla="*/ 0 h 735749"/>
                <a:gd name="connsiteX1" fmla="*/ 1176979 w 1176979"/>
                <a:gd name="connsiteY1" fmla="*/ 0 h 735749"/>
                <a:gd name="connsiteX2" fmla="*/ 716604 w 1176979"/>
                <a:gd name="connsiteY2" fmla="*/ 735749 h 735749"/>
                <a:gd name="connsiteX3" fmla="*/ 0 w 1176979"/>
                <a:gd name="connsiteY3" fmla="*/ 681774 h 735749"/>
                <a:gd name="connsiteX4" fmla="*/ 320675 w 1176979"/>
                <a:gd name="connsiteY4" fmla="*/ 0 h 735749"/>
                <a:gd name="connsiteX0" fmla="*/ 463550 w 1319854"/>
                <a:gd name="connsiteY0" fmla="*/ 0 h 735749"/>
                <a:gd name="connsiteX1" fmla="*/ 1319854 w 1319854"/>
                <a:gd name="connsiteY1" fmla="*/ 0 h 735749"/>
                <a:gd name="connsiteX2" fmla="*/ 859479 w 1319854"/>
                <a:gd name="connsiteY2" fmla="*/ 735749 h 735749"/>
                <a:gd name="connsiteX3" fmla="*/ 0 w 1319854"/>
                <a:gd name="connsiteY3" fmla="*/ 732574 h 735749"/>
                <a:gd name="connsiteX4" fmla="*/ 463550 w 1319854"/>
                <a:gd name="connsiteY4" fmla="*/ 0 h 735749"/>
                <a:gd name="connsiteX0" fmla="*/ 463550 w 4117029"/>
                <a:gd name="connsiteY0" fmla="*/ 0 h 735749"/>
                <a:gd name="connsiteX1" fmla="*/ 4117029 w 4117029"/>
                <a:gd name="connsiteY1" fmla="*/ 6350 h 735749"/>
                <a:gd name="connsiteX2" fmla="*/ 859479 w 4117029"/>
                <a:gd name="connsiteY2" fmla="*/ 735749 h 735749"/>
                <a:gd name="connsiteX3" fmla="*/ 0 w 4117029"/>
                <a:gd name="connsiteY3" fmla="*/ 732574 h 735749"/>
                <a:gd name="connsiteX4" fmla="*/ 463550 w 4117029"/>
                <a:gd name="connsiteY4" fmla="*/ 0 h 735749"/>
                <a:gd name="connsiteX0" fmla="*/ 463550 w 4117029"/>
                <a:gd name="connsiteY0" fmla="*/ 0 h 735749"/>
                <a:gd name="connsiteX1" fmla="*/ 4117029 w 4117029"/>
                <a:gd name="connsiteY1" fmla="*/ 6350 h 735749"/>
                <a:gd name="connsiteX2" fmla="*/ 4117029 w 4117029"/>
                <a:gd name="connsiteY2" fmla="*/ 735749 h 735749"/>
                <a:gd name="connsiteX3" fmla="*/ 0 w 4117029"/>
                <a:gd name="connsiteY3" fmla="*/ 732574 h 735749"/>
                <a:gd name="connsiteX4" fmla="*/ 463550 w 4117029"/>
                <a:gd name="connsiteY4" fmla="*/ 0 h 735749"/>
                <a:gd name="connsiteX0" fmla="*/ 463550 w 6547191"/>
                <a:gd name="connsiteY0" fmla="*/ 0 h 743986"/>
                <a:gd name="connsiteX1" fmla="*/ 4117029 w 6547191"/>
                <a:gd name="connsiteY1" fmla="*/ 6350 h 743986"/>
                <a:gd name="connsiteX2" fmla="*/ 6547191 w 6547191"/>
                <a:gd name="connsiteY2" fmla="*/ 743986 h 743986"/>
                <a:gd name="connsiteX3" fmla="*/ 0 w 6547191"/>
                <a:gd name="connsiteY3" fmla="*/ 732574 h 743986"/>
                <a:gd name="connsiteX4" fmla="*/ 463550 w 6547191"/>
                <a:gd name="connsiteY4" fmla="*/ 0 h 743986"/>
                <a:gd name="connsiteX0" fmla="*/ 463550 w 6547191"/>
                <a:gd name="connsiteY0" fmla="*/ 0 h 743986"/>
                <a:gd name="connsiteX1" fmla="*/ 6547191 w 6547191"/>
                <a:gd name="connsiteY1" fmla="*/ 14587 h 743986"/>
                <a:gd name="connsiteX2" fmla="*/ 6547191 w 6547191"/>
                <a:gd name="connsiteY2" fmla="*/ 743986 h 743986"/>
                <a:gd name="connsiteX3" fmla="*/ 0 w 6547191"/>
                <a:gd name="connsiteY3" fmla="*/ 732574 h 743986"/>
                <a:gd name="connsiteX4" fmla="*/ 463550 w 6547191"/>
                <a:gd name="connsiteY4" fmla="*/ 0 h 743986"/>
                <a:gd name="connsiteX0" fmla="*/ 463550 w 19624211"/>
                <a:gd name="connsiteY0" fmla="*/ 0 h 743986"/>
                <a:gd name="connsiteX1" fmla="*/ 19624211 w 19624211"/>
                <a:gd name="connsiteY1" fmla="*/ 60074 h 743986"/>
                <a:gd name="connsiteX2" fmla="*/ 6547191 w 19624211"/>
                <a:gd name="connsiteY2" fmla="*/ 743986 h 743986"/>
                <a:gd name="connsiteX3" fmla="*/ 0 w 19624211"/>
                <a:gd name="connsiteY3" fmla="*/ 732574 h 743986"/>
                <a:gd name="connsiteX4" fmla="*/ 463550 w 19624211"/>
                <a:gd name="connsiteY4" fmla="*/ 0 h 743986"/>
                <a:gd name="connsiteX0" fmla="*/ 463550 w 19669697"/>
                <a:gd name="connsiteY0" fmla="*/ 0 h 789472"/>
                <a:gd name="connsiteX1" fmla="*/ 19624211 w 19669697"/>
                <a:gd name="connsiteY1" fmla="*/ 60074 h 789472"/>
                <a:gd name="connsiteX2" fmla="*/ 19669697 w 19669697"/>
                <a:gd name="connsiteY2" fmla="*/ 789472 h 789472"/>
                <a:gd name="connsiteX3" fmla="*/ 0 w 19669697"/>
                <a:gd name="connsiteY3" fmla="*/ 732574 h 789472"/>
                <a:gd name="connsiteX4" fmla="*/ 463550 w 19669697"/>
                <a:gd name="connsiteY4" fmla="*/ 0 h 78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697" h="789472">
                  <a:moveTo>
                    <a:pt x="463550" y="0"/>
                  </a:moveTo>
                  <a:lnTo>
                    <a:pt x="19624211" y="60074"/>
                  </a:lnTo>
                  <a:lnTo>
                    <a:pt x="19669697" y="789472"/>
                  </a:lnTo>
                  <a:lnTo>
                    <a:pt x="0" y="732574"/>
                  </a:lnTo>
                  <a:lnTo>
                    <a:pt x="463550" y="0"/>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
              <a:extLst>
                <a:ext uri="{FF2B5EF4-FFF2-40B4-BE49-F238E27FC236}">
                  <a16:creationId xmlns:a16="http://schemas.microsoft.com/office/drawing/2014/main" id="{0391758D-BB58-5B4C-9110-7FA1D3983606}"/>
                </a:ext>
              </a:extLst>
            </p:cNvPr>
            <p:cNvSpPr/>
            <p:nvPr/>
          </p:nvSpPr>
          <p:spPr>
            <a:xfrm>
              <a:off x="4110968" y="6459858"/>
              <a:ext cx="330871"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454" h="745274">
                  <a:moveTo>
                    <a:pt x="469900" y="3175"/>
                  </a:moveTo>
                  <a:lnTo>
                    <a:pt x="913454" y="0"/>
                  </a:lnTo>
                  <a:lnTo>
                    <a:pt x="453079" y="745274"/>
                  </a:lnTo>
                  <a:lnTo>
                    <a:pt x="0" y="745274"/>
                  </a:lnTo>
                  <a:lnTo>
                    <a:pt x="469900"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0F76E70A-7A63-2B4E-8E51-B5329B32A965}"/>
                </a:ext>
              </a:extLst>
            </p:cNvPr>
            <p:cNvSpPr/>
            <p:nvPr/>
          </p:nvSpPr>
          <p:spPr>
            <a:xfrm>
              <a:off x="3958011" y="6459858"/>
              <a:ext cx="287169"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745274">
                  <a:moveTo>
                    <a:pt x="466725" y="3175"/>
                  </a:moveTo>
                  <a:lnTo>
                    <a:pt x="792804" y="0"/>
                  </a:lnTo>
                  <a:lnTo>
                    <a:pt x="332429" y="745274"/>
                  </a:lnTo>
                  <a:lnTo>
                    <a:pt x="0" y="745274"/>
                  </a:lnTo>
                  <a:lnTo>
                    <a:pt x="46672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
              <a:extLst>
                <a:ext uri="{FF2B5EF4-FFF2-40B4-BE49-F238E27FC236}">
                  <a16:creationId xmlns:a16="http://schemas.microsoft.com/office/drawing/2014/main" id="{AF2B42FB-372A-D144-9616-250B2D74A4CA}"/>
                </a:ext>
              </a:extLst>
            </p:cNvPr>
            <p:cNvSpPr/>
            <p:nvPr/>
          </p:nvSpPr>
          <p:spPr>
            <a:xfrm>
              <a:off x="3836106" y="6459858"/>
              <a:ext cx="256118" cy="26995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79" h="745274">
                  <a:moveTo>
                    <a:pt x="460375" y="3175"/>
                  </a:moveTo>
                  <a:lnTo>
                    <a:pt x="707079" y="0"/>
                  </a:lnTo>
                  <a:lnTo>
                    <a:pt x="246704" y="745274"/>
                  </a:lnTo>
                  <a:lnTo>
                    <a:pt x="0" y="738924"/>
                  </a:lnTo>
                  <a:lnTo>
                    <a:pt x="4603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
              <a:extLst>
                <a:ext uri="{FF2B5EF4-FFF2-40B4-BE49-F238E27FC236}">
                  <a16:creationId xmlns:a16="http://schemas.microsoft.com/office/drawing/2014/main" id="{D8F25C22-7670-604E-9A8E-7981124609EC}"/>
                </a:ext>
              </a:extLst>
            </p:cNvPr>
            <p:cNvSpPr/>
            <p:nvPr/>
          </p:nvSpPr>
          <p:spPr>
            <a:xfrm>
              <a:off x="3762503" y="6459858"/>
              <a:ext cx="202066" cy="268803"/>
            </a:xfrm>
            <a:custGeom>
              <a:avLst/>
              <a:gdLst>
                <a:gd name="connsiteX0" fmla="*/ 0 w 694379"/>
                <a:gd name="connsiteY0" fmla="*/ 0 h 754799"/>
                <a:gd name="connsiteX1" fmla="*/ 694379 w 694379"/>
                <a:gd name="connsiteY1" fmla="*/ 0 h 754799"/>
                <a:gd name="connsiteX2" fmla="*/ 694379 w 694379"/>
                <a:gd name="connsiteY2" fmla="*/ 754799 h 754799"/>
                <a:gd name="connsiteX3" fmla="*/ 0 w 694379"/>
                <a:gd name="connsiteY3" fmla="*/ 754799 h 754799"/>
                <a:gd name="connsiteX4" fmla="*/ 0 w 694379"/>
                <a:gd name="connsiteY4" fmla="*/ 0 h 754799"/>
                <a:gd name="connsiteX0" fmla="*/ 0 w 1186504"/>
                <a:gd name="connsiteY0" fmla="*/ 0 h 754799"/>
                <a:gd name="connsiteX1" fmla="*/ 1186504 w 1186504"/>
                <a:gd name="connsiteY1" fmla="*/ 12700 h 754799"/>
                <a:gd name="connsiteX2" fmla="*/ 694379 w 1186504"/>
                <a:gd name="connsiteY2" fmla="*/ 754799 h 754799"/>
                <a:gd name="connsiteX3" fmla="*/ 0 w 1186504"/>
                <a:gd name="connsiteY3" fmla="*/ 754799 h 754799"/>
                <a:gd name="connsiteX4" fmla="*/ 0 w 1186504"/>
                <a:gd name="connsiteY4" fmla="*/ 0 h 754799"/>
                <a:gd name="connsiteX0" fmla="*/ 0 w 1186504"/>
                <a:gd name="connsiteY0" fmla="*/ 0 h 757974"/>
                <a:gd name="connsiteX1" fmla="*/ 1186504 w 1186504"/>
                <a:gd name="connsiteY1" fmla="*/ 12700 h 757974"/>
                <a:gd name="connsiteX2" fmla="*/ 726129 w 1186504"/>
                <a:gd name="connsiteY2" fmla="*/ 757974 h 757974"/>
                <a:gd name="connsiteX3" fmla="*/ 0 w 1186504"/>
                <a:gd name="connsiteY3" fmla="*/ 754799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158750 w 1186504"/>
                <a:gd name="connsiteY3" fmla="*/ 630974 h 757974"/>
                <a:gd name="connsiteX4" fmla="*/ 0 w 1186504"/>
                <a:gd name="connsiteY4" fmla="*/ 0 h 757974"/>
                <a:gd name="connsiteX0" fmla="*/ 0 w 1186504"/>
                <a:gd name="connsiteY0" fmla="*/ 0 h 757974"/>
                <a:gd name="connsiteX1" fmla="*/ 1186504 w 1186504"/>
                <a:gd name="connsiteY1" fmla="*/ 12700 h 757974"/>
                <a:gd name="connsiteX2" fmla="*/ 726129 w 1186504"/>
                <a:gd name="connsiteY2" fmla="*/ 757974 h 757974"/>
                <a:gd name="connsiteX3" fmla="*/ 92075 w 1186504"/>
                <a:gd name="connsiteY3" fmla="*/ 751624 h 757974"/>
                <a:gd name="connsiteX4" fmla="*/ 0 w 1186504"/>
                <a:gd name="connsiteY4" fmla="*/ 0 h 757974"/>
                <a:gd name="connsiteX0" fmla="*/ 428625 w 1094429"/>
                <a:gd name="connsiteY0" fmla="*/ 25400 h 745274"/>
                <a:gd name="connsiteX1" fmla="*/ 1094429 w 1094429"/>
                <a:gd name="connsiteY1" fmla="*/ 0 h 745274"/>
                <a:gd name="connsiteX2" fmla="*/ 634054 w 1094429"/>
                <a:gd name="connsiteY2" fmla="*/ 745274 h 745274"/>
                <a:gd name="connsiteX3" fmla="*/ 0 w 1094429"/>
                <a:gd name="connsiteY3" fmla="*/ 738924 h 745274"/>
                <a:gd name="connsiteX4" fmla="*/ 428625 w 1094429"/>
                <a:gd name="connsiteY4" fmla="*/ 25400 h 745274"/>
                <a:gd name="connsiteX0" fmla="*/ 466725 w 1094429"/>
                <a:gd name="connsiteY0" fmla="*/ 3175 h 745274"/>
                <a:gd name="connsiteX1" fmla="*/ 1094429 w 1094429"/>
                <a:gd name="connsiteY1" fmla="*/ 0 h 745274"/>
                <a:gd name="connsiteX2" fmla="*/ 634054 w 1094429"/>
                <a:gd name="connsiteY2" fmla="*/ 745274 h 745274"/>
                <a:gd name="connsiteX3" fmla="*/ 0 w 1094429"/>
                <a:gd name="connsiteY3" fmla="*/ 738924 h 745274"/>
                <a:gd name="connsiteX4" fmla="*/ 466725 w 1094429"/>
                <a:gd name="connsiteY4" fmla="*/ 3175 h 745274"/>
                <a:gd name="connsiteX0" fmla="*/ 457200 w 1094429"/>
                <a:gd name="connsiteY0" fmla="*/ 0 h 748449"/>
                <a:gd name="connsiteX1" fmla="*/ 1094429 w 1094429"/>
                <a:gd name="connsiteY1" fmla="*/ 3175 h 748449"/>
                <a:gd name="connsiteX2" fmla="*/ 634054 w 1094429"/>
                <a:gd name="connsiteY2" fmla="*/ 748449 h 748449"/>
                <a:gd name="connsiteX3" fmla="*/ 0 w 1094429"/>
                <a:gd name="connsiteY3" fmla="*/ 742099 h 748449"/>
                <a:gd name="connsiteX4" fmla="*/ 457200 w 1094429"/>
                <a:gd name="connsiteY4" fmla="*/ 0 h 748449"/>
                <a:gd name="connsiteX0" fmla="*/ 466725 w 1103954"/>
                <a:gd name="connsiteY0" fmla="*/ 0 h 748449"/>
                <a:gd name="connsiteX1" fmla="*/ 1103954 w 1103954"/>
                <a:gd name="connsiteY1" fmla="*/ 3175 h 748449"/>
                <a:gd name="connsiteX2" fmla="*/ 643579 w 1103954"/>
                <a:gd name="connsiteY2" fmla="*/ 748449 h 748449"/>
                <a:gd name="connsiteX3" fmla="*/ 0 w 1103954"/>
                <a:gd name="connsiteY3" fmla="*/ 748449 h 748449"/>
                <a:gd name="connsiteX4" fmla="*/ 466725 w 1103954"/>
                <a:gd name="connsiteY4" fmla="*/ 0 h 748449"/>
                <a:gd name="connsiteX0" fmla="*/ 774700 w 1103954"/>
                <a:gd name="connsiteY0" fmla="*/ 73025 h 745274"/>
                <a:gd name="connsiteX1" fmla="*/ 1103954 w 1103954"/>
                <a:gd name="connsiteY1" fmla="*/ 0 h 745274"/>
                <a:gd name="connsiteX2" fmla="*/ 643579 w 1103954"/>
                <a:gd name="connsiteY2" fmla="*/ 745274 h 745274"/>
                <a:gd name="connsiteX3" fmla="*/ 0 w 1103954"/>
                <a:gd name="connsiteY3" fmla="*/ 745274 h 745274"/>
                <a:gd name="connsiteX4" fmla="*/ 774700 w 1103954"/>
                <a:gd name="connsiteY4" fmla="*/ 73025 h 745274"/>
                <a:gd name="connsiteX0" fmla="*/ 377825 w 707079"/>
                <a:gd name="connsiteY0" fmla="*/ 73025 h 745274"/>
                <a:gd name="connsiteX1" fmla="*/ 707079 w 707079"/>
                <a:gd name="connsiteY1" fmla="*/ 0 h 745274"/>
                <a:gd name="connsiteX2" fmla="*/ 246704 w 707079"/>
                <a:gd name="connsiteY2" fmla="*/ 745274 h 745274"/>
                <a:gd name="connsiteX3" fmla="*/ 0 w 707079"/>
                <a:gd name="connsiteY3" fmla="*/ 646849 h 745274"/>
                <a:gd name="connsiteX4" fmla="*/ 377825 w 707079"/>
                <a:gd name="connsiteY4" fmla="*/ 73025 h 745274"/>
                <a:gd name="connsiteX0" fmla="*/ 584200 w 913454"/>
                <a:gd name="connsiteY0" fmla="*/ 73025 h 745274"/>
                <a:gd name="connsiteX1" fmla="*/ 913454 w 913454"/>
                <a:gd name="connsiteY1" fmla="*/ 0 h 745274"/>
                <a:gd name="connsiteX2" fmla="*/ 453079 w 913454"/>
                <a:gd name="connsiteY2" fmla="*/ 745274 h 745274"/>
                <a:gd name="connsiteX3" fmla="*/ 0 w 913454"/>
                <a:gd name="connsiteY3" fmla="*/ 745274 h 745274"/>
                <a:gd name="connsiteX4" fmla="*/ 584200 w 913454"/>
                <a:gd name="connsiteY4" fmla="*/ 73025 h 745274"/>
                <a:gd name="connsiteX0" fmla="*/ 469900 w 913454"/>
                <a:gd name="connsiteY0" fmla="*/ 3175 h 745274"/>
                <a:gd name="connsiteX1" fmla="*/ 913454 w 913454"/>
                <a:gd name="connsiteY1" fmla="*/ 0 h 745274"/>
                <a:gd name="connsiteX2" fmla="*/ 453079 w 913454"/>
                <a:gd name="connsiteY2" fmla="*/ 745274 h 745274"/>
                <a:gd name="connsiteX3" fmla="*/ 0 w 913454"/>
                <a:gd name="connsiteY3" fmla="*/ 745274 h 745274"/>
                <a:gd name="connsiteX4" fmla="*/ 469900 w 913454"/>
                <a:gd name="connsiteY4" fmla="*/ 3175 h 745274"/>
                <a:gd name="connsiteX0" fmla="*/ 625475 w 913454"/>
                <a:gd name="connsiteY0" fmla="*/ 76200 h 745274"/>
                <a:gd name="connsiteX1" fmla="*/ 913454 w 913454"/>
                <a:gd name="connsiteY1" fmla="*/ 0 h 745274"/>
                <a:gd name="connsiteX2" fmla="*/ 453079 w 913454"/>
                <a:gd name="connsiteY2" fmla="*/ 745274 h 745274"/>
                <a:gd name="connsiteX3" fmla="*/ 0 w 913454"/>
                <a:gd name="connsiteY3" fmla="*/ 745274 h 745274"/>
                <a:gd name="connsiteX4" fmla="*/ 625475 w 913454"/>
                <a:gd name="connsiteY4" fmla="*/ 76200 h 745274"/>
                <a:gd name="connsiteX0" fmla="*/ 327025 w 615004"/>
                <a:gd name="connsiteY0" fmla="*/ 76200 h 745274"/>
                <a:gd name="connsiteX1" fmla="*/ 615004 w 615004"/>
                <a:gd name="connsiteY1" fmla="*/ 0 h 745274"/>
                <a:gd name="connsiteX2" fmla="*/ 154629 w 615004"/>
                <a:gd name="connsiteY2" fmla="*/ 745274 h 745274"/>
                <a:gd name="connsiteX3" fmla="*/ 0 w 615004"/>
                <a:gd name="connsiteY3" fmla="*/ 630974 h 745274"/>
                <a:gd name="connsiteX4" fmla="*/ 327025 w 615004"/>
                <a:gd name="connsiteY4" fmla="*/ 76200 h 745274"/>
                <a:gd name="connsiteX0" fmla="*/ 504825 w 792804"/>
                <a:gd name="connsiteY0" fmla="*/ 76200 h 745274"/>
                <a:gd name="connsiteX1" fmla="*/ 792804 w 792804"/>
                <a:gd name="connsiteY1" fmla="*/ 0 h 745274"/>
                <a:gd name="connsiteX2" fmla="*/ 332429 w 792804"/>
                <a:gd name="connsiteY2" fmla="*/ 745274 h 745274"/>
                <a:gd name="connsiteX3" fmla="*/ 0 w 792804"/>
                <a:gd name="connsiteY3" fmla="*/ 745274 h 745274"/>
                <a:gd name="connsiteX4" fmla="*/ 504825 w 792804"/>
                <a:gd name="connsiteY4" fmla="*/ 76200 h 745274"/>
                <a:gd name="connsiteX0" fmla="*/ 466725 w 792804"/>
                <a:gd name="connsiteY0" fmla="*/ 3175 h 745274"/>
                <a:gd name="connsiteX1" fmla="*/ 792804 w 792804"/>
                <a:gd name="connsiteY1" fmla="*/ 0 h 745274"/>
                <a:gd name="connsiteX2" fmla="*/ 332429 w 792804"/>
                <a:gd name="connsiteY2" fmla="*/ 745274 h 745274"/>
                <a:gd name="connsiteX3" fmla="*/ 0 w 792804"/>
                <a:gd name="connsiteY3" fmla="*/ 745274 h 745274"/>
                <a:gd name="connsiteX4" fmla="*/ 466725 w 792804"/>
                <a:gd name="connsiteY4" fmla="*/ 3175 h 745274"/>
                <a:gd name="connsiteX0" fmla="*/ 587375 w 792804"/>
                <a:gd name="connsiteY0" fmla="*/ 95250 h 745274"/>
                <a:gd name="connsiteX1" fmla="*/ 792804 w 792804"/>
                <a:gd name="connsiteY1" fmla="*/ 0 h 745274"/>
                <a:gd name="connsiteX2" fmla="*/ 332429 w 792804"/>
                <a:gd name="connsiteY2" fmla="*/ 745274 h 745274"/>
                <a:gd name="connsiteX3" fmla="*/ 0 w 792804"/>
                <a:gd name="connsiteY3" fmla="*/ 745274 h 745274"/>
                <a:gd name="connsiteX4" fmla="*/ 587375 w 792804"/>
                <a:gd name="connsiteY4" fmla="*/ 95250 h 745274"/>
                <a:gd name="connsiteX0" fmla="*/ 431800 w 637229"/>
                <a:gd name="connsiteY0" fmla="*/ 95250 h 745274"/>
                <a:gd name="connsiteX1" fmla="*/ 637229 w 637229"/>
                <a:gd name="connsiteY1" fmla="*/ 0 h 745274"/>
                <a:gd name="connsiteX2" fmla="*/ 176854 w 637229"/>
                <a:gd name="connsiteY2" fmla="*/ 745274 h 745274"/>
                <a:gd name="connsiteX3" fmla="*/ 0 w 637229"/>
                <a:gd name="connsiteY3" fmla="*/ 719874 h 745274"/>
                <a:gd name="connsiteX4" fmla="*/ 431800 w 637229"/>
                <a:gd name="connsiteY4" fmla="*/ 95250 h 745274"/>
                <a:gd name="connsiteX0" fmla="*/ 504825 w 710254"/>
                <a:gd name="connsiteY0" fmla="*/ 95250 h 745274"/>
                <a:gd name="connsiteX1" fmla="*/ 710254 w 710254"/>
                <a:gd name="connsiteY1" fmla="*/ 0 h 745274"/>
                <a:gd name="connsiteX2" fmla="*/ 249879 w 710254"/>
                <a:gd name="connsiteY2" fmla="*/ 745274 h 745274"/>
                <a:gd name="connsiteX3" fmla="*/ 0 w 710254"/>
                <a:gd name="connsiteY3" fmla="*/ 742099 h 745274"/>
                <a:gd name="connsiteX4" fmla="*/ 504825 w 710254"/>
                <a:gd name="connsiteY4" fmla="*/ 95250 h 745274"/>
                <a:gd name="connsiteX0" fmla="*/ 504825 w 710254"/>
                <a:gd name="connsiteY0" fmla="*/ 95250 h 748449"/>
                <a:gd name="connsiteX1" fmla="*/ 710254 w 710254"/>
                <a:gd name="connsiteY1" fmla="*/ 0 h 748449"/>
                <a:gd name="connsiteX2" fmla="*/ 249879 w 710254"/>
                <a:gd name="connsiteY2" fmla="*/ 745274 h 748449"/>
                <a:gd name="connsiteX3" fmla="*/ 0 w 710254"/>
                <a:gd name="connsiteY3" fmla="*/ 748449 h 748449"/>
                <a:gd name="connsiteX4" fmla="*/ 504825 w 710254"/>
                <a:gd name="connsiteY4" fmla="*/ 95250 h 748449"/>
                <a:gd name="connsiteX0" fmla="*/ 463550 w 710254"/>
                <a:gd name="connsiteY0" fmla="*/ 3175 h 748449"/>
                <a:gd name="connsiteX1" fmla="*/ 710254 w 710254"/>
                <a:gd name="connsiteY1" fmla="*/ 0 h 748449"/>
                <a:gd name="connsiteX2" fmla="*/ 249879 w 710254"/>
                <a:gd name="connsiteY2" fmla="*/ 745274 h 748449"/>
                <a:gd name="connsiteX3" fmla="*/ 0 w 710254"/>
                <a:gd name="connsiteY3" fmla="*/ 748449 h 748449"/>
                <a:gd name="connsiteX4" fmla="*/ 463550 w 710254"/>
                <a:gd name="connsiteY4" fmla="*/ 3175 h 748449"/>
                <a:gd name="connsiteX0" fmla="*/ 387350 w 634054"/>
                <a:gd name="connsiteY0" fmla="*/ 3175 h 745274"/>
                <a:gd name="connsiteX1" fmla="*/ 634054 w 634054"/>
                <a:gd name="connsiteY1" fmla="*/ 0 h 745274"/>
                <a:gd name="connsiteX2" fmla="*/ 173679 w 634054"/>
                <a:gd name="connsiteY2" fmla="*/ 745274 h 745274"/>
                <a:gd name="connsiteX3" fmla="*/ 0 w 634054"/>
                <a:gd name="connsiteY3" fmla="*/ 713524 h 745274"/>
                <a:gd name="connsiteX4" fmla="*/ 387350 w 634054"/>
                <a:gd name="connsiteY4" fmla="*/ 3175 h 745274"/>
                <a:gd name="connsiteX0" fmla="*/ 460375 w 707079"/>
                <a:gd name="connsiteY0" fmla="*/ 3175 h 745274"/>
                <a:gd name="connsiteX1" fmla="*/ 707079 w 707079"/>
                <a:gd name="connsiteY1" fmla="*/ 0 h 745274"/>
                <a:gd name="connsiteX2" fmla="*/ 246704 w 707079"/>
                <a:gd name="connsiteY2" fmla="*/ 745274 h 745274"/>
                <a:gd name="connsiteX3" fmla="*/ 0 w 707079"/>
                <a:gd name="connsiteY3" fmla="*/ 738924 h 745274"/>
                <a:gd name="connsiteX4" fmla="*/ 460375 w 707079"/>
                <a:gd name="connsiteY4" fmla="*/ 3175 h 745274"/>
                <a:gd name="connsiteX0" fmla="*/ 587375 w 707079"/>
                <a:gd name="connsiteY0" fmla="*/ 47625 h 745274"/>
                <a:gd name="connsiteX1" fmla="*/ 707079 w 707079"/>
                <a:gd name="connsiteY1" fmla="*/ 0 h 745274"/>
                <a:gd name="connsiteX2" fmla="*/ 246704 w 707079"/>
                <a:gd name="connsiteY2" fmla="*/ 745274 h 745274"/>
                <a:gd name="connsiteX3" fmla="*/ 0 w 707079"/>
                <a:gd name="connsiteY3" fmla="*/ 738924 h 745274"/>
                <a:gd name="connsiteX4" fmla="*/ 587375 w 707079"/>
                <a:gd name="connsiteY4" fmla="*/ 47625 h 745274"/>
                <a:gd name="connsiteX0" fmla="*/ 361950 w 481654"/>
                <a:gd name="connsiteY0" fmla="*/ 47625 h 745274"/>
                <a:gd name="connsiteX1" fmla="*/ 481654 w 481654"/>
                <a:gd name="connsiteY1" fmla="*/ 0 h 745274"/>
                <a:gd name="connsiteX2" fmla="*/ 21279 w 481654"/>
                <a:gd name="connsiteY2" fmla="*/ 745274 h 745274"/>
                <a:gd name="connsiteX3" fmla="*/ 0 w 481654"/>
                <a:gd name="connsiteY3" fmla="*/ 630974 h 745274"/>
                <a:gd name="connsiteX4" fmla="*/ 361950 w 481654"/>
                <a:gd name="connsiteY4" fmla="*/ 47625 h 745274"/>
                <a:gd name="connsiteX0" fmla="*/ 438150 w 557854"/>
                <a:gd name="connsiteY0" fmla="*/ 47625 h 745274"/>
                <a:gd name="connsiteX1" fmla="*/ 557854 w 557854"/>
                <a:gd name="connsiteY1" fmla="*/ 0 h 745274"/>
                <a:gd name="connsiteX2" fmla="*/ 97479 w 557854"/>
                <a:gd name="connsiteY2" fmla="*/ 745274 h 745274"/>
                <a:gd name="connsiteX3" fmla="*/ 0 w 557854"/>
                <a:gd name="connsiteY3" fmla="*/ 742099 h 745274"/>
                <a:gd name="connsiteX4" fmla="*/ 438150 w 557854"/>
                <a:gd name="connsiteY4" fmla="*/ 47625 h 745274"/>
                <a:gd name="connsiteX0" fmla="*/ 438150 w 557854"/>
                <a:gd name="connsiteY0" fmla="*/ 47625 h 742099"/>
                <a:gd name="connsiteX1" fmla="*/ 557854 w 557854"/>
                <a:gd name="connsiteY1" fmla="*/ 0 h 742099"/>
                <a:gd name="connsiteX2" fmla="*/ 103829 w 557854"/>
                <a:gd name="connsiteY2" fmla="*/ 684949 h 742099"/>
                <a:gd name="connsiteX3" fmla="*/ 0 w 557854"/>
                <a:gd name="connsiteY3" fmla="*/ 742099 h 742099"/>
                <a:gd name="connsiteX4" fmla="*/ 438150 w 557854"/>
                <a:gd name="connsiteY4" fmla="*/ 47625 h 742099"/>
                <a:gd name="connsiteX0" fmla="*/ 438150 w 557854"/>
                <a:gd name="connsiteY0" fmla="*/ 47625 h 742099"/>
                <a:gd name="connsiteX1" fmla="*/ 557854 w 557854"/>
                <a:gd name="connsiteY1" fmla="*/ 0 h 742099"/>
                <a:gd name="connsiteX2" fmla="*/ 81604 w 557854"/>
                <a:gd name="connsiteY2" fmla="*/ 742099 h 742099"/>
                <a:gd name="connsiteX3" fmla="*/ 0 w 557854"/>
                <a:gd name="connsiteY3" fmla="*/ 742099 h 742099"/>
                <a:gd name="connsiteX4" fmla="*/ 438150 w 557854"/>
                <a:gd name="connsiteY4" fmla="*/ 47625 h 742099"/>
                <a:gd name="connsiteX0" fmla="*/ 473075 w 557854"/>
                <a:gd name="connsiteY0" fmla="*/ 3175 h 742099"/>
                <a:gd name="connsiteX1" fmla="*/ 557854 w 557854"/>
                <a:gd name="connsiteY1" fmla="*/ 0 h 742099"/>
                <a:gd name="connsiteX2" fmla="*/ 81604 w 557854"/>
                <a:gd name="connsiteY2" fmla="*/ 742099 h 742099"/>
                <a:gd name="connsiteX3" fmla="*/ 0 w 557854"/>
                <a:gd name="connsiteY3" fmla="*/ 742099 h 742099"/>
                <a:gd name="connsiteX4" fmla="*/ 473075 w 557854"/>
                <a:gd name="connsiteY4" fmla="*/ 3175 h 74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54" h="742099">
                  <a:moveTo>
                    <a:pt x="473075" y="3175"/>
                  </a:moveTo>
                  <a:lnTo>
                    <a:pt x="557854" y="0"/>
                  </a:lnTo>
                  <a:lnTo>
                    <a:pt x="81604" y="742099"/>
                  </a:lnTo>
                  <a:lnTo>
                    <a:pt x="0" y="742099"/>
                  </a:lnTo>
                  <a:lnTo>
                    <a:pt x="473075" y="3175"/>
                  </a:lnTo>
                  <a:close/>
                </a:path>
              </a:pathLst>
            </a:custGeom>
            <a:solidFill>
              <a:srgbClr val="FF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FB636AB4-D8B9-CB4C-85AB-CF1DA2600F02}"/>
              </a:ext>
            </a:extLst>
          </p:cNvPr>
          <p:cNvSpPr/>
          <p:nvPr/>
        </p:nvSpPr>
        <p:spPr>
          <a:xfrm>
            <a:off x="9431658" y="6514448"/>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solidFill>
                <a:latin typeface="Arial Narrow" charset="0"/>
                <a:ea typeface="Arial Narrow" charset="0"/>
                <a:cs typeface="Arial Narrow" charset="0"/>
              </a:rPr>
              <a:t>©2021 AutoZone Inc. All Rights Reserved.</a:t>
            </a:r>
          </a:p>
        </p:txBody>
      </p:sp>
      <p:sp>
        <p:nvSpPr>
          <p:cNvPr id="18" name="Slide Number Placeholder 5">
            <a:extLst>
              <a:ext uri="{FF2B5EF4-FFF2-40B4-BE49-F238E27FC236}">
                <a16:creationId xmlns:a16="http://schemas.microsoft.com/office/drawing/2014/main" id="{7C1A7F04-D641-2743-A565-46C40518E52F}"/>
              </a:ext>
            </a:extLst>
          </p:cNvPr>
          <p:cNvSpPr txBox="1">
            <a:spLocks/>
          </p:cNvSpPr>
          <p:nvPr/>
        </p:nvSpPr>
        <p:spPr>
          <a:xfrm>
            <a:off x="10772159" y="6493754"/>
            <a:ext cx="1077084" cy="241441"/>
          </a:xfrm>
          <a:prstGeom prst="rect">
            <a:avLst/>
          </a:prstGeom>
        </p:spPr>
        <p:txBody>
          <a:bodyPr anchor="ct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z="1400" smtClean="0">
                <a:solidFill>
                  <a:schemeClr val="bg1"/>
                </a:solidFill>
              </a:rPr>
              <a:pPr/>
              <a:t>‹#›</a:t>
            </a:fld>
            <a:endParaRPr lang="en-US" sz="1400">
              <a:solidFill>
                <a:schemeClr val="bg1"/>
              </a:solidFill>
            </a:endParaRPr>
          </a:p>
        </p:txBody>
      </p:sp>
      <p:pic>
        <p:nvPicPr>
          <p:cNvPr id="3" name="Picture 2" descr="A yellow sign with black text&#10;&#10;Description automatically generated">
            <a:extLst>
              <a:ext uri="{FF2B5EF4-FFF2-40B4-BE49-F238E27FC236}">
                <a16:creationId xmlns:a16="http://schemas.microsoft.com/office/drawing/2014/main" id="{83CD1289-8EE3-9C13-EE4A-202FDB83FA99}"/>
              </a:ext>
            </a:extLst>
          </p:cNvPr>
          <p:cNvPicPr>
            <a:picLocks noChangeAspect="1"/>
          </p:cNvPicPr>
          <p:nvPr userDrawn="1"/>
        </p:nvPicPr>
        <p:blipFill>
          <a:blip r:embed="rId4"/>
          <a:stretch>
            <a:fillRect/>
          </a:stretch>
        </p:blipFill>
        <p:spPr>
          <a:xfrm>
            <a:off x="10475650" y="64210"/>
            <a:ext cx="1686758" cy="764925"/>
          </a:xfrm>
          <a:prstGeom prst="rect">
            <a:avLst/>
          </a:prstGeom>
        </p:spPr>
      </p:pic>
    </p:spTree>
    <p:extLst>
      <p:ext uri="{BB962C8B-B14F-4D97-AF65-F5344CB8AC3E}">
        <p14:creationId xmlns:p14="http://schemas.microsoft.com/office/powerpoint/2010/main" val="943138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0EDCD2E8-7DB6-794D-992C-DB4543EF0CE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599" y="6446647"/>
            <a:ext cx="2036947" cy="22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A0CC1A2-2FD4-A545-BA57-6713DA8F3544}"/>
              </a:ext>
            </a:extLst>
          </p:cNvPr>
          <p:cNvSpPr/>
          <p:nvPr userDrawn="1"/>
        </p:nvSpPr>
        <p:spPr>
          <a:xfrm>
            <a:off x="2252546" y="6509436"/>
            <a:ext cx="1584088"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a:solidFill>
                  <a:schemeClr val="bg1">
                    <a:lumMod val="65000"/>
                  </a:schemeClr>
                </a:solidFill>
                <a:latin typeface="Arial Narrow" charset="0"/>
                <a:ea typeface="Arial Narrow" charset="0"/>
                <a:cs typeface="Arial Narrow" charset="0"/>
              </a:rPr>
              <a:t>©2020 AutoZone Inc. All Rights Reserved.</a:t>
            </a:r>
          </a:p>
        </p:txBody>
      </p:sp>
      <p:sp>
        <p:nvSpPr>
          <p:cNvPr id="20" name="Slide Number Placeholder 5">
            <a:extLst>
              <a:ext uri="{FF2B5EF4-FFF2-40B4-BE49-F238E27FC236}">
                <a16:creationId xmlns:a16="http://schemas.microsoft.com/office/drawing/2014/main" id="{BB6A3613-46A7-C44E-9ED1-9C88A4B00DC6}"/>
              </a:ext>
            </a:extLst>
          </p:cNvPr>
          <p:cNvSpPr txBox="1">
            <a:spLocks/>
          </p:cNvSpPr>
          <p:nvPr userDrawn="1"/>
        </p:nvSpPr>
        <p:spPr>
          <a:xfrm>
            <a:off x="10815258" y="6418191"/>
            <a:ext cx="1077084" cy="241441"/>
          </a:xfrm>
          <a:prstGeom prst="rect">
            <a:avLst/>
          </a:prstGeom>
        </p:spPr>
        <p:txBody>
          <a:bodyPr/>
          <a:lstStyle>
            <a:defPPr>
              <a:defRPr lang="en-US"/>
            </a:defPPr>
            <a:lvl1pPr marL="0" algn="r" defTabSz="914400" rtl="0" eaLnBrk="1" latinLnBrk="0" hangingPunct="1">
              <a:defRPr sz="1800" kern="1200">
                <a:solidFill>
                  <a:srgbClr val="EB6D1C"/>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DF7CC6-845F-F044-B362-03D41345844B}" type="slidenum">
              <a:rPr lang="en-US" smtClean="0"/>
              <a:pPr/>
              <a:t>‹#›</a:t>
            </a:fld>
            <a:endParaRPr lang="en-US"/>
          </a:p>
        </p:txBody>
      </p:sp>
      <p:sp>
        <p:nvSpPr>
          <p:cNvPr id="8" name="Text Placeholder 10">
            <a:extLst>
              <a:ext uri="{FF2B5EF4-FFF2-40B4-BE49-F238E27FC236}">
                <a16:creationId xmlns:a16="http://schemas.microsoft.com/office/drawing/2014/main" id="{27B1EF3D-8881-D54F-9C30-438F86982E36}"/>
              </a:ext>
            </a:extLst>
          </p:cNvPr>
          <p:cNvSpPr>
            <a:spLocks noGrp="1"/>
          </p:cNvSpPr>
          <p:nvPr>
            <p:ph type="body" sz="quarter" idx="13"/>
          </p:nvPr>
        </p:nvSpPr>
        <p:spPr>
          <a:xfrm>
            <a:off x="592268" y="425517"/>
            <a:ext cx="11071908" cy="503751"/>
          </a:xfrm>
          <a:prstGeom prst="rect">
            <a:avLst/>
          </a:prstGeom>
        </p:spPr>
        <p:txBody>
          <a:bodyPr vert="horz" lIns="0" tIns="0" rIns="0" bIns="0"/>
          <a:lstStyle>
            <a:lvl1pPr marL="0" indent="0" algn="l">
              <a:spcBef>
                <a:spcPts val="0"/>
              </a:spcBef>
              <a:buNone/>
              <a:defRPr sz="2800" b="1" cap="all">
                <a:solidFill>
                  <a:schemeClr val="tx1"/>
                </a:solidFill>
                <a:latin typeface="Arial" charset="0"/>
                <a:ea typeface="Arial" charset="0"/>
                <a:cs typeface="Arial" charset="0"/>
              </a:defRPr>
            </a:lvl1pPr>
            <a:lvl2pPr marL="457200" indent="0" algn="l">
              <a:buNone/>
              <a:defRPr sz="20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Master text styles</a:t>
            </a:r>
          </a:p>
        </p:txBody>
      </p:sp>
      <p:sp>
        <p:nvSpPr>
          <p:cNvPr id="9" name="Text Placeholder 10">
            <a:extLst>
              <a:ext uri="{FF2B5EF4-FFF2-40B4-BE49-F238E27FC236}">
                <a16:creationId xmlns:a16="http://schemas.microsoft.com/office/drawing/2014/main" id="{62E5F8F3-ACAC-3A4E-A0C2-5E82CD34AABB}"/>
              </a:ext>
            </a:extLst>
          </p:cNvPr>
          <p:cNvSpPr>
            <a:spLocks noGrp="1"/>
          </p:cNvSpPr>
          <p:nvPr>
            <p:ph type="body" sz="quarter" idx="15" hasCustomPrompt="1"/>
          </p:nvPr>
        </p:nvSpPr>
        <p:spPr>
          <a:xfrm>
            <a:off x="592268" y="945909"/>
            <a:ext cx="11071908" cy="526276"/>
          </a:xfrm>
          <a:prstGeom prst="rect">
            <a:avLst/>
          </a:prstGeom>
        </p:spPr>
        <p:txBody>
          <a:bodyPr vert="horz" lIns="0" tIns="0" rIns="0" bIns="0"/>
          <a:lstStyle>
            <a:lvl1pPr marL="0" marR="0" indent="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None/>
              <a:tabLst/>
              <a:def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None/>
              <a:tabLst/>
              <a:defRPr sz="12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lvl="0"/>
            <a:r>
              <a:rPr lang="en-US"/>
              <a:t>Click To Edit Sub Header</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endPar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 name="Text Placeholder 10">
            <a:extLst>
              <a:ext uri="{FF2B5EF4-FFF2-40B4-BE49-F238E27FC236}">
                <a16:creationId xmlns:a16="http://schemas.microsoft.com/office/drawing/2014/main" id="{4C0BBBF7-45BC-2D49-A94A-EB019DD03F9A}"/>
              </a:ext>
            </a:extLst>
          </p:cNvPr>
          <p:cNvSpPr>
            <a:spLocks noGrp="1"/>
          </p:cNvSpPr>
          <p:nvPr>
            <p:ph type="body" sz="quarter" idx="16" hasCustomPrompt="1"/>
          </p:nvPr>
        </p:nvSpPr>
        <p:spPr>
          <a:xfrm>
            <a:off x="592268" y="1412252"/>
            <a:ext cx="11071908" cy="2181339"/>
          </a:xfrm>
          <a:prstGeom prst="rect">
            <a:avLst/>
          </a:prstGeom>
        </p:spPr>
        <p:txBody>
          <a:bodyPr vert="horz" lIns="0" tIns="0" rIns="0" bIns="0"/>
          <a:lstStyle>
            <a:lvl1pPr marL="228600" marR="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sz="1200" cap="all">
                <a:solidFill>
                  <a:schemeClr val="bg1"/>
                </a:solidFill>
              </a:defRPr>
            </a:lvl2pPr>
            <a:lvl3pPr marL="914400" indent="0" algn="l">
              <a:buNone/>
              <a:defRPr sz="1800" cap="all">
                <a:solidFill>
                  <a:schemeClr val="bg1"/>
                </a:solidFill>
              </a:defRPr>
            </a:lvl3pPr>
            <a:lvl4pPr marL="1371600" indent="0" algn="l">
              <a:buNone/>
              <a:defRPr sz="1600" cap="all">
                <a:solidFill>
                  <a:schemeClr val="bg1"/>
                </a:solidFill>
              </a:defRPr>
            </a:lvl4pPr>
            <a:lvl5pPr marL="1828800" indent="0" algn="l">
              <a:buNone/>
              <a:defRPr sz="1600" cap="all">
                <a:solidFill>
                  <a:schemeClr val="bg1"/>
                </a:solidFill>
              </a:defRPr>
            </a:lvl5pPr>
          </a:lstStyle>
          <a:p>
            <a:pPr marL="228600" marR="0" lvl="0"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r>
              <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Click to edit first-level bullet point</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r>
              <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Click to edit second-level bullet point</a:t>
            </a:r>
          </a:p>
          <a:p>
            <a:pPr marL="685800" marR="0" lvl="1" indent="-228600" algn="l" defTabSz="914400" rtl="0" eaLnBrk="1" fontAlgn="auto" latinLnBrk="0" hangingPunct="1">
              <a:lnSpc>
                <a:spcPct val="100000"/>
              </a:lnSpc>
              <a:spcBef>
                <a:spcPts val="400"/>
              </a:spcBef>
              <a:spcAft>
                <a:spcPts val="400"/>
              </a:spcAft>
              <a:buClr>
                <a:srgbClr val="ED7D31"/>
              </a:buClr>
              <a:buSzPct val="125000"/>
              <a:buFont typeface="Arial" panose="020B0604020202020204" pitchFamily="34" charset="0"/>
              <a:buChar char="•"/>
              <a:tabLst/>
              <a:defRPr/>
            </a:pPr>
            <a:endParaRPr kumimoji="0" lang="en-US" sz="1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0057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5120" y="240840"/>
            <a:ext cx="11588205" cy="788971"/>
          </a:xfrm>
        </p:spPr>
        <p:txBody>
          <a:bodyPr/>
          <a:lstStyle/>
          <a:p>
            <a:r>
              <a:rPr lang="en-US"/>
              <a:t>Click to edit Master title style</a:t>
            </a:r>
          </a:p>
        </p:txBody>
      </p:sp>
      <p:sp>
        <p:nvSpPr>
          <p:cNvPr id="3" name="Content Placeholder 2"/>
          <p:cNvSpPr>
            <a:spLocks noGrp="1"/>
          </p:cNvSpPr>
          <p:nvPr>
            <p:ph idx="1"/>
          </p:nvPr>
        </p:nvSpPr>
        <p:spPr>
          <a:xfrm>
            <a:off x="325120" y="1058655"/>
            <a:ext cx="11588205" cy="5326541"/>
          </a:xfrm>
        </p:spPr>
        <p:txBody>
          <a:bodyPr/>
          <a:lstStyle>
            <a:lvl2pPr>
              <a:lnSpc>
                <a:spcPct val="100000"/>
              </a:lnSpc>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9335545" y="6550963"/>
            <a:ext cx="2743200" cy="365125"/>
          </a:xfrm>
        </p:spPr>
        <p:txBody>
          <a:bodyPr/>
          <a:lstStyle>
            <a:lvl1pPr>
              <a:defRPr sz="1200" b="0">
                <a:solidFill>
                  <a:schemeClr val="tx1">
                    <a:lumMod val="50000"/>
                    <a:lumOff val="50000"/>
                  </a:schemeClr>
                </a:solidFill>
              </a:defRPr>
            </a:lvl1pPr>
          </a:lstStyle>
          <a:p>
            <a:fld id="{52621EC3-890F-44AA-AFE1-C36EE7DDA9C2}" type="slidenum">
              <a:rPr lang="en-US" smtClean="0"/>
              <a:pPr/>
              <a:t>‹#›</a:t>
            </a:fld>
            <a:endParaRPr lang="en-US" dirty="0"/>
          </a:p>
        </p:txBody>
      </p:sp>
      <p:sp>
        <p:nvSpPr>
          <p:cNvPr id="10" name="Footer Placeholder 4"/>
          <p:cNvSpPr txBox="1">
            <a:spLocks/>
          </p:cNvSpPr>
          <p:nvPr userDrawn="1"/>
        </p:nvSpPr>
        <p:spPr>
          <a:xfrm>
            <a:off x="340799" y="6575101"/>
            <a:ext cx="6446175" cy="208215"/>
          </a:xfrm>
          <a:prstGeom prst="rect">
            <a:avLst/>
          </a:prstGeom>
        </p:spPr>
        <p:txBody>
          <a:bodyPr vert="horz" lIns="68580" tIns="34290" rIns="68580" bIns="34290" rtlCol="0" anchor="ctr"/>
          <a:lstStyle>
            <a:defPPr>
              <a:defRPr lang="en-US"/>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t>AUTOZONE, INC., © 2023 ALL RIGHTS RESERVED.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3132" y="6552253"/>
            <a:ext cx="2476939" cy="231062"/>
          </a:xfrm>
          <a:prstGeom prst="rect">
            <a:avLst/>
          </a:prstGeom>
        </p:spPr>
      </p:pic>
    </p:spTree>
    <p:extLst>
      <p:ext uri="{BB962C8B-B14F-4D97-AF65-F5344CB8AC3E}">
        <p14:creationId xmlns:p14="http://schemas.microsoft.com/office/powerpoint/2010/main" val="906442239"/>
      </p:ext>
    </p:extLst>
  </p:cSld>
  <p:clrMapOvr>
    <a:masterClrMapping/>
  </p:clrMapOvr>
  <p:extLst>
    <p:ext uri="{DCECCB84-F9BA-43D5-87BE-67443E8EF086}">
      <p15:sldGuideLst xmlns:p15="http://schemas.microsoft.com/office/powerpoint/2012/main">
        <p15:guide id="1"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7970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53" r:id="rId6"/>
    <p:sldLayoutId id="214748366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jpeg"/><Relationship Id="rId2" Type="http://schemas.openxmlformats.org/officeDocument/2006/relationships/notesSlide" Target="../notesSlides/notesSlide5.xml"/><Relationship Id="rId16"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C8D70F-D371-4139-AF37-2823673E89B7}"/>
              </a:ext>
            </a:extLst>
          </p:cNvPr>
          <p:cNvSpPr>
            <a:spLocks noGrp="1"/>
          </p:cNvSpPr>
          <p:nvPr>
            <p:ph type="body" sz="quarter" idx="13"/>
          </p:nvPr>
        </p:nvSpPr>
        <p:spPr/>
        <p:txBody>
          <a:bodyPr lIns="91440" tIns="45720" rIns="91440" bIns="45720" anchor="t"/>
          <a:lstStyle/>
          <a:p>
            <a:endParaRPr lang="en-US"/>
          </a:p>
        </p:txBody>
      </p:sp>
    </p:spTree>
    <p:extLst>
      <p:ext uri="{BB962C8B-B14F-4D97-AF65-F5344CB8AC3E}">
        <p14:creationId xmlns:p14="http://schemas.microsoft.com/office/powerpoint/2010/main" val="1368541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F083F0-02F0-C24F-9A75-A6F731BE251B}"/>
              </a:ext>
            </a:extLst>
          </p:cNvPr>
          <p:cNvSpPr>
            <a:spLocks noGrp="1"/>
          </p:cNvSpPr>
          <p:nvPr>
            <p:ph type="body" sz="quarter" idx="13"/>
          </p:nvPr>
        </p:nvSpPr>
        <p:spPr/>
        <p:txBody>
          <a:bodyPr/>
          <a:lstStyle/>
          <a:p>
            <a:r>
              <a:rPr lang="en-US" dirty="0"/>
              <a:t>OUR Differentiators</a:t>
            </a:r>
          </a:p>
        </p:txBody>
      </p:sp>
    </p:spTree>
    <p:extLst>
      <p:ext uri="{BB962C8B-B14F-4D97-AF65-F5344CB8AC3E}">
        <p14:creationId xmlns:p14="http://schemas.microsoft.com/office/powerpoint/2010/main" val="1576705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41499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sysClr val="windowText" lastClr="000000"/>
                </a:solidFill>
              </a:rPr>
              <a:t>GET THE </a:t>
            </a: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PROFESSIONAL EDGE</a:t>
            </a:r>
            <a:endParaRPr kumimoji="0" lang="en-US" sz="2800" b="1" i="1"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72A95378-1078-D542-8A43-4AA79F176A32}"/>
              </a:ext>
            </a:extLst>
          </p:cNvPr>
          <p:cNvSpPr txBox="1">
            <a:spLocks/>
          </p:cNvSpPr>
          <p:nvPr/>
        </p:nvSpPr>
        <p:spPr>
          <a:xfrm>
            <a:off x="502920" y="949083"/>
            <a:ext cx="11439144" cy="542162"/>
          </a:xfrm>
          <a:prstGeom prst="rect">
            <a:avLst/>
          </a:prstGeom>
        </p:spPr>
        <p:txBody>
          <a:bodyPr vert="horz">
            <a:normAutofit/>
          </a:bodyPr>
          <a:lstStyle>
            <a:lvl1pPr marL="228600" indent="-228600" algn="l" defTabSz="914400" rtl="0" eaLnBrk="1" latinLnBrk="0" hangingPunct="1">
              <a:lnSpc>
                <a:spcPct val="90000"/>
              </a:lnSpc>
              <a:spcBef>
                <a:spcPts val="1000"/>
              </a:spcBef>
              <a:buClr>
                <a:srgbClr val="EB6D1C"/>
              </a:buClr>
              <a:buFont typeface="Arial" panose="020B0604020202020204" pitchFamily="34" charset="0"/>
              <a:buChar char="•"/>
              <a:defRPr sz="1600" b="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Clr>
                <a:srgbClr val="EB6D1C"/>
              </a:buClr>
              <a:buFont typeface="Arial" panose="020B0604020202020204" pitchFamily="34" charset="0"/>
              <a:buChar char="•"/>
              <a:defRPr sz="1600" b="0" kern="1200">
                <a:solidFill>
                  <a:schemeClr val="tx1"/>
                </a:solidFill>
                <a:latin typeface="Arial"/>
                <a:ea typeface="+mn-ea"/>
                <a:cs typeface="Arial"/>
              </a:defRPr>
            </a:lvl2pPr>
            <a:lvl3pPr marL="1143000" indent="-228600" algn="l" defTabSz="914400" rtl="0" eaLnBrk="1" latinLnBrk="0" hangingPunct="1">
              <a:lnSpc>
                <a:spcPct val="90000"/>
              </a:lnSpc>
              <a:spcBef>
                <a:spcPts val="500"/>
              </a:spcBef>
              <a:buClr>
                <a:srgbClr val="EB6D1C"/>
              </a:buClr>
              <a:buFont typeface="Arial" panose="020B0604020202020204" pitchFamily="34" charset="0"/>
              <a:buChar char="•"/>
              <a:defRPr sz="1600" b="0" kern="1200">
                <a:solidFill>
                  <a:schemeClr val="tx1"/>
                </a:solidFill>
                <a:latin typeface="Arial"/>
                <a:ea typeface="+mn-ea"/>
                <a:cs typeface="Arial"/>
              </a:defRPr>
            </a:lvl3pPr>
            <a:lvl4pPr marL="1600200" indent="-228600" algn="l" defTabSz="914400" rtl="0" eaLnBrk="1" latinLnBrk="0" hangingPunct="1">
              <a:lnSpc>
                <a:spcPct val="90000"/>
              </a:lnSpc>
              <a:spcBef>
                <a:spcPts val="500"/>
              </a:spcBef>
              <a:buClr>
                <a:srgbClr val="EB6D1C"/>
              </a:buClr>
              <a:buFont typeface="Arial" panose="020B0604020202020204" pitchFamily="34" charset="0"/>
              <a:buChar char="•"/>
              <a:defRPr sz="1600" b="0" kern="1200">
                <a:solidFill>
                  <a:schemeClr val="tx1"/>
                </a:solidFill>
                <a:latin typeface="Arial"/>
                <a:ea typeface="+mn-ea"/>
                <a:cs typeface="Arial"/>
              </a:defRPr>
            </a:lvl4pPr>
            <a:lvl5pPr marL="2057400" indent="-228600" algn="l" defTabSz="914400" rtl="0" eaLnBrk="1" latinLnBrk="0" hangingPunct="1">
              <a:lnSpc>
                <a:spcPct val="90000"/>
              </a:lnSpc>
              <a:spcBef>
                <a:spcPts val="500"/>
              </a:spcBef>
              <a:buClr>
                <a:srgbClr val="EB6D1C"/>
              </a:buClr>
              <a:buFont typeface="Arial" panose="020B0604020202020204" pitchFamily="34" charset="0"/>
              <a:buChar char="•"/>
              <a:defRPr sz="1600" b="0" kern="1200">
                <a:solidFill>
                  <a:schemeClr val="tx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cap="all">
                <a:solidFill>
                  <a:srgbClr val="EB6D1C"/>
                </a:solidFill>
                <a:latin typeface="Arial"/>
                <a:cs typeface="Arial"/>
              </a:rPr>
              <a:t>Parts buying innovation geared toward your success</a:t>
            </a:r>
            <a:endParaRPr lang="en-US" sz="1800" cap="all">
              <a:solidFill>
                <a:srgbClr val="FF6500"/>
              </a:solidFill>
            </a:endParaRPr>
          </a:p>
        </p:txBody>
      </p:sp>
      <p:sp>
        <p:nvSpPr>
          <p:cNvPr id="2" name="Rectangle 1"/>
          <p:cNvSpPr/>
          <p:nvPr/>
        </p:nvSpPr>
        <p:spPr>
          <a:xfrm>
            <a:off x="584563" y="1413334"/>
            <a:ext cx="7115821" cy="4801314"/>
          </a:xfrm>
          <a:prstGeom prst="rect">
            <a:avLst/>
          </a:prstGeom>
        </p:spPr>
        <p:txBody>
          <a:bodyPr wrap="square" anchor="t">
            <a:spAutoFit/>
          </a:bodyPr>
          <a:lstStyle/>
          <a:p>
            <a:pPr>
              <a:buClr>
                <a:srgbClr val="FF6500"/>
              </a:buClr>
            </a:pPr>
            <a:r>
              <a:rPr lang="en-US" sz="1400" b="1">
                <a:latin typeface="Arial" panose="020B0604020202020204" pitchFamily="34" charset="0"/>
                <a:cs typeface="Arial" panose="020B0604020202020204" pitchFamily="34" charset="0"/>
              </a:rPr>
              <a:t>Easier Parts Ordering</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Cutting edge search functionalities</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Search extended parts catalog</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Upgraded mobile app allows you to order parts from anywhere with real-time availability</a:t>
            </a:r>
          </a:p>
          <a:p>
            <a:pPr marL="285750" indent="-285750">
              <a:buClr>
                <a:srgbClr val="FF6500"/>
              </a:buClr>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a:buClr>
                <a:srgbClr val="FF6500"/>
              </a:buClr>
            </a:pPr>
            <a:r>
              <a:rPr lang="en-US" sz="1400" b="1">
                <a:latin typeface="Arial" panose="020B0604020202020204" pitchFamily="34" charset="0"/>
                <a:cs typeface="Arial" panose="020B0604020202020204" pitchFamily="34" charset="0"/>
              </a:rPr>
              <a:t>Streamlined Account Management</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“Dashboard” view of account vitals (credit, transactions, etc.)</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Access, download and search all transactions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Paperless deliveries and instant returns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Securely pay bills online</a:t>
            </a:r>
          </a:p>
          <a:p>
            <a:pPr>
              <a:buClr>
                <a:srgbClr val="FF6500"/>
              </a:buClr>
            </a:pPr>
            <a:endParaRPr lang="en-US" sz="1400" b="1">
              <a:latin typeface="Arial" panose="020B0604020202020204" pitchFamily="34" charset="0"/>
              <a:cs typeface="Arial" panose="020B0604020202020204" pitchFamily="34" charset="0"/>
            </a:endParaRPr>
          </a:p>
          <a:p>
            <a:pPr>
              <a:buClr>
                <a:srgbClr val="FF6500"/>
              </a:buClr>
            </a:pPr>
            <a:r>
              <a:rPr lang="en-US" sz="1400" b="1">
                <a:latin typeface="Arial" panose="020B0604020202020204" pitchFamily="34" charset="0"/>
                <a:cs typeface="Arial" panose="020B0604020202020204" pitchFamily="34" charset="0"/>
              </a:rPr>
              <a:t>Faster Delivery</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Easily track orders online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Expanded late-model coverage available locally</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GPS map technology for fastest routes to your shops </a:t>
            </a:r>
          </a:p>
          <a:p>
            <a:pPr>
              <a:buClr>
                <a:srgbClr val="FF6500"/>
              </a:buClr>
            </a:pPr>
            <a:endParaRPr lang="en-US" sz="1400">
              <a:latin typeface="Arial" panose="020B0604020202020204" pitchFamily="34" charset="0"/>
              <a:cs typeface="Arial" panose="020B0604020202020204" pitchFamily="34" charset="0"/>
            </a:endParaRPr>
          </a:p>
          <a:p>
            <a:pPr>
              <a:buClr>
                <a:srgbClr val="FF6500"/>
              </a:buClr>
            </a:pPr>
            <a:r>
              <a:rPr lang="en-US" sz="1400" b="1">
                <a:latin typeface="Arial" panose="020B0604020202020204" pitchFamily="34" charset="0"/>
                <a:cs typeface="Arial" panose="020B0604020202020204" pitchFamily="34" charset="0"/>
              </a:rPr>
              <a:t>Exclusive Pricing</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Multi-sourced price matching intelligence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Custom competitive pricing </a:t>
            </a:r>
          </a:p>
          <a:p>
            <a:pPr marL="285750" indent="-285750">
              <a:buClr>
                <a:srgbClr val="FF6500"/>
              </a:buClr>
              <a:buFont typeface="Arial" panose="020B0604020202020204" pitchFamily="34" charset="0"/>
              <a:buChar char="•"/>
            </a:pPr>
            <a:r>
              <a:rPr lang="en-US" sz="1400">
                <a:latin typeface="Arial" panose="020B0604020202020204" pitchFamily="34" charset="0"/>
                <a:cs typeface="Arial" panose="020B0604020202020204" pitchFamily="34" charset="0"/>
              </a:rPr>
              <a:t>Priced to drive your success</a:t>
            </a:r>
          </a:p>
          <a:p>
            <a:pPr marL="285750" indent="-285750">
              <a:buClr>
                <a:srgbClr val="F18324"/>
              </a:buClr>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0" name="Ink 9">
                <a:extLst>
                  <a:ext uri="{FF2B5EF4-FFF2-40B4-BE49-F238E27FC236}">
                    <a16:creationId xmlns:a16="http://schemas.microsoft.com/office/drawing/2014/main" id="{D9B1390B-C7B2-41B9-ADD4-5989EB3680D4}"/>
                  </a:ext>
                </a:extLst>
              </p14:cNvPr>
              <p14:cNvContentPartPr/>
              <p14:nvPr/>
            </p14:nvContentPartPr>
            <p14:xfrm>
              <a:off x="5825560" y="4082095"/>
              <a:ext cx="24480" cy="15120"/>
            </p14:xfrm>
          </p:contentPart>
        </mc:Choice>
        <mc:Fallback xmlns="">
          <p:pic>
            <p:nvPicPr>
              <p:cNvPr id="10" name="Ink 9">
                <a:extLst>
                  <a:ext uri="{FF2B5EF4-FFF2-40B4-BE49-F238E27FC236}">
                    <a16:creationId xmlns:a16="http://schemas.microsoft.com/office/drawing/2014/main" id="{D9B1390B-C7B2-41B9-ADD4-5989EB3680D4}"/>
                  </a:ext>
                </a:extLst>
              </p:cNvPr>
              <p:cNvPicPr/>
              <p:nvPr/>
            </p:nvPicPr>
            <p:blipFill>
              <a:blip r:embed="rId4"/>
              <a:stretch>
                <a:fillRect/>
              </a:stretch>
            </p:blipFill>
            <p:spPr>
              <a:xfrm>
                <a:off x="5816690" y="4073095"/>
                <a:ext cx="41864" cy="32760"/>
              </a:xfrm>
              <a:prstGeom prst="rect">
                <a:avLst/>
              </a:prstGeom>
            </p:spPr>
          </p:pic>
        </mc:Fallback>
      </mc:AlternateContent>
      <p:pic>
        <p:nvPicPr>
          <p:cNvPr id="6" name="Picture 5">
            <a:extLst>
              <a:ext uri="{FF2B5EF4-FFF2-40B4-BE49-F238E27FC236}">
                <a16:creationId xmlns:a16="http://schemas.microsoft.com/office/drawing/2014/main" id="{E4FB938D-56ED-43BD-8378-A2D6CDFB459C}"/>
              </a:ext>
            </a:extLst>
          </p:cNvPr>
          <p:cNvPicPr>
            <a:picLocks noChangeAspect="1"/>
          </p:cNvPicPr>
          <p:nvPr/>
        </p:nvPicPr>
        <p:blipFill>
          <a:blip r:embed="rId5"/>
          <a:stretch>
            <a:fillRect/>
          </a:stretch>
        </p:blipFill>
        <p:spPr>
          <a:xfrm>
            <a:off x="8554396" y="965095"/>
            <a:ext cx="2452012" cy="1495246"/>
          </a:xfrm>
          <a:prstGeom prst="rect">
            <a:avLst/>
          </a:prstGeom>
          <a:ln>
            <a:solidFill>
              <a:schemeClr val="bg1"/>
            </a:solidFill>
          </a:ln>
        </p:spPr>
      </p:pic>
      <p:pic>
        <p:nvPicPr>
          <p:cNvPr id="8" name="Picture 7">
            <a:extLst>
              <a:ext uri="{FF2B5EF4-FFF2-40B4-BE49-F238E27FC236}">
                <a16:creationId xmlns:a16="http://schemas.microsoft.com/office/drawing/2014/main" id="{2D733C4F-7152-4E11-89C6-77D02E765AA9}"/>
              </a:ext>
            </a:extLst>
          </p:cNvPr>
          <p:cNvPicPr>
            <a:picLocks noChangeAspect="1"/>
          </p:cNvPicPr>
          <p:nvPr/>
        </p:nvPicPr>
        <p:blipFill>
          <a:blip r:embed="rId6"/>
          <a:stretch>
            <a:fillRect/>
          </a:stretch>
        </p:blipFill>
        <p:spPr>
          <a:xfrm>
            <a:off x="8554395" y="2600222"/>
            <a:ext cx="2452013" cy="1636294"/>
          </a:xfrm>
          <a:prstGeom prst="rect">
            <a:avLst/>
          </a:prstGeom>
          <a:ln>
            <a:solidFill>
              <a:schemeClr val="bg1"/>
            </a:solidFill>
          </a:ln>
        </p:spPr>
      </p:pic>
      <p:pic>
        <p:nvPicPr>
          <p:cNvPr id="18" name="Picture 17">
            <a:extLst>
              <a:ext uri="{FF2B5EF4-FFF2-40B4-BE49-F238E27FC236}">
                <a16:creationId xmlns:a16="http://schemas.microsoft.com/office/drawing/2014/main" id="{1FC68E5F-7B1F-4F2F-A900-8193908518CF}"/>
              </a:ext>
            </a:extLst>
          </p:cNvPr>
          <p:cNvPicPr>
            <a:picLocks noChangeAspect="1"/>
          </p:cNvPicPr>
          <p:nvPr/>
        </p:nvPicPr>
        <p:blipFill>
          <a:blip r:embed="rId7"/>
          <a:stretch>
            <a:fillRect/>
          </a:stretch>
        </p:blipFill>
        <p:spPr>
          <a:xfrm>
            <a:off x="8554396" y="4376397"/>
            <a:ext cx="2452012" cy="1832965"/>
          </a:xfrm>
          <a:prstGeom prst="rect">
            <a:avLst/>
          </a:prstGeom>
          <a:ln>
            <a:solidFill>
              <a:schemeClr val="bg1"/>
            </a:solidFill>
          </a:ln>
        </p:spPr>
      </p:pic>
    </p:spTree>
    <p:extLst>
      <p:ext uri="{BB962C8B-B14F-4D97-AF65-F5344CB8AC3E}">
        <p14:creationId xmlns:p14="http://schemas.microsoft.com/office/powerpoint/2010/main" val="63485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EE39D63-4D66-2749-A5CA-CDAE09C66A5F}"/>
              </a:ext>
            </a:extLst>
          </p:cNvPr>
          <p:cNvPicPr>
            <a:picLocks noChangeAspect="1"/>
          </p:cNvPicPr>
          <p:nvPr/>
        </p:nvPicPr>
        <p:blipFill>
          <a:blip r:embed="rId3"/>
          <a:stretch>
            <a:fillRect/>
          </a:stretch>
        </p:blipFill>
        <p:spPr>
          <a:xfrm>
            <a:off x="6096000" y="839614"/>
            <a:ext cx="5421923" cy="5501920"/>
          </a:xfrm>
          <a:prstGeom prst="rect">
            <a:avLst/>
          </a:prstGeom>
        </p:spPr>
      </p:pic>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sysClr val="windowText" lastClr="000000"/>
                </a:solidFill>
              </a:rPr>
              <a:t>A DEDICATED COMMERCIAL SERVICE TEAM</a:t>
            </a:r>
            <a:endPar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AFFB0968-27E6-4195-B2BD-4B1C5A60A03D}"/>
              </a:ext>
            </a:extLst>
          </p:cNvPr>
          <p:cNvSpPr txBox="1"/>
          <p:nvPr/>
        </p:nvSpPr>
        <p:spPr>
          <a:xfrm>
            <a:off x="502919" y="1371599"/>
            <a:ext cx="524725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panose="020B0604020202020204" pitchFamily="34" charset="0"/>
              <a:buChar char="•"/>
            </a:pPr>
            <a:r>
              <a:rPr lang="en-US" dirty="0">
                <a:latin typeface="Arial"/>
                <a:cs typeface="Arial"/>
              </a:rPr>
              <a:t>7,000+ AutoZone Stores</a:t>
            </a:r>
          </a:p>
          <a:p>
            <a:pPr marL="285750" indent="-285750" algn="l">
              <a:buFont typeface="Arial" panose="020B0604020202020204" pitchFamily="34" charset="0"/>
              <a:buChar char="•"/>
            </a:pPr>
            <a:r>
              <a:rPr lang="en-US" dirty="0">
                <a:latin typeface="Arial"/>
                <a:cs typeface="Arial"/>
              </a:rPr>
              <a:t>5,200+ Commercial Programs</a:t>
            </a:r>
          </a:p>
          <a:p>
            <a:pPr marL="285750" indent="-285750" algn="l">
              <a:buFont typeface="Arial" panose="020B0604020202020204" pitchFamily="34" charset="0"/>
              <a:buChar char="•"/>
            </a:pPr>
            <a:r>
              <a:rPr lang="en-US" dirty="0">
                <a:latin typeface="Arial"/>
                <a:cs typeface="Arial"/>
              </a:rPr>
              <a:t>5,400+ Dedicated Commercial Team Members</a:t>
            </a:r>
          </a:p>
          <a:p>
            <a:pPr marL="742950" lvl="1" indent="-285750">
              <a:buFont typeface="Arial" panose="020B0604020202020204" pitchFamily="34" charset="0"/>
              <a:buChar char="•"/>
            </a:pPr>
            <a:r>
              <a:rPr lang="en-US" dirty="0">
                <a:latin typeface="Arial"/>
                <a:cs typeface="Arial"/>
              </a:rPr>
              <a:t>4,900+ Commercial Sales Managers</a:t>
            </a:r>
          </a:p>
          <a:p>
            <a:pPr marL="742950" lvl="1" indent="-285750">
              <a:buFont typeface="Arial" panose="020B0604020202020204" pitchFamily="34" charset="0"/>
              <a:buChar char="•"/>
            </a:pPr>
            <a:r>
              <a:rPr lang="en-US" dirty="0">
                <a:latin typeface="Arial"/>
                <a:cs typeface="Arial"/>
              </a:rPr>
              <a:t>460+ Territory Sales Managers</a:t>
            </a:r>
          </a:p>
          <a:p>
            <a:pPr marL="742950" lvl="1" indent="-285750">
              <a:buFont typeface="Arial" panose="020B0604020202020204" pitchFamily="34" charset="0"/>
              <a:buChar char="•"/>
            </a:pPr>
            <a:r>
              <a:rPr lang="en-US" dirty="0">
                <a:latin typeface="Arial"/>
                <a:cs typeface="Arial"/>
              </a:rPr>
              <a:t>220+ Corporate Support </a:t>
            </a:r>
            <a:r>
              <a:rPr lang="en-US" dirty="0" err="1">
                <a:latin typeface="Arial"/>
                <a:cs typeface="Arial"/>
              </a:rPr>
              <a:t>AutoZoners</a:t>
            </a:r>
            <a:endParaRPr lang="en-US" dirty="0">
              <a:latin typeface="Arial"/>
              <a:cs typeface="Arial"/>
            </a:endParaRPr>
          </a:p>
          <a:p>
            <a:pPr marL="742950" lvl="1" indent="-285750">
              <a:buFont typeface="Arial" panose="020B0604020202020204" pitchFamily="34" charset="0"/>
              <a:buChar char="•"/>
            </a:pPr>
            <a:r>
              <a:rPr lang="en-US" dirty="0">
                <a:latin typeface="Arial"/>
                <a:cs typeface="Arial"/>
              </a:rPr>
              <a:t>60 Regional Commercial Sales Managers</a:t>
            </a:r>
          </a:p>
          <a:p>
            <a:pPr marL="742950" lvl="1" indent="-285750">
              <a:buFont typeface="Arial" panose="020B0604020202020204" pitchFamily="34" charset="0"/>
              <a:buChar char="•"/>
            </a:pPr>
            <a:r>
              <a:rPr lang="en-US" dirty="0">
                <a:latin typeface="Arial"/>
                <a:cs typeface="Arial"/>
              </a:rPr>
              <a:t>7 Divisional Commercial Sales Managers</a:t>
            </a:r>
          </a:p>
          <a:p>
            <a:pPr marL="742950" lvl="1" indent="-285750">
              <a:buFont typeface="Arial" panose="020B0604020202020204" pitchFamily="34" charset="0"/>
              <a:buChar char="•"/>
            </a:pPr>
            <a:r>
              <a:rPr lang="en-US" dirty="0">
                <a:latin typeface="Arial"/>
                <a:cs typeface="Arial"/>
              </a:rPr>
              <a:t>30+ National Account Mangers</a:t>
            </a:r>
          </a:p>
          <a:p>
            <a:pPr marL="742950" lvl="1" indent="-285750">
              <a:buFont typeface="Arial" panose="020B0604020202020204" pitchFamily="34" charset="0"/>
              <a:buChar char="•"/>
            </a:pPr>
            <a:endParaRPr lang="en-US" dirty="0">
              <a:latin typeface="+mj-lt"/>
            </a:endParaRPr>
          </a:p>
          <a:p>
            <a:pPr marL="742950" lvl="1" indent="-285750">
              <a:buFont typeface="Arial" panose="020B0604020202020204" pitchFamily="34" charset="0"/>
              <a:buChar char="•"/>
            </a:pPr>
            <a:endParaRPr lang="en-US" dirty="0">
              <a:latin typeface="+mj-lt"/>
            </a:endParaRPr>
          </a:p>
          <a:p>
            <a:pPr marL="285750" indent="-285750" algn="l">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661690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0E0DC-D59C-40E7-9FA1-A1013124AE3E}"/>
              </a:ext>
            </a:extLst>
          </p:cNvPr>
          <p:cNvSpPr>
            <a:spLocks noGrp="1"/>
          </p:cNvSpPr>
          <p:nvPr>
            <p:ph type="body" sz="quarter" idx="13"/>
          </p:nvPr>
        </p:nvSpPr>
        <p:spPr/>
        <p:txBody>
          <a:bodyPr/>
          <a:lstStyle/>
          <a:p>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MORE PARTS, AVAILABLE </a:t>
            </a:r>
            <a:r>
              <a:rPr kumimoji="0" lang="en-US" sz="2800" b="1" i="1"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FASTER</a:t>
            </a:r>
          </a:p>
          <a:p>
            <a:endParaRPr lang="en-US"/>
          </a:p>
        </p:txBody>
      </p:sp>
      <p:sp>
        <p:nvSpPr>
          <p:cNvPr id="3" name="Text Placeholder 2">
            <a:extLst>
              <a:ext uri="{FF2B5EF4-FFF2-40B4-BE49-F238E27FC236}">
                <a16:creationId xmlns:a16="http://schemas.microsoft.com/office/drawing/2014/main" id="{14B604D1-89FC-42D0-AFCA-4BE209CB34DC}"/>
              </a:ext>
            </a:extLst>
          </p:cNvPr>
          <p:cNvSpPr>
            <a:spLocks noGrp="1"/>
          </p:cNvSpPr>
          <p:nvPr>
            <p:ph type="body" sz="quarter" idx="15"/>
          </p:nvPr>
        </p:nvSpPr>
        <p:spPr/>
        <p:txBody>
          <a:bodyPr/>
          <a:lstStyle/>
          <a:p>
            <a:r>
              <a:rPr lang="en-US" sz="2000" cap="all" dirty="0">
                <a:solidFill>
                  <a:srgbClr val="EB6D1C"/>
                </a:solidFill>
                <a:latin typeface="Arial"/>
                <a:cs typeface="Arial"/>
              </a:rPr>
              <a:t>OUR Company-Owned Distribution Network Delivers Parts More Efficiently</a:t>
            </a:r>
          </a:p>
          <a:p>
            <a:endParaRPr lang="en-US" dirty="0"/>
          </a:p>
        </p:txBody>
      </p:sp>
      <p:pic>
        <p:nvPicPr>
          <p:cNvPr id="5" name="Picture 4">
            <a:extLst>
              <a:ext uri="{FF2B5EF4-FFF2-40B4-BE49-F238E27FC236}">
                <a16:creationId xmlns:a16="http://schemas.microsoft.com/office/drawing/2014/main" id="{83F8F9CF-7F65-4F76-9B23-DA04F471FA54}"/>
              </a:ext>
            </a:extLst>
          </p:cNvPr>
          <p:cNvPicPr>
            <a:picLocks noChangeAspect="1"/>
          </p:cNvPicPr>
          <p:nvPr/>
        </p:nvPicPr>
        <p:blipFill>
          <a:blip r:embed="rId3"/>
          <a:stretch>
            <a:fillRect/>
          </a:stretch>
        </p:blipFill>
        <p:spPr>
          <a:xfrm>
            <a:off x="2228330" y="1589103"/>
            <a:ext cx="7240751" cy="4262700"/>
          </a:xfrm>
          <a:prstGeom prst="rect">
            <a:avLst/>
          </a:prstGeom>
        </p:spPr>
      </p:pic>
      <p:sp>
        <p:nvSpPr>
          <p:cNvPr id="7" name="Oval 6">
            <a:extLst>
              <a:ext uri="{FF2B5EF4-FFF2-40B4-BE49-F238E27FC236}">
                <a16:creationId xmlns:a16="http://schemas.microsoft.com/office/drawing/2014/main" id="{49F2368E-E9EA-4B1C-B988-8CC7570B7C8D}"/>
              </a:ext>
            </a:extLst>
          </p:cNvPr>
          <p:cNvSpPr/>
          <p:nvPr/>
        </p:nvSpPr>
        <p:spPr>
          <a:xfrm>
            <a:off x="3327400" y="4699000"/>
            <a:ext cx="1155700" cy="4699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C8CB48B-F0D9-40A8-8E9D-0AE6D825DB7B}"/>
              </a:ext>
            </a:extLst>
          </p:cNvPr>
          <p:cNvSpPr txBox="1"/>
          <p:nvPr/>
        </p:nvSpPr>
        <p:spPr>
          <a:xfrm>
            <a:off x="3238500" y="4757220"/>
            <a:ext cx="1333500" cy="553998"/>
          </a:xfrm>
          <a:prstGeom prst="rect">
            <a:avLst/>
          </a:prstGeom>
          <a:noFill/>
        </p:spPr>
        <p:txBody>
          <a:bodyPr wrap="square" rtlCol="0">
            <a:spAutoFit/>
          </a:bodyPr>
          <a:lstStyle/>
          <a:p>
            <a:pPr algn="ctr"/>
            <a:r>
              <a:rPr lang="en-US" sz="3000" b="1">
                <a:solidFill>
                  <a:srgbClr val="CF3024"/>
                </a:solidFill>
              </a:rPr>
              <a:t>6,800+</a:t>
            </a:r>
          </a:p>
        </p:txBody>
      </p:sp>
    </p:spTree>
    <p:extLst>
      <p:ext uri="{BB962C8B-B14F-4D97-AF65-F5344CB8AC3E}">
        <p14:creationId xmlns:p14="http://schemas.microsoft.com/office/powerpoint/2010/main" val="381956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CA84-AD0F-9BEB-BE6C-CC503D81E432}"/>
              </a:ext>
            </a:extLst>
          </p:cNvPr>
          <p:cNvSpPr>
            <a:spLocks noGrp="1"/>
          </p:cNvSpPr>
          <p:nvPr>
            <p:ph type="title" idx="4294967295"/>
          </p:nvPr>
        </p:nvSpPr>
        <p:spPr>
          <a:xfrm>
            <a:off x="604838" y="241300"/>
            <a:ext cx="11587162" cy="788988"/>
          </a:xfrm>
        </p:spPr>
        <p:txBody>
          <a:bodyPr/>
          <a:lstStyle/>
          <a:p>
            <a:r>
              <a:rPr lang="en-US" dirty="0"/>
              <a:t>Using the Fulfillment Model</a:t>
            </a:r>
          </a:p>
        </p:txBody>
      </p:sp>
      <p:sp>
        <p:nvSpPr>
          <p:cNvPr id="4" name="Slide Number Placeholder 3">
            <a:extLst>
              <a:ext uri="{FF2B5EF4-FFF2-40B4-BE49-F238E27FC236}">
                <a16:creationId xmlns:a16="http://schemas.microsoft.com/office/drawing/2014/main" id="{16B87098-9A33-0FE7-161F-5F232B9F0266}"/>
              </a:ext>
            </a:extLst>
          </p:cNvPr>
          <p:cNvSpPr>
            <a:spLocks noGrp="1"/>
          </p:cNvSpPr>
          <p:nvPr>
            <p:ph type="sldNum" sz="quarter" idx="4294967295"/>
          </p:nvPr>
        </p:nvSpPr>
        <p:spPr>
          <a:xfrm>
            <a:off x="9448800" y="6551613"/>
            <a:ext cx="2743200" cy="365125"/>
          </a:xfrm>
        </p:spPr>
        <p:txBody>
          <a:bodyPr/>
          <a:lstStyle/>
          <a:p>
            <a:fld id="{52621EC3-890F-44AA-AFE1-C36EE7DDA9C2}" type="slidenum">
              <a:rPr lang="en-US" smtClean="0"/>
              <a:pPr/>
              <a:t>14</a:t>
            </a:fld>
            <a:endParaRPr lang="en-US" dirty="0"/>
          </a:p>
        </p:txBody>
      </p:sp>
      <p:pic>
        <p:nvPicPr>
          <p:cNvPr id="6" name="Picture 5">
            <a:extLst>
              <a:ext uri="{FF2B5EF4-FFF2-40B4-BE49-F238E27FC236}">
                <a16:creationId xmlns:a16="http://schemas.microsoft.com/office/drawing/2014/main" id="{666AA28B-77B3-CBCD-E9DF-2FD11DF42AFC}"/>
              </a:ext>
            </a:extLst>
          </p:cNvPr>
          <p:cNvPicPr>
            <a:picLocks noChangeAspect="1"/>
          </p:cNvPicPr>
          <p:nvPr/>
        </p:nvPicPr>
        <p:blipFill>
          <a:blip r:embed="rId3"/>
          <a:stretch>
            <a:fillRect/>
          </a:stretch>
        </p:blipFill>
        <p:spPr>
          <a:xfrm>
            <a:off x="1767841" y="1029810"/>
            <a:ext cx="7517047" cy="5117866"/>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box, container, design, LEGO&#10;&#10;Description automatically generated">
            <a:extLst>
              <a:ext uri="{FF2B5EF4-FFF2-40B4-BE49-F238E27FC236}">
                <a16:creationId xmlns:a16="http://schemas.microsoft.com/office/drawing/2014/main" id="{25A77D79-3FED-032C-2A75-ABC880866D2A}"/>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2648848" y="2924997"/>
            <a:ext cx="424817" cy="235605"/>
          </a:xfrm>
          <a:prstGeom prst="rect">
            <a:avLst/>
          </a:prstGeom>
        </p:spPr>
      </p:pic>
      <p:pic>
        <p:nvPicPr>
          <p:cNvPr id="9" name="Picture 8" descr="A picture containing box, container, design, LEGO&#10;&#10;Description automatically generated">
            <a:extLst>
              <a:ext uri="{FF2B5EF4-FFF2-40B4-BE49-F238E27FC236}">
                <a16:creationId xmlns:a16="http://schemas.microsoft.com/office/drawing/2014/main" id="{5DE70CBE-72E6-818D-A2D5-E3278FE0E4D8}"/>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707856" y="2386574"/>
            <a:ext cx="1151086" cy="638396"/>
          </a:xfrm>
          <a:prstGeom prst="rect">
            <a:avLst/>
          </a:prstGeom>
        </p:spPr>
      </p:pic>
      <p:pic>
        <p:nvPicPr>
          <p:cNvPr id="7" name="Picture 6" descr="A picture containing box, container, design, LEGO&#10;&#10;Description automatically generated">
            <a:extLst>
              <a:ext uri="{FF2B5EF4-FFF2-40B4-BE49-F238E27FC236}">
                <a16:creationId xmlns:a16="http://schemas.microsoft.com/office/drawing/2014/main" id="{D76CA024-47D4-B2E1-16FE-29960505AB52}"/>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2648848" y="4704720"/>
            <a:ext cx="424817" cy="235605"/>
          </a:xfrm>
          <a:prstGeom prst="rect">
            <a:avLst/>
          </a:prstGeom>
        </p:spPr>
      </p:pic>
      <p:pic>
        <p:nvPicPr>
          <p:cNvPr id="10" name="Picture 9" descr="A picture containing box, container, design, LEGO&#10;&#10;Description automatically generated">
            <a:extLst>
              <a:ext uri="{FF2B5EF4-FFF2-40B4-BE49-F238E27FC236}">
                <a16:creationId xmlns:a16="http://schemas.microsoft.com/office/drawing/2014/main" id="{D82631D6-ED79-749B-E02C-01E8A20A8E5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4529309" y="4731842"/>
            <a:ext cx="424817" cy="235605"/>
          </a:xfrm>
          <a:prstGeom prst="rect">
            <a:avLst/>
          </a:prstGeom>
        </p:spPr>
      </p:pic>
      <p:pic>
        <p:nvPicPr>
          <p:cNvPr id="11" name="Picture 10" descr="A picture containing box, container, design, LEGO&#10;&#10;Description automatically generated">
            <a:extLst>
              <a:ext uri="{FF2B5EF4-FFF2-40B4-BE49-F238E27FC236}">
                <a16:creationId xmlns:a16="http://schemas.microsoft.com/office/drawing/2014/main" id="{CC606A4C-4EB7-8929-629F-02575AD90C9E}"/>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8566618" y="4731842"/>
            <a:ext cx="424817" cy="235605"/>
          </a:xfrm>
          <a:prstGeom prst="rect">
            <a:avLst/>
          </a:prstGeom>
        </p:spPr>
      </p:pic>
      <p:pic>
        <p:nvPicPr>
          <p:cNvPr id="12" name="Picture 11" descr="A picture containing box, container, design, LEGO&#10;&#10;Description automatically generated">
            <a:extLst>
              <a:ext uri="{FF2B5EF4-FFF2-40B4-BE49-F238E27FC236}">
                <a16:creationId xmlns:a16="http://schemas.microsoft.com/office/drawing/2014/main" id="{CEDD5448-18AC-EBB6-79BC-5515976781B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4817595" y="2525122"/>
            <a:ext cx="424817" cy="235605"/>
          </a:xfrm>
          <a:prstGeom prst="rect">
            <a:avLst/>
          </a:prstGeom>
        </p:spPr>
      </p:pic>
      <p:pic>
        <p:nvPicPr>
          <p:cNvPr id="13" name="Picture 12" descr="A picture containing box, container, design, LEGO&#10;&#10;Description automatically generated">
            <a:extLst>
              <a:ext uri="{FF2B5EF4-FFF2-40B4-BE49-F238E27FC236}">
                <a16:creationId xmlns:a16="http://schemas.microsoft.com/office/drawing/2014/main" id="{BFEB27A8-3D7C-2D46-0415-94ECA9D1CBD8}"/>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233763" y="1934133"/>
            <a:ext cx="424817" cy="235605"/>
          </a:xfrm>
          <a:prstGeom prst="rect">
            <a:avLst/>
          </a:prstGeom>
        </p:spPr>
      </p:pic>
      <p:pic>
        <p:nvPicPr>
          <p:cNvPr id="15" name="Picture 14">
            <a:extLst>
              <a:ext uri="{FF2B5EF4-FFF2-40B4-BE49-F238E27FC236}">
                <a16:creationId xmlns:a16="http://schemas.microsoft.com/office/drawing/2014/main" id="{E1C9AB1B-AF1E-A093-C71C-C69CB9CA56FF}"/>
              </a:ext>
            </a:extLst>
          </p:cNvPr>
          <p:cNvPicPr>
            <a:picLocks noChangeAspect="1"/>
          </p:cNvPicPr>
          <p:nvPr/>
        </p:nvPicPr>
        <p:blipFill>
          <a:blip r:embed="rId6"/>
          <a:stretch>
            <a:fillRect/>
          </a:stretch>
        </p:blipFill>
        <p:spPr>
          <a:xfrm>
            <a:off x="2112493" y="1805389"/>
            <a:ext cx="996306" cy="446620"/>
          </a:xfrm>
          <a:prstGeom prst="rect">
            <a:avLst/>
          </a:prstGeom>
        </p:spPr>
      </p:pic>
      <p:sp>
        <p:nvSpPr>
          <p:cNvPr id="3" name="Arrow: Curved Right 2">
            <a:extLst>
              <a:ext uri="{FF2B5EF4-FFF2-40B4-BE49-F238E27FC236}">
                <a16:creationId xmlns:a16="http://schemas.microsoft.com/office/drawing/2014/main" id="{535EDCF9-A656-A43C-E6AF-62D6900B2110}"/>
              </a:ext>
            </a:extLst>
          </p:cNvPr>
          <p:cNvSpPr/>
          <p:nvPr/>
        </p:nvSpPr>
        <p:spPr>
          <a:xfrm>
            <a:off x="2171489" y="2099855"/>
            <a:ext cx="424817" cy="1060746"/>
          </a:xfrm>
          <a:prstGeom prst="curved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 name="&quot;Not Allowed&quot; Symbol 4">
            <a:extLst>
              <a:ext uri="{FF2B5EF4-FFF2-40B4-BE49-F238E27FC236}">
                <a16:creationId xmlns:a16="http://schemas.microsoft.com/office/drawing/2014/main" id="{FEE65842-66CD-5667-D039-A4D25EFF7135}"/>
              </a:ext>
            </a:extLst>
          </p:cNvPr>
          <p:cNvSpPr/>
          <p:nvPr/>
        </p:nvSpPr>
        <p:spPr>
          <a:xfrm>
            <a:off x="2509749" y="2738573"/>
            <a:ext cx="685606" cy="601518"/>
          </a:xfrm>
          <a:prstGeom prst="noSmoking">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quot;Not Allowed&quot; Symbol 22">
            <a:extLst>
              <a:ext uri="{FF2B5EF4-FFF2-40B4-BE49-F238E27FC236}">
                <a16:creationId xmlns:a16="http://schemas.microsoft.com/office/drawing/2014/main" id="{6BCBC2FA-8BB0-A6AB-A88F-7830D320F0D4}"/>
              </a:ext>
            </a:extLst>
          </p:cNvPr>
          <p:cNvSpPr/>
          <p:nvPr/>
        </p:nvSpPr>
        <p:spPr>
          <a:xfrm>
            <a:off x="2536020" y="4540838"/>
            <a:ext cx="685606" cy="578975"/>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quot;Not Allowed&quot; Symbol 23">
            <a:extLst>
              <a:ext uri="{FF2B5EF4-FFF2-40B4-BE49-F238E27FC236}">
                <a16:creationId xmlns:a16="http://schemas.microsoft.com/office/drawing/2014/main" id="{09052516-8DB2-A73D-5B09-9CA7EFEAD378}"/>
              </a:ext>
            </a:extLst>
          </p:cNvPr>
          <p:cNvSpPr/>
          <p:nvPr/>
        </p:nvSpPr>
        <p:spPr>
          <a:xfrm>
            <a:off x="4363279" y="4556111"/>
            <a:ext cx="685606" cy="578975"/>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quot;Not Allowed&quot; Symbol 24">
            <a:extLst>
              <a:ext uri="{FF2B5EF4-FFF2-40B4-BE49-F238E27FC236}">
                <a16:creationId xmlns:a16="http://schemas.microsoft.com/office/drawing/2014/main" id="{B6BCE8DD-5361-1889-A485-1D86DB31E0EB}"/>
              </a:ext>
            </a:extLst>
          </p:cNvPr>
          <p:cNvSpPr/>
          <p:nvPr/>
        </p:nvSpPr>
        <p:spPr>
          <a:xfrm>
            <a:off x="4657918" y="2353436"/>
            <a:ext cx="685606" cy="578975"/>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9" name="Graphic 28" descr="Badge Tick1 outline">
            <a:extLst>
              <a:ext uri="{FF2B5EF4-FFF2-40B4-BE49-F238E27FC236}">
                <a16:creationId xmlns:a16="http://schemas.microsoft.com/office/drawing/2014/main" id="{7B97F581-952A-B508-28D9-36AA68A8BC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7857" y="2155873"/>
            <a:ext cx="1099799" cy="109979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1" name="Graphic 30" descr="Car with solid fill">
            <a:extLst>
              <a:ext uri="{FF2B5EF4-FFF2-40B4-BE49-F238E27FC236}">
                <a16:creationId xmlns:a16="http://schemas.microsoft.com/office/drawing/2014/main" id="{016DE1F0-9C22-E6CF-7B91-D474492DEC2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6223030" y="1888336"/>
            <a:ext cx="636940" cy="636940"/>
          </a:xfrm>
          <a:prstGeom prst="rect">
            <a:avLst/>
          </a:prstGeom>
        </p:spPr>
      </p:pic>
      <p:sp>
        <p:nvSpPr>
          <p:cNvPr id="17" name="TextBox 16">
            <a:extLst>
              <a:ext uri="{FF2B5EF4-FFF2-40B4-BE49-F238E27FC236}">
                <a16:creationId xmlns:a16="http://schemas.microsoft.com/office/drawing/2014/main" id="{5AA89E5D-5793-C631-2C39-54DEF929D191}"/>
              </a:ext>
            </a:extLst>
          </p:cNvPr>
          <p:cNvSpPr txBox="1"/>
          <p:nvPr/>
        </p:nvSpPr>
        <p:spPr>
          <a:xfrm>
            <a:off x="6858942" y="1305930"/>
            <a:ext cx="3405752" cy="461665"/>
          </a:xfrm>
          <a:prstGeom prst="rect">
            <a:avLst/>
          </a:prstGeom>
          <a:solidFill>
            <a:srgbClr val="FF0000"/>
          </a:solidFill>
          <a:ln>
            <a:noFill/>
          </a:ln>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2400" dirty="0">
                <a:latin typeface="Arial" panose="020B0604020202020204" pitchFamily="34" charset="0"/>
                <a:cs typeface="Arial" panose="020B0604020202020204" pitchFamily="34" charset="0"/>
              </a:rPr>
              <a:t>12 min trip to customer</a:t>
            </a:r>
          </a:p>
        </p:txBody>
      </p:sp>
      <p:sp>
        <p:nvSpPr>
          <p:cNvPr id="18" name="TextBox 17">
            <a:extLst>
              <a:ext uri="{FF2B5EF4-FFF2-40B4-BE49-F238E27FC236}">
                <a16:creationId xmlns:a16="http://schemas.microsoft.com/office/drawing/2014/main" id="{218D5FD5-8AB9-6417-ADDA-C3D3160D79EC}"/>
              </a:ext>
            </a:extLst>
          </p:cNvPr>
          <p:cNvSpPr txBox="1"/>
          <p:nvPr/>
        </p:nvSpPr>
        <p:spPr>
          <a:xfrm>
            <a:off x="5707856" y="3602330"/>
            <a:ext cx="4751138" cy="2785378"/>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000" dirty="0">
                <a:latin typeface="Arial" panose="020B0604020202020204" pitchFamily="34" charset="0"/>
                <a:cs typeface="Arial" panose="020B0604020202020204" pitchFamily="34" charset="0"/>
              </a:rPr>
              <a:t>New process for non-stock store items finds the closest fulfillment store that has all the parts, sends the order and has that store pick and make the delivery</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Eliminates the back-and-forth drive from the Hub to sister store</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Reduces total cost of delivery</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More consistent delivery times</a:t>
            </a:r>
          </a:p>
        </p:txBody>
      </p:sp>
    </p:spTree>
    <p:extLst>
      <p:ext uri="{BB962C8B-B14F-4D97-AF65-F5344CB8AC3E}">
        <p14:creationId xmlns:p14="http://schemas.microsoft.com/office/powerpoint/2010/main" val="358679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0504 0.01597 L 0.00504 0.0162 C 0.00452 0.00787 0.00504 0.00046 0.00243 -0.00671 C 0.00104 -0.01019 0.00052 -0.01343 -0.00191 -0.01574 C -0.00538 -0.01898 -0.00538 -0.01875 -0.00868 -0.02014 C -0.01198 -0.01991 -0.01545 -0.01991 -0.01875 -0.01898 C -0.01996 -0.01875 -0.02101 -0.01736 -0.02222 -0.0169 C -0.02656 -0.01458 -0.02969 -0.0132 -0.03403 -0.01227 C -0.04653 -0.00972 -0.05451 -0.01065 -0.06962 -0.00995 C -0.07569 -0.01019 -0.11163 -0.01111 -0.12309 -0.01227 C -0.12465 -0.0125 -0.12778 -0.01505 -0.12899 -0.01574 C -0.13038 -0.01644 -0.13177 -0.01713 -0.13316 -0.01782 C -0.13489 -0.01875 -0.13663 -0.01945 -0.13819 -0.02014 L -0.1408 -0.0213 C -0.1467 -0.02083 -0.1526 -0.02083 -0.15868 -0.02014 C -0.16198 -0.01968 -0.16528 -0.01829 -0.16875 -0.01782 L -0.18403 -0.0169 C -0.1875 -0.01713 -0.1908 -0.01736 -0.19427 -0.01782 C -0.19531 -0.01806 -0.19635 -0.01875 -0.19757 -0.01898 C -0.19983 -0.01945 -0.20208 -0.01991 -0.20434 -0.02014 C -0.21423 -0.02454 -0.20486 -0.02083 -0.22986 -0.02245 C -0.23351 -0.02269 -0.23715 -0.02315 -0.2408 -0.02361 C -0.2467 -0.02662 -0.24358 -0.02523 -0.25017 -0.02801 C -0.25104 -0.02847 -0.25191 -0.02847 -0.2526 -0.02917 C -0.25399 -0.03032 -0.25555 -0.03148 -0.25694 -0.03264 C -0.25972 -0.03495 -0.25885 -0.03495 -0.26198 -0.03588 C -0.26337 -0.03634 -0.26476 -0.03657 -0.26614 -0.03704 C -0.26701 -0.03727 -0.26788 -0.03796 -0.26875 -0.0382 C -0.27153 -0.03889 -0.27448 -0.03889 -0.27726 -0.03935 C -0.27899 -0.03958 -0.28055 -0.04005 -0.28229 -0.04051 C -0.28437 -0.04097 -0.28628 -0.0412 -0.28819 -0.04167 C -0.29114 -0.04213 -0.29392 -0.04236 -0.2967 -0.04282 C -0.29757 -0.04306 -0.29844 -0.04375 -0.2993 -0.04375 C -0.31267 -0.04676 -0.32847 -0.04421 -0.3408 -0.04375 C -0.34271 -0.04352 -0.34479 -0.04282 -0.3467 -0.04282 C -0.35625 -0.04282 -0.36597 -0.04352 -0.37552 -0.04375 C -0.37691 -0.04398 -0.3783 -0.04375 -0.37969 -0.04375 " pathEditMode="relative" rAng="0" ptsTypes="AAAAAAAAAAAAAAAAAAAAAAAAAAAAAAAAAAAAA">
                                      <p:cBhvr>
                                        <p:cTn id="50" dur="2000" fill="hold"/>
                                        <p:tgtEl>
                                          <p:spTgt spid="31"/>
                                        </p:tgtEl>
                                        <p:attrNameLst>
                                          <p:attrName>ppt_x</p:attrName>
                                          <p:attrName>ppt_y</p:attrName>
                                        </p:attrNameLst>
                                      </p:cBhvr>
                                      <p:rCtr x="-19236"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500" b="1">
                <a:solidFill>
                  <a:sysClr val="windowText" lastClr="000000"/>
                </a:solidFill>
              </a:rPr>
              <a:t>PROFESSIONAL SERVICES TAILORED TO YOUR BUSINESS</a:t>
            </a:r>
            <a:endParaRPr kumimoji="0" lang="en-US" sz="25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BE1E57B0-4FAE-4A18-AD69-2DE5388E1F56}"/>
              </a:ext>
            </a:extLst>
          </p:cNvPr>
          <p:cNvSpPr txBox="1"/>
          <p:nvPr/>
        </p:nvSpPr>
        <p:spPr>
          <a:xfrm>
            <a:off x="2805814" y="3781633"/>
            <a:ext cx="2254719" cy="2539157"/>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No hassle with cores – we’ll come pick them up within 72 hours and you pay no core charge, so you can keep your money in the cash drawer.</a:t>
            </a:r>
          </a:p>
          <a:p>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r>
              <a:rPr lang="en-US" sz="1050" i="1">
                <a:latin typeface="Arial" panose="020B0604020202020204" pitchFamily="34" charset="0"/>
                <a:cs typeface="Arial" panose="020B0604020202020204" pitchFamily="34" charset="0"/>
              </a:rPr>
              <a:t>*72-hour core deferral does not apply to engines, heads, crankshafts, transmissions or outside buys.  Core charge deferral is available only to qualified delivery customers.</a:t>
            </a:r>
          </a:p>
        </p:txBody>
      </p:sp>
      <p:sp>
        <p:nvSpPr>
          <p:cNvPr id="11" name="TextBox 10">
            <a:extLst>
              <a:ext uri="{FF2B5EF4-FFF2-40B4-BE49-F238E27FC236}">
                <a16:creationId xmlns:a16="http://schemas.microsoft.com/office/drawing/2014/main" id="{3BCBDE01-3EE7-469B-90B3-159FC8CE31B3}"/>
              </a:ext>
            </a:extLst>
          </p:cNvPr>
          <p:cNvSpPr txBox="1"/>
          <p:nvPr/>
        </p:nvSpPr>
        <p:spPr>
          <a:xfrm>
            <a:off x="7470438" y="3781633"/>
            <a:ext cx="2254718" cy="1015663"/>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Bulk up and save or try a consignment program. You’ll have the parts and supplies you need on hand for fast installations.</a:t>
            </a:r>
            <a:endParaRPr lang="en-US" sz="1050" i="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2D34496-68F7-491A-84D4-944909FAA76C}"/>
              </a:ext>
            </a:extLst>
          </p:cNvPr>
          <p:cNvSpPr txBox="1"/>
          <p:nvPr/>
        </p:nvSpPr>
        <p:spPr>
          <a:xfrm>
            <a:off x="5215720" y="3769516"/>
            <a:ext cx="2254718" cy="1754326"/>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Our Battery Testers can help your shop be the hero and prevent a breakdown before it occurs.  Plus, your shop can earn up to $16,000 per bay per year in increased revenue by testing every vehicles’ starting and charging system in just two minutes.</a:t>
            </a:r>
            <a:endParaRPr lang="en-US" sz="1050" i="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F207E6C-142D-43E2-8376-DC888C99B639}"/>
              </a:ext>
            </a:extLst>
          </p:cNvPr>
          <p:cNvSpPr txBox="1"/>
          <p:nvPr/>
        </p:nvSpPr>
        <p:spPr>
          <a:xfrm>
            <a:off x="9725156" y="3781633"/>
            <a:ext cx="2381507" cy="1200329"/>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Take advantage of those specialty repairs with the tools you need for the job, then return them for a full refund, or keep them as part of your vehicle repair arsenal – it’s your choice.</a:t>
            </a:r>
            <a:endParaRPr lang="en-US" sz="1050" i="1">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E5CD67A9-821F-459E-8704-FEFD1FBE72AD}"/>
              </a:ext>
            </a:extLst>
          </p:cNvPr>
          <p:cNvPicPr>
            <a:picLocks noChangeAspect="1"/>
          </p:cNvPicPr>
          <p:nvPr/>
        </p:nvPicPr>
        <p:blipFill>
          <a:blip r:embed="rId3"/>
          <a:stretch>
            <a:fillRect/>
          </a:stretch>
        </p:blipFill>
        <p:spPr>
          <a:xfrm>
            <a:off x="10011756" y="1149329"/>
            <a:ext cx="1535627" cy="1071060"/>
          </a:xfrm>
          <a:prstGeom prst="rect">
            <a:avLst/>
          </a:prstGeom>
        </p:spPr>
      </p:pic>
      <p:pic>
        <p:nvPicPr>
          <p:cNvPr id="7" name="Picture 6" descr="Chart&#10;&#10;Description automatically generated">
            <a:extLst>
              <a:ext uri="{FF2B5EF4-FFF2-40B4-BE49-F238E27FC236}">
                <a16:creationId xmlns:a16="http://schemas.microsoft.com/office/drawing/2014/main" id="{B585A69D-9D72-441A-A41F-5465694936E8}"/>
              </a:ext>
            </a:extLst>
          </p:cNvPr>
          <p:cNvPicPr>
            <a:picLocks noChangeAspect="1"/>
          </p:cNvPicPr>
          <p:nvPr/>
        </p:nvPicPr>
        <p:blipFill>
          <a:blip r:embed="rId4"/>
          <a:stretch>
            <a:fillRect/>
          </a:stretch>
        </p:blipFill>
        <p:spPr>
          <a:xfrm>
            <a:off x="7892332" y="923895"/>
            <a:ext cx="1508324" cy="1818253"/>
          </a:xfrm>
          <a:prstGeom prst="rect">
            <a:avLst/>
          </a:prstGeom>
        </p:spPr>
      </p:pic>
      <p:sp>
        <p:nvSpPr>
          <p:cNvPr id="26" name="TextBox 25">
            <a:extLst>
              <a:ext uri="{FF2B5EF4-FFF2-40B4-BE49-F238E27FC236}">
                <a16:creationId xmlns:a16="http://schemas.microsoft.com/office/drawing/2014/main" id="{3FCA8DEB-F97D-456A-A3AF-29116ADA5AD4}"/>
              </a:ext>
            </a:extLst>
          </p:cNvPr>
          <p:cNvSpPr txBox="1"/>
          <p:nvPr/>
        </p:nvSpPr>
        <p:spPr>
          <a:xfrm>
            <a:off x="299168" y="3787117"/>
            <a:ext cx="2254719" cy="251607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Buying decisions have never been easier. Install parts with confidence and keep your</a:t>
            </a:r>
          </a:p>
          <a:p>
            <a:r>
              <a:rPr lang="en-US" sz="1200">
                <a:latin typeface="Arial" panose="020B0604020202020204" pitchFamily="34" charset="0"/>
                <a:cs typeface="Arial" panose="020B0604020202020204" pitchFamily="34" charset="0"/>
              </a:rPr>
              <a:t>bays turning at full speed with the industry’s only national 48 Hour* Labor Claim Policy.</a:t>
            </a:r>
            <a:endParaRPr lang="en-US" sz="1200" b="1" i="1">
              <a:latin typeface="Arial" panose="020B0604020202020204" pitchFamily="34" charset="0"/>
              <a:cs typeface="Arial" panose="020B0604020202020204" pitchFamily="34" charset="0"/>
            </a:endParaRPr>
          </a:p>
          <a:p>
            <a:endParaRPr lang="en-US" sz="1200" b="1" i="1">
              <a:latin typeface="Arial" panose="020B0604020202020204" pitchFamily="34" charset="0"/>
              <a:cs typeface="Arial" panose="020B0604020202020204" pitchFamily="34" charset="0"/>
            </a:endParaRPr>
          </a:p>
          <a:p>
            <a:endParaRPr lang="en-US" sz="1050" b="1" i="1">
              <a:latin typeface="Arial" panose="020B0604020202020204" pitchFamily="34" charset="0"/>
              <a:cs typeface="Arial" panose="020B0604020202020204" pitchFamily="34" charset="0"/>
            </a:endParaRPr>
          </a:p>
          <a:p>
            <a:r>
              <a:rPr lang="en-US" sz="1050" i="1">
                <a:latin typeface="Arial" panose="020B0604020202020204" pitchFamily="34" charset="0"/>
                <a:cs typeface="Arial" panose="020B0604020202020204" pitchFamily="34" charset="0"/>
              </a:rPr>
              <a:t>** 48-hour response guarantee does not apply to claims over $1,000 or claims requiring product testing. Contact your AutoZone Commercial Representative for details.</a:t>
            </a:r>
          </a:p>
        </p:txBody>
      </p:sp>
      <p:pic>
        <p:nvPicPr>
          <p:cNvPr id="28" name="Picture 27" descr="Logo&#10;&#10;Description automatically generated">
            <a:extLst>
              <a:ext uri="{FF2B5EF4-FFF2-40B4-BE49-F238E27FC236}">
                <a16:creationId xmlns:a16="http://schemas.microsoft.com/office/drawing/2014/main" id="{BC5599A4-E9FF-4251-8994-86DF84A3A701}"/>
              </a:ext>
            </a:extLst>
          </p:cNvPr>
          <p:cNvPicPr>
            <a:picLocks noChangeAspect="1"/>
          </p:cNvPicPr>
          <p:nvPr/>
        </p:nvPicPr>
        <p:blipFill>
          <a:blip r:embed="rId5"/>
          <a:stretch>
            <a:fillRect/>
          </a:stretch>
        </p:blipFill>
        <p:spPr>
          <a:xfrm>
            <a:off x="3006151" y="1031716"/>
            <a:ext cx="1945324" cy="1306286"/>
          </a:xfrm>
          <a:prstGeom prst="rect">
            <a:avLst/>
          </a:prstGeom>
        </p:spPr>
      </p:pic>
      <p:pic>
        <p:nvPicPr>
          <p:cNvPr id="29" name="Picture 28" descr="Logo&#10;&#10;Description automatically generated">
            <a:extLst>
              <a:ext uri="{FF2B5EF4-FFF2-40B4-BE49-F238E27FC236}">
                <a16:creationId xmlns:a16="http://schemas.microsoft.com/office/drawing/2014/main" id="{61B57161-84F3-41FE-8AF2-C1052E4923E1}"/>
              </a:ext>
            </a:extLst>
          </p:cNvPr>
          <p:cNvPicPr>
            <a:picLocks noChangeAspect="1"/>
          </p:cNvPicPr>
          <p:nvPr/>
        </p:nvPicPr>
        <p:blipFill>
          <a:blip r:embed="rId6"/>
          <a:stretch>
            <a:fillRect/>
          </a:stretch>
        </p:blipFill>
        <p:spPr>
          <a:xfrm>
            <a:off x="299168" y="968629"/>
            <a:ext cx="2052413" cy="1480099"/>
          </a:xfrm>
          <a:prstGeom prst="rect">
            <a:avLst/>
          </a:prstGeom>
        </p:spPr>
      </p:pic>
      <p:pic>
        <p:nvPicPr>
          <p:cNvPr id="5" name="Picture 4">
            <a:extLst>
              <a:ext uri="{FF2B5EF4-FFF2-40B4-BE49-F238E27FC236}">
                <a16:creationId xmlns:a16="http://schemas.microsoft.com/office/drawing/2014/main" id="{2F45D051-3079-400A-8E07-D77F7590CFC4}"/>
              </a:ext>
            </a:extLst>
          </p:cNvPr>
          <p:cNvPicPr>
            <a:picLocks noChangeAspect="1"/>
          </p:cNvPicPr>
          <p:nvPr/>
        </p:nvPicPr>
        <p:blipFill>
          <a:blip r:embed="rId7"/>
          <a:stretch>
            <a:fillRect/>
          </a:stretch>
        </p:blipFill>
        <p:spPr>
          <a:xfrm>
            <a:off x="5562575" y="1412658"/>
            <a:ext cx="1718657" cy="948549"/>
          </a:xfrm>
          <a:prstGeom prst="rect">
            <a:avLst/>
          </a:prstGeom>
        </p:spPr>
      </p:pic>
      <p:sp>
        <p:nvSpPr>
          <p:cNvPr id="6" name="TextBox 5">
            <a:extLst>
              <a:ext uri="{FF2B5EF4-FFF2-40B4-BE49-F238E27FC236}">
                <a16:creationId xmlns:a16="http://schemas.microsoft.com/office/drawing/2014/main" id="{6348C577-01B9-46E3-AD8C-5C9223A5663D}"/>
              </a:ext>
            </a:extLst>
          </p:cNvPr>
          <p:cNvSpPr txBox="1"/>
          <p:nvPr/>
        </p:nvSpPr>
        <p:spPr>
          <a:xfrm>
            <a:off x="412534" y="2602239"/>
            <a:ext cx="1912619"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48 HOUR LABOR CLAIM POLICY**</a:t>
            </a:r>
          </a:p>
        </p:txBody>
      </p:sp>
      <p:sp>
        <p:nvSpPr>
          <p:cNvPr id="17" name="TextBox 16">
            <a:extLst>
              <a:ext uri="{FF2B5EF4-FFF2-40B4-BE49-F238E27FC236}">
                <a16:creationId xmlns:a16="http://schemas.microsoft.com/office/drawing/2014/main" id="{9D5A80D6-AC90-4AB4-8B80-DDDCEB5B9AAD}"/>
              </a:ext>
            </a:extLst>
          </p:cNvPr>
          <p:cNvSpPr txBox="1"/>
          <p:nvPr/>
        </p:nvSpPr>
        <p:spPr>
          <a:xfrm>
            <a:off x="2740689" y="2609218"/>
            <a:ext cx="1912619"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72 HOUR NO CORE POLICY*</a:t>
            </a:r>
          </a:p>
        </p:txBody>
      </p:sp>
      <p:sp>
        <p:nvSpPr>
          <p:cNvPr id="20" name="TextBox 19">
            <a:extLst>
              <a:ext uri="{FF2B5EF4-FFF2-40B4-BE49-F238E27FC236}">
                <a16:creationId xmlns:a16="http://schemas.microsoft.com/office/drawing/2014/main" id="{A9746667-F028-4B10-B0A2-7E4DC7EAF05B}"/>
              </a:ext>
            </a:extLst>
          </p:cNvPr>
          <p:cNvSpPr txBox="1"/>
          <p:nvPr/>
        </p:nvSpPr>
        <p:spPr>
          <a:xfrm>
            <a:off x="5068844" y="2588283"/>
            <a:ext cx="1912619"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BATTERY TESTER PROGRAM</a:t>
            </a:r>
          </a:p>
        </p:txBody>
      </p:sp>
      <p:sp>
        <p:nvSpPr>
          <p:cNvPr id="21" name="TextBox 20">
            <a:extLst>
              <a:ext uri="{FF2B5EF4-FFF2-40B4-BE49-F238E27FC236}">
                <a16:creationId xmlns:a16="http://schemas.microsoft.com/office/drawing/2014/main" id="{DB237EBD-658E-4700-8CC8-AE92212C328C}"/>
              </a:ext>
            </a:extLst>
          </p:cNvPr>
          <p:cNvSpPr txBox="1"/>
          <p:nvPr/>
        </p:nvSpPr>
        <p:spPr>
          <a:xfrm>
            <a:off x="7396999" y="2581305"/>
            <a:ext cx="1912619"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CONSIGNMENT &amp; STOCKING PROGRAMS</a:t>
            </a:r>
          </a:p>
        </p:txBody>
      </p:sp>
      <p:sp>
        <p:nvSpPr>
          <p:cNvPr id="22" name="TextBox 21">
            <a:extLst>
              <a:ext uri="{FF2B5EF4-FFF2-40B4-BE49-F238E27FC236}">
                <a16:creationId xmlns:a16="http://schemas.microsoft.com/office/drawing/2014/main" id="{B2509AAC-5316-4BA4-BEC9-2739124217D8}"/>
              </a:ext>
            </a:extLst>
          </p:cNvPr>
          <p:cNvSpPr txBox="1"/>
          <p:nvPr/>
        </p:nvSpPr>
        <p:spPr>
          <a:xfrm>
            <a:off x="9725156" y="2595261"/>
            <a:ext cx="1912619"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SPECIALTY TOOL PROGRAM</a:t>
            </a:r>
          </a:p>
        </p:txBody>
      </p:sp>
    </p:spTree>
    <p:extLst>
      <p:ext uri="{BB962C8B-B14F-4D97-AF65-F5344CB8AC3E}">
        <p14:creationId xmlns:p14="http://schemas.microsoft.com/office/powerpoint/2010/main" val="487075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sysClr val="windowText" lastClr="000000"/>
                </a:solidFill>
              </a:rPr>
              <a:t>PROFESSIONAL BUSINESS &amp; TECHNICIAN TRAINING</a:t>
            </a:r>
            <a:endPar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F274AEC9-B55F-4FED-9EC1-E7BBC7224E71}"/>
              </a:ext>
            </a:extLst>
          </p:cNvPr>
          <p:cNvGrpSpPr/>
          <p:nvPr/>
        </p:nvGrpSpPr>
        <p:grpSpPr>
          <a:xfrm>
            <a:off x="3884932" y="4338219"/>
            <a:ext cx="4690648" cy="744892"/>
            <a:chOff x="3884932" y="4338219"/>
            <a:chExt cx="4690648" cy="744892"/>
          </a:xfrm>
        </p:grpSpPr>
        <p:pic>
          <p:nvPicPr>
            <p:cNvPr id="10" name="Content Placeholder 5">
              <a:extLst>
                <a:ext uri="{FF2B5EF4-FFF2-40B4-BE49-F238E27FC236}">
                  <a16:creationId xmlns:a16="http://schemas.microsoft.com/office/drawing/2014/main" id="{F81BD751-9B31-2040-88CB-DDB51267E7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4932" y="4338219"/>
              <a:ext cx="874815" cy="744892"/>
            </a:xfrm>
            <a:prstGeom prst="rect">
              <a:avLst/>
            </a:prstGeom>
          </p:spPr>
        </p:pic>
        <p:sp>
          <p:nvSpPr>
            <p:cNvPr id="12" name="TextBox 11">
              <a:extLst>
                <a:ext uri="{FF2B5EF4-FFF2-40B4-BE49-F238E27FC236}">
                  <a16:creationId xmlns:a16="http://schemas.microsoft.com/office/drawing/2014/main" id="{EB976BC3-A67C-7D49-BBAD-6FE6BF14B48F}"/>
                </a:ext>
              </a:extLst>
            </p:cNvPr>
            <p:cNvSpPr txBox="1"/>
            <p:nvPr/>
          </p:nvSpPr>
          <p:spPr>
            <a:xfrm>
              <a:off x="4759747" y="4464013"/>
              <a:ext cx="3815833" cy="461665"/>
            </a:xfrm>
            <a:prstGeom prst="rect">
              <a:avLst/>
            </a:prstGeom>
            <a:noFill/>
          </p:spPr>
          <p:txBody>
            <a:bodyPr wrap="square" rtlCol="0">
              <a:spAutoFit/>
            </a:bodyPr>
            <a:lstStyle/>
            <a:p>
              <a:r>
                <a:rPr lang="en-US" sz="2400" b="1">
                  <a:solidFill>
                    <a:srgbClr val="FF6500"/>
                  </a:solidFill>
                  <a:latin typeface="Arial" panose="020B0604020202020204" pitchFamily="34" charset="0"/>
                  <a:cs typeface="Arial" panose="020B0604020202020204" pitchFamily="34" charset="0"/>
                </a:rPr>
                <a:t>Our Training Partners:</a:t>
              </a:r>
            </a:p>
          </p:txBody>
        </p:sp>
      </p:grpSp>
      <p:sp>
        <p:nvSpPr>
          <p:cNvPr id="11" name="TextBox 10">
            <a:extLst>
              <a:ext uri="{FF2B5EF4-FFF2-40B4-BE49-F238E27FC236}">
                <a16:creationId xmlns:a16="http://schemas.microsoft.com/office/drawing/2014/main" id="{A58D835F-C19C-4E0D-914A-52119F48E26D}"/>
              </a:ext>
            </a:extLst>
          </p:cNvPr>
          <p:cNvSpPr txBox="1"/>
          <p:nvPr/>
        </p:nvSpPr>
        <p:spPr>
          <a:xfrm>
            <a:off x="502920" y="868672"/>
            <a:ext cx="9220357" cy="369332"/>
          </a:xfrm>
          <a:prstGeom prst="rect">
            <a:avLst/>
          </a:prstGeom>
          <a:noFill/>
        </p:spPr>
        <p:txBody>
          <a:bodyPr wrap="square" rtlCol="0">
            <a:spAutoFit/>
          </a:bodyPr>
          <a:lstStyle/>
          <a:p>
            <a:r>
              <a:rPr lang="en-US" cap="all">
                <a:solidFill>
                  <a:srgbClr val="FF6500"/>
                </a:solidFill>
                <a:latin typeface="Arial"/>
                <a:cs typeface="Arial"/>
              </a:rPr>
              <a:t>Train Today for Tomorrow’s Success</a:t>
            </a:r>
          </a:p>
        </p:txBody>
      </p:sp>
      <p:pic>
        <p:nvPicPr>
          <p:cNvPr id="7" name="Picture 6">
            <a:extLst>
              <a:ext uri="{FF2B5EF4-FFF2-40B4-BE49-F238E27FC236}">
                <a16:creationId xmlns:a16="http://schemas.microsoft.com/office/drawing/2014/main" id="{A2CA2A1F-AB92-461B-B9C6-19A73DB0609F}"/>
              </a:ext>
            </a:extLst>
          </p:cNvPr>
          <p:cNvPicPr>
            <a:picLocks noChangeAspect="1"/>
          </p:cNvPicPr>
          <p:nvPr/>
        </p:nvPicPr>
        <p:blipFill>
          <a:blip r:embed="rId4"/>
          <a:stretch>
            <a:fillRect/>
          </a:stretch>
        </p:blipFill>
        <p:spPr>
          <a:xfrm>
            <a:off x="977901" y="1493516"/>
            <a:ext cx="10475329" cy="2691696"/>
          </a:xfrm>
          <a:prstGeom prst="rect">
            <a:avLst/>
          </a:prstGeom>
        </p:spPr>
      </p:pic>
      <p:pic>
        <p:nvPicPr>
          <p:cNvPr id="6" name="Picture 5">
            <a:extLst>
              <a:ext uri="{FF2B5EF4-FFF2-40B4-BE49-F238E27FC236}">
                <a16:creationId xmlns:a16="http://schemas.microsoft.com/office/drawing/2014/main" id="{7AC9B1CB-67E1-43B4-B6DE-A38A26B5B4BD}"/>
              </a:ext>
            </a:extLst>
          </p:cNvPr>
          <p:cNvPicPr>
            <a:picLocks noChangeAspect="1"/>
          </p:cNvPicPr>
          <p:nvPr/>
        </p:nvPicPr>
        <p:blipFill>
          <a:blip r:embed="rId5"/>
          <a:stretch>
            <a:fillRect/>
          </a:stretch>
        </p:blipFill>
        <p:spPr>
          <a:xfrm>
            <a:off x="2578283" y="5119229"/>
            <a:ext cx="6680017" cy="1336003"/>
          </a:xfrm>
          <a:prstGeom prst="rect">
            <a:avLst/>
          </a:prstGeom>
        </p:spPr>
      </p:pic>
    </p:spTree>
    <p:extLst>
      <p:ext uri="{BB962C8B-B14F-4D97-AF65-F5344CB8AC3E}">
        <p14:creationId xmlns:p14="http://schemas.microsoft.com/office/powerpoint/2010/main" val="544308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b="1">
                <a:solidFill>
                  <a:sysClr val="windowText" lastClr="000000"/>
                </a:solidFill>
              </a:rPr>
              <a:t>PROFESSIONAL BUSINESS &amp; TECHNICIAN TRAINING</a:t>
            </a:r>
            <a:endPar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11" name="TextBox 10">
            <a:extLst>
              <a:ext uri="{FF2B5EF4-FFF2-40B4-BE49-F238E27FC236}">
                <a16:creationId xmlns:a16="http://schemas.microsoft.com/office/drawing/2014/main" id="{A58D835F-C19C-4E0D-914A-52119F48E26D}"/>
              </a:ext>
            </a:extLst>
          </p:cNvPr>
          <p:cNvSpPr txBox="1"/>
          <p:nvPr/>
        </p:nvSpPr>
        <p:spPr>
          <a:xfrm>
            <a:off x="502920" y="868672"/>
            <a:ext cx="9220357" cy="369332"/>
          </a:xfrm>
          <a:prstGeom prst="rect">
            <a:avLst/>
          </a:prstGeom>
          <a:noFill/>
        </p:spPr>
        <p:txBody>
          <a:bodyPr wrap="square" rtlCol="0">
            <a:spAutoFit/>
          </a:bodyPr>
          <a:lstStyle/>
          <a:p>
            <a:r>
              <a:rPr lang="en-US" cap="all">
                <a:solidFill>
                  <a:srgbClr val="FF6500"/>
                </a:solidFill>
                <a:latin typeface="Arial"/>
                <a:cs typeface="Arial"/>
              </a:rPr>
              <a:t>Today’s Class Technician	</a:t>
            </a:r>
          </a:p>
        </p:txBody>
      </p:sp>
      <p:grpSp>
        <p:nvGrpSpPr>
          <p:cNvPr id="9" name="Group 8">
            <a:extLst>
              <a:ext uri="{FF2B5EF4-FFF2-40B4-BE49-F238E27FC236}">
                <a16:creationId xmlns:a16="http://schemas.microsoft.com/office/drawing/2014/main" id="{54396110-F4B1-43DD-BC82-820A2E54F284}"/>
              </a:ext>
            </a:extLst>
          </p:cNvPr>
          <p:cNvGrpSpPr/>
          <p:nvPr/>
        </p:nvGrpSpPr>
        <p:grpSpPr>
          <a:xfrm>
            <a:off x="9329228" y="1097280"/>
            <a:ext cx="1570420" cy="4892048"/>
            <a:chOff x="8582928" y="662436"/>
            <a:chExt cx="1997768" cy="5571964"/>
          </a:xfrm>
        </p:grpSpPr>
        <p:pic>
          <p:nvPicPr>
            <p:cNvPr id="13" name="Picture 12">
              <a:extLst>
                <a:ext uri="{FF2B5EF4-FFF2-40B4-BE49-F238E27FC236}">
                  <a16:creationId xmlns:a16="http://schemas.microsoft.com/office/drawing/2014/main" id="{6EB74D63-6B40-45D5-8AA8-0A3D8BA7960B}"/>
                </a:ext>
              </a:extLst>
            </p:cNvPr>
            <p:cNvPicPr>
              <a:picLocks noChangeAspect="1"/>
            </p:cNvPicPr>
            <p:nvPr/>
          </p:nvPicPr>
          <p:blipFill>
            <a:blip r:embed="rId3"/>
            <a:stretch>
              <a:fillRect/>
            </a:stretch>
          </p:blipFill>
          <p:spPr>
            <a:xfrm>
              <a:off x="8615340" y="662436"/>
              <a:ext cx="1932944" cy="1881853"/>
            </a:xfrm>
            <a:prstGeom prst="rect">
              <a:avLst/>
            </a:prstGeom>
          </p:spPr>
        </p:pic>
        <p:pic>
          <p:nvPicPr>
            <p:cNvPr id="14" name="Picture 13">
              <a:extLst>
                <a:ext uri="{FF2B5EF4-FFF2-40B4-BE49-F238E27FC236}">
                  <a16:creationId xmlns:a16="http://schemas.microsoft.com/office/drawing/2014/main" id="{E2F77F69-EAAB-4584-A979-1B28A2C4592C}"/>
                </a:ext>
              </a:extLst>
            </p:cNvPr>
            <p:cNvPicPr>
              <a:picLocks noChangeAspect="1"/>
            </p:cNvPicPr>
            <p:nvPr/>
          </p:nvPicPr>
          <p:blipFill>
            <a:blip r:embed="rId4"/>
            <a:stretch>
              <a:fillRect/>
            </a:stretch>
          </p:blipFill>
          <p:spPr>
            <a:xfrm>
              <a:off x="8582928" y="2544289"/>
              <a:ext cx="1976160" cy="1833203"/>
            </a:xfrm>
            <a:prstGeom prst="rect">
              <a:avLst/>
            </a:prstGeom>
          </p:spPr>
        </p:pic>
        <p:pic>
          <p:nvPicPr>
            <p:cNvPr id="15" name="Picture 14">
              <a:extLst>
                <a:ext uri="{FF2B5EF4-FFF2-40B4-BE49-F238E27FC236}">
                  <a16:creationId xmlns:a16="http://schemas.microsoft.com/office/drawing/2014/main" id="{33ABC981-B362-4D16-A656-CF1D2AAD91E8}"/>
                </a:ext>
              </a:extLst>
            </p:cNvPr>
            <p:cNvPicPr>
              <a:picLocks noChangeAspect="1"/>
            </p:cNvPicPr>
            <p:nvPr/>
          </p:nvPicPr>
          <p:blipFill>
            <a:blip r:embed="rId5"/>
            <a:stretch>
              <a:fillRect/>
            </a:stretch>
          </p:blipFill>
          <p:spPr>
            <a:xfrm>
              <a:off x="8604536" y="4377492"/>
              <a:ext cx="1976160" cy="1856908"/>
            </a:xfrm>
            <a:prstGeom prst="rect">
              <a:avLst/>
            </a:prstGeom>
          </p:spPr>
        </p:pic>
      </p:grpSp>
      <p:sp>
        <p:nvSpPr>
          <p:cNvPr id="16" name="TextBox 15">
            <a:extLst>
              <a:ext uri="{FF2B5EF4-FFF2-40B4-BE49-F238E27FC236}">
                <a16:creationId xmlns:a16="http://schemas.microsoft.com/office/drawing/2014/main" id="{FCABD29C-E40A-486D-9904-E2FC65A850CC}"/>
              </a:ext>
            </a:extLst>
          </p:cNvPr>
          <p:cNvSpPr txBox="1"/>
          <p:nvPr/>
        </p:nvSpPr>
        <p:spPr>
          <a:xfrm>
            <a:off x="595490" y="1484918"/>
            <a:ext cx="8155318" cy="3970318"/>
          </a:xfrm>
          <a:prstGeom prst="rect">
            <a:avLst/>
          </a:prstGeom>
          <a:noFill/>
        </p:spPr>
        <p:txBody>
          <a:bodyPr wrap="square">
            <a:spAutoFit/>
          </a:bodyPr>
          <a:lstStyle/>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Today’s Class utilizes micro-learning to deliver 3-5 minutes of daily training activity via a mobile app and web</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Daily engagement enables Today’s Class to use artificial intelligence and establish training priorities based on an individual’s need to improve knowledge and confidence - resulting in performance improvement </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Leaders can make better staffing and business decisions using detailed data showing participation, progression, knowledge growth, and detailed results made viewable at multiple levels of the organization – MSO, shop, tech</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The platform provides four levels of training: </a:t>
            </a:r>
            <a:r>
              <a:rPr lang="en-US" sz="1800" b="1">
                <a:latin typeface="Arial" panose="020B0604020202020204" pitchFamily="34" charset="0"/>
                <a:cs typeface="Arial" panose="020B0604020202020204" pitchFamily="34" charset="0"/>
              </a:rPr>
              <a:t>Basic</a:t>
            </a:r>
            <a:r>
              <a:rPr lang="en-US" sz="1800">
                <a:latin typeface="Arial" panose="020B0604020202020204" pitchFamily="34" charset="0"/>
                <a:cs typeface="Arial" panose="020B0604020202020204" pitchFamily="34" charset="0"/>
              </a:rPr>
              <a:t> (learn &amp; recall), </a:t>
            </a:r>
            <a:r>
              <a:rPr lang="en-US" sz="1800" b="1">
                <a:latin typeface="Arial" panose="020B0604020202020204" pitchFamily="34" charset="0"/>
                <a:cs typeface="Arial" panose="020B0604020202020204" pitchFamily="34" charset="0"/>
              </a:rPr>
              <a:t>Advanced</a:t>
            </a:r>
            <a:r>
              <a:rPr lang="en-US" sz="1800">
                <a:latin typeface="Arial" panose="020B0604020202020204" pitchFamily="34" charset="0"/>
                <a:cs typeface="Arial" panose="020B0604020202020204" pitchFamily="34" charset="0"/>
              </a:rPr>
              <a:t> (recall), </a:t>
            </a:r>
            <a:r>
              <a:rPr lang="en-US" sz="1800" b="1">
                <a:latin typeface="Arial" panose="020B0604020202020204" pitchFamily="34" charset="0"/>
                <a:cs typeface="Arial" panose="020B0604020202020204" pitchFamily="34" charset="0"/>
              </a:rPr>
              <a:t>Application</a:t>
            </a:r>
            <a:r>
              <a:rPr lang="en-US" sz="1800">
                <a:latin typeface="Arial" panose="020B0604020202020204" pitchFamily="34" charset="0"/>
                <a:cs typeface="Arial" panose="020B0604020202020204" pitchFamily="34" charset="0"/>
              </a:rPr>
              <a:t> (aligns with ASE exam prep), </a:t>
            </a:r>
            <a:r>
              <a:rPr lang="en-US" sz="1800" b="1">
                <a:latin typeface="Arial" panose="020B0604020202020204" pitchFamily="34" charset="0"/>
                <a:cs typeface="Arial" panose="020B0604020202020204" pitchFamily="34" charset="0"/>
              </a:rPr>
              <a:t>Diagnostics</a:t>
            </a:r>
            <a:r>
              <a:rPr lang="en-US" sz="1800">
                <a:latin typeface="Arial" panose="020B0604020202020204" pitchFamily="34" charset="0"/>
                <a:cs typeface="Arial" panose="020B0604020202020204" pitchFamily="34" charset="0"/>
              </a:rPr>
              <a:t> (high-level thinking)</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Current users of the platform have increased their knowledge by more than 28% to date</a:t>
            </a:r>
          </a:p>
        </p:txBody>
      </p:sp>
    </p:spTree>
    <p:extLst>
      <p:ext uri="{BB962C8B-B14F-4D97-AF65-F5344CB8AC3E}">
        <p14:creationId xmlns:p14="http://schemas.microsoft.com/office/powerpoint/2010/main" val="3381427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6998D4-4D4D-A341-9C34-1F4F16AF529C}"/>
              </a:ext>
            </a:extLst>
          </p:cNvPr>
          <p:cNvSpPr>
            <a:spLocks noGrp="1"/>
          </p:cNvSpPr>
          <p:nvPr>
            <p:ph type="body" sz="quarter" idx="13"/>
          </p:nvPr>
        </p:nvSpPr>
        <p:spPr/>
        <p:txBody>
          <a:bodyPr/>
          <a:lstStyle/>
          <a:p>
            <a:r>
              <a:rPr lang="en-US"/>
              <a:t>Business Resources</a:t>
            </a:r>
          </a:p>
        </p:txBody>
      </p:sp>
    </p:spTree>
    <p:extLst>
      <p:ext uri="{BB962C8B-B14F-4D97-AF65-F5344CB8AC3E}">
        <p14:creationId xmlns:p14="http://schemas.microsoft.com/office/powerpoint/2010/main" val="3372399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902166-7AC0-4BCA-96F8-817866FDE47B}"/>
              </a:ext>
            </a:extLst>
          </p:cNvPr>
          <p:cNvSpPr>
            <a:spLocks noGrp="1"/>
          </p:cNvSpPr>
          <p:nvPr>
            <p:ph type="body" sz="quarter" idx="13"/>
          </p:nvPr>
        </p:nvSpPr>
        <p:spPr>
          <a:xfrm>
            <a:off x="592268" y="425517"/>
            <a:ext cx="11071908" cy="644556"/>
          </a:xfrm>
        </p:spPr>
        <p:txBody>
          <a:bodyPr vert="horz" lIns="0" tIns="0" rIns="0" bIns="0" anchor="t"/>
          <a:lstStyle/>
          <a:p>
            <a:r>
              <a:rPr lang="en-US">
                <a:latin typeface="Arial"/>
                <a:cs typeface="Arial"/>
              </a:rPr>
              <a:t>business resources</a:t>
            </a:r>
          </a:p>
        </p:txBody>
      </p:sp>
      <p:sp>
        <p:nvSpPr>
          <p:cNvPr id="3" name="Text Placeholder 2">
            <a:extLst>
              <a:ext uri="{FF2B5EF4-FFF2-40B4-BE49-F238E27FC236}">
                <a16:creationId xmlns:a16="http://schemas.microsoft.com/office/drawing/2014/main" id="{C1C72D32-F73C-4A29-BDBF-997B60CB7927}"/>
              </a:ext>
            </a:extLst>
          </p:cNvPr>
          <p:cNvSpPr>
            <a:spLocks noGrp="1"/>
          </p:cNvSpPr>
          <p:nvPr>
            <p:ph type="body" sz="quarter" idx="15"/>
          </p:nvPr>
        </p:nvSpPr>
        <p:spPr>
          <a:xfrm>
            <a:off x="592268" y="962474"/>
            <a:ext cx="11071908" cy="319211"/>
          </a:xfrm>
        </p:spPr>
        <p:txBody>
          <a:bodyPr vert="horz" lIns="0" tIns="0" rIns="0" bIns="0" anchor="t"/>
          <a:lstStyle/>
          <a:p>
            <a:pPr>
              <a:lnSpc>
                <a:spcPct val="90000"/>
              </a:lnSpc>
              <a:spcBef>
                <a:spcPts val="1000"/>
              </a:spcBef>
              <a:spcAft>
                <a:spcPts val="0"/>
              </a:spcAft>
            </a:pPr>
            <a:r>
              <a:rPr lang="en-US" sz="2000" cap="all">
                <a:solidFill>
                  <a:srgbClr val="EB6D1C"/>
                </a:solidFill>
                <a:latin typeface="Arial"/>
                <a:cs typeface="Arial"/>
              </a:rPr>
              <a:t>Resources to boost traffic to your shop and increase your profits</a:t>
            </a:r>
          </a:p>
        </p:txBody>
      </p:sp>
      <p:sp>
        <p:nvSpPr>
          <p:cNvPr id="4" name="Text Placeholder 3">
            <a:extLst>
              <a:ext uri="{FF2B5EF4-FFF2-40B4-BE49-F238E27FC236}">
                <a16:creationId xmlns:a16="http://schemas.microsoft.com/office/drawing/2014/main" id="{82D977B0-ACC5-438F-AF57-FAA87F0AF939}"/>
              </a:ext>
            </a:extLst>
          </p:cNvPr>
          <p:cNvSpPr>
            <a:spLocks noGrp="1"/>
          </p:cNvSpPr>
          <p:nvPr>
            <p:ph type="body" sz="quarter" idx="16"/>
          </p:nvPr>
        </p:nvSpPr>
        <p:spPr>
          <a:xfrm>
            <a:off x="592268" y="1352121"/>
            <a:ext cx="10593596" cy="4924391"/>
          </a:xfrm>
        </p:spPr>
        <p:txBody>
          <a:bodyPr/>
          <a:lstStyle/>
          <a:p>
            <a:r>
              <a:rPr lang="en-US" sz="1100">
                <a:solidFill>
                  <a:schemeClr val="tx1"/>
                </a:solidFill>
              </a:rPr>
              <a:t>Boost Traffic</a:t>
            </a:r>
          </a:p>
          <a:p>
            <a:pPr lvl="1"/>
            <a:r>
              <a:rPr lang="en-US" sz="1100" cap="none">
                <a:solidFill>
                  <a:schemeClr val="tx1"/>
                </a:solidFill>
                <a:latin typeface="Arial"/>
                <a:cs typeface="Arial"/>
              </a:rPr>
              <a:t>Shop Referral program to connect DIY customers to your shop</a:t>
            </a:r>
          </a:p>
          <a:p>
            <a:pPr lvl="1"/>
            <a:r>
              <a:rPr lang="en-US" sz="1100" cap="none">
                <a:solidFill>
                  <a:schemeClr val="tx1"/>
                </a:solidFill>
                <a:latin typeface="Arial"/>
                <a:cs typeface="Arial"/>
              </a:rPr>
              <a:t>Customer signs and marketing to promote your shop</a:t>
            </a:r>
          </a:p>
          <a:p>
            <a:pPr lvl="1"/>
            <a:r>
              <a:rPr lang="en-US" sz="1100" cap="none">
                <a:solidFill>
                  <a:schemeClr val="tx1"/>
                </a:solidFill>
                <a:latin typeface="Arial"/>
                <a:cs typeface="Arial"/>
              </a:rPr>
              <a:t>Marketing plan to guide shops for business growth</a:t>
            </a:r>
          </a:p>
          <a:p>
            <a:pPr lvl="1"/>
            <a:r>
              <a:rPr lang="en-US" sz="1100" cap="none">
                <a:solidFill>
                  <a:schemeClr val="tx1"/>
                </a:solidFill>
                <a:latin typeface="Arial"/>
                <a:cs typeface="Arial"/>
              </a:rPr>
              <a:t>Online marketing solutions to get your shop found online</a:t>
            </a:r>
          </a:p>
          <a:p>
            <a:r>
              <a:rPr lang="en-US" sz="1100"/>
              <a:t>Selling Tools</a:t>
            </a:r>
          </a:p>
          <a:p>
            <a:pPr lvl="1"/>
            <a:r>
              <a:rPr lang="en-US" sz="1100" cap="none">
                <a:solidFill>
                  <a:schemeClr val="tx1"/>
                </a:solidFill>
                <a:latin typeface="Arial"/>
                <a:cs typeface="Arial"/>
              </a:rPr>
              <a:t>Digital diagrams, sales kits, inspection sheets and checklist to explain needed repairs to customer and increase average repair orders</a:t>
            </a:r>
          </a:p>
          <a:p>
            <a:pPr lvl="1"/>
            <a:r>
              <a:rPr lang="en-US" sz="1100" cap="none">
                <a:solidFill>
                  <a:schemeClr val="tx1"/>
                </a:solidFill>
                <a:latin typeface="Arial"/>
                <a:cs typeface="Arial"/>
              </a:rPr>
              <a:t>Auto repair financing to helps your customers get the repairs they need</a:t>
            </a:r>
          </a:p>
          <a:p>
            <a:pPr lvl="1"/>
            <a:r>
              <a:rPr lang="en-US" sz="1100" cap="none">
                <a:solidFill>
                  <a:schemeClr val="tx1"/>
                </a:solidFill>
                <a:latin typeface="Arial"/>
                <a:cs typeface="Arial"/>
              </a:rPr>
              <a:t>In-shop and online marketing to engage customers </a:t>
            </a:r>
          </a:p>
          <a:p>
            <a:r>
              <a:rPr lang="en-US" sz="1100">
                <a:solidFill>
                  <a:schemeClr val="tx1"/>
                </a:solidFill>
                <a:latin typeface="Arial"/>
                <a:cs typeface="Arial"/>
              </a:rPr>
              <a:t>Sales Tools</a:t>
            </a:r>
          </a:p>
          <a:p>
            <a:pPr lvl="1"/>
            <a:r>
              <a:rPr lang="en-US" sz="1100" cap="none">
                <a:solidFill>
                  <a:schemeClr val="tx1"/>
                </a:solidFill>
                <a:latin typeface="Arial"/>
                <a:cs typeface="Arial"/>
              </a:rPr>
              <a:t>Consignment and stocking programs</a:t>
            </a:r>
          </a:p>
          <a:p>
            <a:pPr lvl="1"/>
            <a:r>
              <a:rPr lang="en-US" sz="1100" cap="none">
                <a:solidFill>
                  <a:schemeClr val="tx1"/>
                </a:solidFill>
                <a:latin typeface="Arial"/>
                <a:cs typeface="Arial"/>
              </a:rPr>
              <a:t>Display racks and stocking cabinets</a:t>
            </a:r>
          </a:p>
          <a:p>
            <a:pPr lvl="1"/>
            <a:r>
              <a:rPr lang="en-US" sz="1100" cap="none">
                <a:solidFill>
                  <a:schemeClr val="tx1"/>
                </a:solidFill>
                <a:latin typeface="Arial"/>
                <a:cs typeface="Arial"/>
              </a:rPr>
              <a:t>Quarterly catalogs</a:t>
            </a:r>
          </a:p>
          <a:p>
            <a:r>
              <a:rPr lang="en-US" sz="1100">
                <a:solidFill>
                  <a:schemeClr val="tx1"/>
                </a:solidFill>
                <a:latin typeface="Arial"/>
                <a:cs typeface="Arial"/>
              </a:rPr>
              <a:t>Business Tools</a:t>
            </a:r>
          </a:p>
          <a:p>
            <a:pPr lvl="1"/>
            <a:r>
              <a:rPr lang="en-US" sz="1100" cap="none">
                <a:solidFill>
                  <a:schemeClr val="tx1"/>
                </a:solidFill>
                <a:latin typeface="Arial" panose="020B0604020202020204" pitchFamily="34" charset="0"/>
                <a:cs typeface="Arial" panose="020B0604020202020204" pitchFamily="34" charset="0"/>
              </a:rPr>
              <a:t>Professional Edge</a:t>
            </a:r>
          </a:p>
          <a:p>
            <a:pPr lvl="1"/>
            <a:r>
              <a:rPr lang="en-US" sz="1100" cap="none">
                <a:solidFill>
                  <a:schemeClr val="tx1"/>
                </a:solidFill>
                <a:latin typeface="Arial" panose="020B0604020202020204" pitchFamily="34" charset="0"/>
                <a:cs typeface="Arial" panose="020B0604020202020204" pitchFamily="34" charset="0"/>
              </a:rPr>
              <a:t>Business financing</a:t>
            </a:r>
          </a:p>
          <a:p>
            <a:pPr lvl="1"/>
            <a:r>
              <a:rPr lang="en-US" sz="1100" cap="none">
                <a:solidFill>
                  <a:schemeClr val="tx1"/>
                </a:solidFill>
                <a:latin typeface="Arial" panose="020B0604020202020204" pitchFamily="34" charset="0"/>
                <a:cs typeface="Arial" panose="020B0604020202020204" pitchFamily="34" charset="0"/>
              </a:rPr>
              <a:t>Business and employee insurance </a:t>
            </a:r>
          </a:p>
          <a:p>
            <a:pPr lvl="1"/>
            <a:r>
              <a:rPr lang="en-US" sz="1100" cap="none">
                <a:solidFill>
                  <a:schemeClr val="tx1"/>
                </a:solidFill>
                <a:latin typeface="Arial" panose="020B0604020202020204" pitchFamily="34" charset="0"/>
                <a:cs typeface="Arial" panose="020B0604020202020204" pitchFamily="34" charset="0"/>
              </a:rPr>
              <a:t>Uniforms and shop supplies</a:t>
            </a:r>
          </a:p>
          <a:p>
            <a:pPr lvl="1"/>
            <a:endParaRPr lang="en-US" sz="1100" cap="none">
              <a:solidFill>
                <a:schemeClr val="tx1"/>
              </a:solidFill>
              <a:latin typeface="Arial"/>
              <a:cs typeface="Arial"/>
            </a:endParaRPr>
          </a:p>
          <a:p>
            <a:pPr lvl="1"/>
            <a:endParaRPr lang="en-US" sz="1100" cap="none">
              <a:solidFill>
                <a:schemeClr val="tx1"/>
              </a:solidFill>
              <a:latin typeface="Arial"/>
              <a:cs typeface="Arial"/>
            </a:endParaRPr>
          </a:p>
          <a:p>
            <a:endParaRPr lang="en-US" sz="1100"/>
          </a:p>
        </p:txBody>
      </p:sp>
    </p:spTree>
    <p:extLst>
      <p:ext uri="{BB962C8B-B14F-4D97-AF65-F5344CB8AC3E}">
        <p14:creationId xmlns:p14="http://schemas.microsoft.com/office/powerpoint/2010/main" val="1366282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9BAB1D-E113-44EB-A249-C36C6581EAE0}"/>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1F13B34D-52F7-9444-8946-80D371080545}"/>
              </a:ext>
            </a:extLst>
          </p:cNvPr>
          <p:cNvSpPr>
            <a:spLocks noGrp="1"/>
          </p:cNvSpPr>
          <p:nvPr>
            <p:ph type="body" sz="quarter" idx="15"/>
          </p:nvPr>
        </p:nvSpPr>
        <p:spPr>
          <a:xfrm>
            <a:off x="532795" y="2600607"/>
            <a:ext cx="11485031" cy="645000"/>
          </a:xfrm>
        </p:spPr>
        <p:txBody>
          <a:bodyPr/>
          <a:lstStyle/>
          <a:p>
            <a:r>
              <a:rPr lang="en-US" dirty="0"/>
              <a:t> NEW Program Overview and Business Review</a:t>
            </a:r>
          </a:p>
        </p:txBody>
      </p:sp>
    </p:spTree>
    <p:extLst>
      <p:ext uri="{BB962C8B-B14F-4D97-AF65-F5344CB8AC3E}">
        <p14:creationId xmlns:p14="http://schemas.microsoft.com/office/powerpoint/2010/main" val="1361960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902166-7AC0-4BCA-96F8-817866FDE47B}"/>
              </a:ext>
            </a:extLst>
          </p:cNvPr>
          <p:cNvSpPr>
            <a:spLocks noGrp="1"/>
          </p:cNvSpPr>
          <p:nvPr>
            <p:ph type="body" sz="quarter" idx="13"/>
          </p:nvPr>
        </p:nvSpPr>
        <p:spPr>
          <a:xfrm>
            <a:off x="592268" y="425517"/>
            <a:ext cx="11071908" cy="644556"/>
          </a:xfrm>
        </p:spPr>
        <p:txBody>
          <a:bodyPr vert="horz" lIns="0" tIns="0" rIns="0" bIns="0" anchor="t"/>
          <a:lstStyle/>
          <a:p>
            <a:r>
              <a:rPr lang="en-US">
                <a:latin typeface="Arial"/>
                <a:cs typeface="Arial"/>
              </a:rPr>
              <a:t>business resources</a:t>
            </a:r>
          </a:p>
        </p:txBody>
      </p:sp>
      <p:sp>
        <p:nvSpPr>
          <p:cNvPr id="3" name="Text Placeholder 2">
            <a:extLst>
              <a:ext uri="{FF2B5EF4-FFF2-40B4-BE49-F238E27FC236}">
                <a16:creationId xmlns:a16="http://schemas.microsoft.com/office/drawing/2014/main" id="{C1C72D32-F73C-4A29-BDBF-997B60CB7927}"/>
              </a:ext>
            </a:extLst>
          </p:cNvPr>
          <p:cNvSpPr>
            <a:spLocks noGrp="1"/>
          </p:cNvSpPr>
          <p:nvPr>
            <p:ph type="body" sz="quarter" idx="15"/>
          </p:nvPr>
        </p:nvSpPr>
        <p:spPr>
          <a:xfrm>
            <a:off x="592268" y="962474"/>
            <a:ext cx="11071908" cy="319211"/>
          </a:xfrm>
        </p:spPr>
        <p:txBody>
          <a:bodyPr vert="horz" lIns="0" tIns="0" rIns="0" bIns="0" anchor="t"/>
          <a:lstStyle/>
          <a:p>
            <a:pPr>
              <a:lnSpc>
                <a:spcPct val="90000"/>
              </a:lnSpc>
              <a:spcBef>
                <a:spcPts val="1000"/>
              </a:spcBef>
              <a:spcAft>
                <a:spcPts val="0"/>
              </a:spcAft>
            </a:pPr>
            <a:r>
              <a:rPr lang="en-US" sz="2000" cap="all">
                <a:solidFill>
                  <a:srgbClr val="EB6D1C"/>
                </a:solidFill>
                <a:latin typeface="Arial"/>
                <a:cs typeface="Arial"/>
              </a:rPr>
              <a:t> Shop Referral Program</a:t>
            </a:r>
          </a:p>
        </p:txBody>
      </p:sp>
      <p:sp>
        <p:nvSpPr>
          <p:cNvPr id="4" name="Text Placeholder 3">
            <a:extLst>
              <a:ext uri="{FF2B5EF4-FFF2-40B4-BE49-F238E27FC236}">
                <a16:creationId xmlns:a16="http://schemas.microsoft.com/office/drawing/2014/main" id="{82D977B0-ACC5-438F-AF57-FAA87F0AF939}"/>
              </a:ext>
            </a:extLst>
          </p:cNvPr>
          <p:cNvSpPr>
            <a:spLocks noGrp="1"/>
          </p:cNvSpPr>
          <p:nvPr>
            <p:ph type="body" sz="quarter" idx="16"/>
          </p:nvPr>
        </p:nvSpPr>
        <p:spPr>
          <a:xfrm>
            <a:off x="592268" y="1352122"/>
            <a:ext cx="5960932" cy="3016678"/>
          </a:xfrm>
        </p:spPr>
        <p:txBody>
          <a:bodyPr/>
          <a:lstStyle/>
          <a:p>
            <a:r>
              <a:rPr lang="en-US"/>
              <a:t>Connect DIY customers to your shop</a:t>
            </a:r>
          </a:p>
          <a:p>
            <a:r>
              <a:rPr lang="en-US"/>
              <a:t>Promote your shops </a:t>
            </a:r>
          </a:p>
          <a:p>
            <a:r>
              <a:rPr lang="en-US"/>
              <a:t>Create custom coupons </a:t>
            </a:r>
          </a:p>
          <a:p>
            <a:r>
              <a:rPr lang="en-US"/>
              <a:t>Quick and easy signup process</a:t>
            </a:r>
          </a:p>
          <a:p>
            <a:r>
              <a:rPr lang="en-US"/>
              <a:t>Create custom coupons to be displayed in your referral profile</a:t>
            </a:r>
          </a:p>
          <a:p>
            <a:r>
              <a:rPr lang="en-US"/>
              <a:t>Updated search functionality in AutoZone.com to make it easier for customers to find your shop</a:t>
            </a:r>
          </a:p>
          <a:p>
            <a:endParaRPr lang="en-US"/>
          </a:p>
          <a:p>
            <a:endParaRPr lang="en-US"/>
          </a:p>
          <a:p>
            <a:endParaRPr lang="en-US"/>
          </a:p>
          <a:p>
            <a:endParaRPr lang="en-US"/>
          </a:p>
          <a:p>
            <a:pPr marL="0" indent="0">
              <a:buNone/>
            </a:pPr>
            <a:endParaRPr lang="en-US"/>
          </a:p>
          <a:p>
            <a:endParaRPr lang="en-US"/>
          </a:p>
          <a:p>
            <a:endParaRPr lang="en-US"/>
          </a:p>
          <a:p>
            <a:endParaRPr lang="en-US"/>
          </a:p>
          <a:p>
            <a:endParaRPr lang="en-US"/>
          </a:p>
          <a:p>
            <a:endParaRPr lang="en-US"/>
          </a:p>
          <a:p>
            <a:endParaRPr lang="en-US"/>
          </a:p>
        </p:txBody>
      </p:sp>
      <p:pic>
        <p:nvPicPr>
          <p:cNvPr id="7" name="Picture 6">
            <a:extLst>
              <a:ext uri="{FF2B5EF4-FFF2-40B4-BE49-F238E27FC236}">
                <a16:creationId xmlns:a16="http://schemas.microsoft.com/office/drawing/2014/main" id="{ED56588E-BD29-4D34-A863-0446C46746D9}"/>
              </a:ext>
            </a:extLst>
          </p:cNvPr>
          <p:cNvPicPr>
            <a:picLocks noChangeAspect="1"/>
          </p:cNvPicPr>
          <p:nvPr/>
        </p:nvPicPr>
        <p:blipFill>
          <a:blip r:embed="rId3"/>
          <a:stretch>
            <a:fillRect/>
          </a:stretch>
        </p:blipFill>
        <p:spPr>
          <a:xfrm>
            <a:off x="7084757" y="962474"/>
            <a:ext cx="3833195" cy="2818363"/>
          </a:xfrm>
          <a:prstGeom prst="rect">
            <a:avLst/>
          </a:prstGeom>
        </p:spPr>
      </p:pic>
      <p:pic>
        <p:nvPicPr>
          <p:cNvPr id="12" name="Picture 11">
            <a:extLst>
              <a:ext uri="{FF2B5EF4-FFF2-40B4-BE49-F238E27FC236}">
                <a16:creationId xmlns:a16="http://schemas.microsoft.com/office/drawing/2014/main" id="{C4DA91DC-DB1D-47DD-9299-C4E76FF065E9}"/>
              </a:ext>
            </a:extLst>
          </p:cNvPr>
          <p:cNvPicPr>
            <a:picLocks noChangeAspect="1"/>
          </p:cNvPicPr>
          <p:nvPr/>
        </p:nvPicPr>
        <p:blipFill>
          <a:blip r:embed="rId4"/>
          <a:stretch>
            <a:fillRect/>
          </a:stretch>
        </p:blipFill>
        <p:spPr>
          <a:xfrm>
            <a:off x="9001354" y="2959618"/>
            <a:ext cx="2238438" cy="2818363"/>
          </a:xfrm>
          <a:prstGeom prst="rect">
            <a:avLst/>
          </a:prstGeom>
        </p:spPr>
      </p:pic>
      <p:grpSp>
        <p:nvGrpSpPr>
          <p:cNvPr id="13" name="Group 12">
            <a:extLst>
              <a:ext uri="{FF2B5EF4-FFF2-40B4-BE49-F238E27FC236}">
                <a16:creationId xmlns:a16="http://schemas.microsoft.com/office/drawing/2014/main" id="{1A6E16CD-CEC7-4B85-AC66-B5738F148E47}"/>
              </a:ext>
            </a:extLst>
          </p:cNvPr>
          <p:cNvGrpSpPr/>
          <p:nvPr/>
        </p:nvGrpSpPr>
        <p:grpSpPr>
          <a:xfrm>
            <a:off x="701409" y="4065387"/>
            <a:ext cx="5168480" cy="1541360"/>
            <a:chOff x="781058" y="4325434"/>
            <a:chExt cx="4697590" cy="1329436"/>
          </a:xfrm>
        </p:grpSpPr>
        <p:sp>
          <p:nvSpPr>
            <p:cNvPr id="5" name="TextBox 4">
              <a:extLst>
                <a:ext uri="{FF2B5EF4-FFF2-40B4-BE49-F238E27FC236}">
                  <a16:creationId xmlns:a16="http://schemas.microsoft.com/office/drawing/2014/main" id="{7E7AEB85-A82A-41A8-9904-012DB3DB58E4}"/>
                </a:ext>
              </a:extLst>
            </p:cNvPr>
            <p:cNvSpPr txBox="1"/>
            <p:nvPr/>
          </p:nvSpPr>
          <p:spPr>
            <a:xfrm>
              <a:off x="781058" y="4325435"/>
              <a:ext cx="2238438" cy="1300754"/>
            </a:xfrm>
            <a:prstGeom prst="rect">
              <a:avLst/>
            </a:prstGeom>
            <a:noFill/>
          </p:spPr>
          <p:txBody>
            <a:bodyPr wrap="square" rtlCol="0">
              <a:spAutoFit/>
            </a:bodyPr>
            <a:lstStyle/>
            <a:p>
              <a:pPr algn="ctr"/>
              <a:r>
                <a:rPr lang="en-US" sz="2000" b="1">
                  <a:solidFill>
                    <a:srgbClr val="FC6F02"/>
                  </a:solidFill>
                </a:rPr>
                <a:t>OVER</a:t>
              </a:r>
            </a:p>
            <a:p>
              <a:pPr algn="ctr"/>
              <a:r>
                <a:rPr lang="en-US" sz="3200" b="1">
                  <a:solidFill>
                    <a:srgbClr val="FC6F02"/>
                  </a:solidFill>
                </a:rPr>
                <a:t>5,000,000</a:t>
              </a:r>
            </a:p>
            <a:p>
              <a:pPr algn="ctr"/>
              <a:r>
                <a:rPr lang="en-US" sz="2000" b="1">
                  <a:solidFill>
                    <a:srgbClr val="FC6F02"/>
                  </a:solidFill>
                </a:rPr>
                <a:t>ONLINE CUSTOMERS EVERY WEEK</a:t>
              </a:r>
            </a:p>
          </p:txBody>
        </p:sp>
        <p:sp>
          <p:nvSpPr>
            <p:cNvPr id="11" name="TextBox 10">
              <a:extLst>
                <a:ext uri="{FF2B5EF4-FFF2-40B4-BE49-F238E27FC236}">
                  <a16:creationId xmlns:a16="http://schemas.microsoft.com/office/drawing/2014/main" id="{66D4E359-08DC-4869-97A2-E268DA6310AC}"/>
                </a:ext>
              </a:extLst>
            </p:cNvPr>
            <p:cNvSpPr txBox="1"/>
            <p:nvPr/>
          </p:nvSpPr>
          <p:spPr>
            <a:xfrm>
              <a:off x="3111642" y="4325434"/>
              <a:ext cx="2367006" cy="1300753"/>
            </a:xfrm>
            <a:prstGeom prst="rect">
              <a:avLst/>
            </a:prstGeom>
            <a:noFill/>
          </p:spPr>
          <p:txBody>
            <a:bodyPr wrap="square">
              <a:spAutoFit/>
            </a:bodyPr>
            <a:lstStyle/>
            <a:p>
              <a:pPr algn="ctr"/>
              <a:r>
                <a:rPr lang="en-US" sz="2000" b="1">
                  <a:solidFill>
                    <a:srgbClr val="FC6F02"/>
                  </a:solidFill>
                </a:rPr>
                <a:t>OVER</a:t>
              </a:r>
            </a:p>
            <a:p>
              <a:pPr algn="ctr"/>
              <a:r>
                <a:rPr lang="en-US" sz="3200" b="1">
                  <a:solidFill>
                    <a:srgbClr val="FC6F02"/>
                  </a:solidFill>
                </a:rPr>
                <a:t>5,000,000</a:t>
              </a:r>
            </a:p>
            <a:p>
              <a:pPr algn="ctr"/>
              <a:r>
                <a:rPr lang="en-US" sz="2000" b="1">
                  <a:solidFill>
                    <a:srgbClr val="FC6F02"/>
                  </a:solidFill>
                </a:rPr>
                <a:t>IN-STORE CUSTOMERS EVERY WEEK</a:t>
              </a:r>
            </a:p>
          </p:txBody>
        </p:sp>
        <p:cxnSp>
          <p:nvCxnSpPr>
            <p:cNvPr id="10" name="Straight Connector 9">
              <a:extLst>
                <a:ext uri="{FF2B5EF4-FFF2-40B4-BE49-F238E27FC236}">
                  <a16:creationId xmlns:a16="http://schemas.microsoft.com/office/drawing/2014/main" id="{1ECD2FC8-2D88-4527-8690-5A013AEBE6EF}"/>
                </a:ext>
              </a:extLst>
            </p:cNvPr>
            <p:cNvCxnSpPr/>
            <p:nvPr/>
          </p:nvCxnSpPr>
          <p:spPr>
            <a:xfrm>
              <a:off x="3046410" y="4429496"/>
              <a:ext cx="0" cy="1225374"/>
            </a:xfrm>
            <a:prstGeom prst="line">
              <a:avLst/>
            </a:prstGeom>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148605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1274552"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TOOL AND EQUIPMENT PROGRAMS</a:t>
            </a:r>
            <a:endParaRPr kumimoji="0" lang="en-US" sz="2800" b="1" i="1"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9DF21DA2-DFCC-4637-A27F-947C2C6DE5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233" t="35202" b="39086"/>
          <a:stretch/>
        </p:blipFill>
        <p:spPr>
          <a:xfrm>
            <a:off x="2782099" y="3250384"/>
            <a:ext cx="7737959" cy="1437299"/>
          </a:xfrm>
          <a:prstGeom prst="rect">
            <a:avLst/>
          </a:prstGeom>
        </p:spPr>
      </p:pic>
      <p:grpSp>
        <p:nvGrpSpPr>
          <p:cNvPr id="11" name="Group 10">
            <a:extLst>
              <a:ext uri="{FF2B5EF4-FFF2-40B4-BE49-F238E27FC236}">
                <a16:creationId xmlns:a16="http://schemas.microsoft.com/office/drawing/2014/main" id="{0F23A2E8-3E6B-4DDA-9543-4A3AC5901742}"/>
              </a:ext>
            </a:extLst>
          </p:cNvPr>
          <p:cNvGrpSpPr/>
          <p:nvPr/>
        </p:nvGrpSpPr>
        <p:grpSpPr>
          <a:xfrm>
            <a:off x="2002596" y="4534941"/>
            <a:ext cx="8517462" cy="1415772"/>
            <a:chOff x="2046558" y="4386882"/>
            <a:chExt cx="8517462" cy="1415772"/>
          </a:xfrm>
        </p:grpSpPr>
        <p:sp>
          <p:nvSpPr>
            <p:cNvPr id="13" name="TextBox 12">
              <a:extLst>
                <a:ext uri="{FF2B5EF4-FFF2-40B4-BE49-F238E27FC236}">
                  <a16:creationId xmlns:a16="http://schemas.microsoft.com/office/drawing/2014/main" id="{A501F5F3-530D-4F28-841F-D54EE2898DF0}"/>
                </a:ext>
              </a:extLst>
            </p:cNvPr>
            <p:cNvSpPr txBox="1"/>
            <p:nvPr/>
          </p:nvSpPr>
          <p:spPr>
            <a:xfrm>
              <a:off x="2046558" y="4386882"/>
              <a:ext cx="3876449" cy="923330"/>
            </a:xfrm>
            <a:prstGeom prst="rect">
              <a:avLst/>
            </a:prstGeom>
            <a:solidFill>
              <a:schemeClr val="bg1"/>
            </a:solidFill>
            <a:ln>
              <a:solidFill>
                <a:schemeClr val="bg1"/>
              </a:solidFill>
            </a:ln>
          </p:spPr>
          <p:txBody>
            <a:bodyPr wrap="square" rtlCol="0">
              <a:spAutoFit/>
            </a:bodyPr>
            <a:lstStyle/>
            <a:p>
              <a:pPr algn="ctr"/>
              <a:r>
                <a:rPr lang="en-US">
                  <a:latin typeface="Arial" panose="020B0604020202020204" pitchFamily="34" charset="0"/>
                  <a:cs typeface="Arial" panose="020B0604020202020204" pitchFamily="34" charset="0"/>
                </a:rPr>
                <a:t>In-house extended credit terms and third-party financing available to help grow your business. </a:t>
              </a:r>
            </a:p>
          </p:txBody>
        </p:sp>
        <p:sp>
          <p:nvSpPr>
            <p:cNvPr id="14" name="TextBox 13">
              <a:extLst>
                <a:ext uri="{FF2B5EF4-FFF2-40B4-BE49-F238E27FC236}">
                  <a16:creationId xmlns:a16="http://schemas.microsoft.com/office/drawing/2014/main" id="{8C4C6EAA-4606-4519-AE72-8974451F05A0}"/>
                </a:ext>
              </a:extLst>
            </p:cNvPr>
            <p:cNvSpPr txBox="1"/>
            <p:nvPr/>
          </p:nvSpPr>
          <p:spPr>
            <a:xfrm>
              <a:off x="6088698" y="4386882"/>
              <a:ext cx="4475322" cy="1415772"/>
            </a:xfrm>
            <a:prstGeom prst="rect">
              <a:avLst/>
            </a:prstGeom>
            <a:solidFill>
              <a:schemeClr val="bg1"/>
            </a:solidFill>
            <a:ln>
              <a:solidFill>
                <a:schemeClr val="bg1"/>
              </a:solidFill>
            </a:ln>
          </p:spPr>
          <p:txBody>
            <a:bodyPr wrap="square" rtlCol="0">
              <a:spAutoFit/>
            </a:bodyPr>
            <a:lstStyle/>
            <a:p>
              <a:pPr algn="ctr"/>
              <a:r>
                <a:rPr lang="en-US">
                  <a:latin typeface="Arial" panose="020B0604020202020204" pitchFamily="34" charset="0"/>
                  <a:cs typeface="Arial" panose="020B0604020202020204" pitchFamily="34" charset="0"/>
                </a:rPr>
                <a:t>Experienced professionals on hand to guide you through your purchasing experience or customer service needs</a:t>
              </a:r>
            </a:p>
            <a:p>
              <a:pPr algn="ctr"/>
              <a:r>
                <a:rPr lang="en-US">
                  <a:latin typeface="Arial" panose="020B0604020202020204" pitchFamily="34" charset="0"/>
                  <a:cs typeface="Arial" panose="020B0604020202020204" pitchFamily="34" charset="0"/>
                </a:rPr>
                <a:t>1-877-AZTOOL1</a:t>
              </a:r>
            </a:p>
            <a:p>
              <a:pPr algn="ctr"/>
              <a:endParaRPr lang="en-US" sz="1400">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a16="http://schemas.microsoft.com/office/drawing/2014/main" id="{876B9DE5-9FDF-4AE4-9B4A-64D67CD35C2B}"/>
              </a:ext>
            </a:extLst>
          </p:cNvPr>
          <p:cNvPicPr>
            <a:picLocks noChangeAspect="1"/>
          </p:cNvPicPr>
          <p:nvPr/>
        </p:nvPicPr>
        <p:blipFill>
          <a:blip r:embed="rId4"/>
          <a:stretch>
            <a:fillRect/>
          </a:stretch>
        </p:blipFill>
        <p:spPr>
          <a:xfrm>
            <a:off x="106071" y="1041309"/>
            <a:ext cx="11955300" cy="1739174"/>
          </a:xfrm>
          <a:prstGeom prst="rect">
            <a:avLst/>
          </a:prstGeom>
        </p:spPr>
      </p:pic>
    </p:spTree>
    <p:extLst>
      <p:ext uri="{BB962C8B-B14F-4D97-AF65-F5344CB8AC3E}">
        <p14:creationId xmlns:p14="http://schemas.microsoft.com/office/powerpoint/2010/main" val="3608800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9BB3D0-7B6E-9D4D-A48C-F23E583DCD2C}"/>
              </a:ext>
            </a:extLst>
          </p:cNvPr>
          <p:cNvSpPr>
            <a:spLocks noGrp="1"/>
          </p:cNvSpPr>
          <p:nvPr>
            <p:ph type="body" sz="quarter" idx="13"/>
          </p:nvPr>
        </p:nvSpPr>
        <p:spPr/>
        <p:txBody>
          <a:bodyPr/>
          <a:lstStyle/>
          <a:p>
            <a:r>
              <a:rPr lang="en-US"/>
              <a:t>DURALAST</a:t>
            </a:r>
          </a:p>
        </p:txBody>
      </p:sp>
    </p:spTree>
    <p:extLst>
      <p:ext uri="{BB962C8B-B14F-4D97-AF65-F5344CB8AC3E}">
        <p14:creationId xmlns:p14="http://schemas.microsoft.com/office/powerpoint/2010/main" val="3266610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67BF5-1C7B-48F3-95DC-6C33175DC73D}"/>
              </a:ext>
            </a:extLst>
          </p:cNvPr>
          <p:cNvSpPr>
            <a:spLocks noGrp="1"/>
          </p:cNvSpPr>
          <p:nvPr>
            <p:ph type="body" sz="quarter" idx="13"/>
          </p:nvPr>
        </p:nvSpPr>
        <p:spPr/>
        <p:txBody>
          <a:bodyPr/>
          <a:lstStyle/>
          <a:p>
            <a:r>
              <a:rPr kumimoji="0" lang="en-US" sz="2800" b="1" i="0" u="none" strike="noStrike" kern="1200" cap="all" spc="0" normalizeH="0" baseline="0" noProof="0">
                <a:ln>
                  <a:noFill/>
                </a:ln>
                <a:solidFill>
                  <a:prstClr val="black">
                    <a:lumMod val="85000"/>
                    <a:lumOff val="15000"/>
                  </a:prstClr>
                </a:solidFill>
                <a:effectLst/>
                <a:uLnTx/>
                <a:uFillTx/>
                <a:latin typeface="Arial"/>
                <a:ea typeface="+mj-ea"/>
                <a:cs typeface="Arial"/>
              </a:rPr>
              <a:t>Duralast for the professional</a:t>
            </a:r>
          </a:p>
          <a:p>
            <a:endParaRPr lang="en-US"/>
          </a:p>
        </p:txBody>
      </p:sp>
      <p:pic>
        <p:nvPicPr>
          <p:cNvPr id="5" name="Picture 4">
            <a:extLst>
              <a:ext uri="{FF2B5EF4-FFF2-40B4-BE49-F238E27FC236}">
                <a16:creationId xmlns:a16="http://schemas.microsoft.com/office/drawing/2014/main" id="{2F232D24-91B6-4DF1-A6EB-CB92A9C782BF}"/>
              </a:ext>
            </a:extLst>
          </p:cNvPr>
          <p:cNvPicPr>
            <a:picLocks noChangeAspect="1"/>
          </p:cNvPicPr>
          <p:nvPr/>
        </p:nvPicPr>
        <p:blipFill>
          <a:blip r:embed="rId3"/>
          <a:stretch>
            <a:fillRect/>
          </a:stretch>
        </p:blipFill>
        <p:spPr>
          <a:xfrm>
            <a:off x="0" y="929268"/>
            <a:ext cx="12202208" cy="5338194"/>
          </a:xfrm>
          <a:prstGeom prst="rect">
            <a:avLst/>
          </a:prstGeom>
        </p:spPr>
      </p:pic>
      <p:pic>
        <p:nvPicPr>
          <p:cNvPr id="6" name="Picture 5">
            <a:extLst>
              <a:ext uri="{FF2B5EF4-FFF2-40B4-BE49-F238E27FC236}">
                <a16:creationId xmlns:a16="http://schemas.microsoft.com/office/drawing/2014/main" id="{952BCFE0-E22B-489A-9A0A-0F5D800C741C}"/>
              </a:ext>
            </a:extLst>
          </p:cNvPr>
          <p:cNvPicPr>
            <a:picLocks noChangeAspect="1"/>
          </p:cNvPicPr>
          <p:nvPr/>
        </p:nvPicPr>
        <p:blipFill>
          <a:blip r:embed="rId4"/>
          <a:stretch>
            <a:fillRect/>
          </a:stretch>
        </p:blipFill>
        <p:spPr>
          <a:xfrm>
            <a:off x="4781019" y="3952019"/>
            <a:ext cx="1957660" cy="1976713"/>
          </a:xfrm>
          <a:prstGeom prst="rect">
            <a:avLst/>
          </a:prstGeom>
        </p:spPr>
      </p:pic>
    </p:spTree>
    <p:extLst>
      <p:ext uri="{BB962C8B-B14F-4D97-AF65-F5344CB8AC3E}">
        <p14:creationId xmlns:p14="http://schemas.microsoft.com/office/powerpoint/2010/main" val="299925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57B46D-288A-4B13-9F23-4472D3F5D560}"/>
              </a:ext>
            </a:extLst>
          </p:cNvPr>
          <p:cNvSpPr>
            <a:spLocks noGrp="1"/>
          </p:cNvSpPr>
          <p:nvPr>
            <p:ph type="body" sz="quarter" idx="13"/>
          </p:nvPr>
        </p:nvSpPr>
        <p:spPr/>
        <p:txBody>
          <a:bodyPr/>
          <a:lstStyle/>
          <a:p>
            <a:r>
              <a:rPr kumimoji="0" lang="en-US" sz="2800" b="1" i="0" u="none" strike="noStrike" kern="1200" cap="all" spc="0" normalizeH="0" baseline="0" noProof="0">
                <a:ln>
                  <a:noFill/>
                </a:ln>
                <a:solidFill>
                  <a:prstClr val="black">
                    <a:lumMod val="85000"/>
                    <a:lumOff val="15000"/>
                  </a:prstClr>
                </a:solidFill>
                <a:effectLst/>
                <a:uLnTx/>
                <a:uFillTx/>
                <a:latin typeface="Arial"/>
                <a:ea typeface="+mj-ea"/>
                <a:cs typeface="Arial"/>
              </a:rPr>
              <a:t>Duralast for the professional</a:t>
            </a:r>
          </a:p>
          <a:p>
            <a:endParaRPr lang="en-US" sz="2400" b="0">
              <a:solidFill>
                <a:srgbClr val="EB6D1C"/>
              </a:solidFill>
              <a:latin typeface="Arial"/>
              <a:ea typeface="+mn-ea"/>
              <a:cs typeface="Arial"/>
            </a:endParaRPr>
          </a:p>
        </p:txBody>
      </p:sp>
      <p:sp>
        <p:nvSpPr>
          <p:cNvPr id="3" name="Text Placeholder 2">
            <a:extLst>
              <a:ext uri="{FF2B5EF4-FFF2-40B4-BE49-F238E27FC236}">
                <a16:creationId xmlns:a16="http://schemas.microsoft.com/office/drawing/2014/main" id="{C013921E-4C55-4D73-8C55-0E7227157A81}"/>
              </a:ext>
            </a:extLst>
          </p:cNvPr>
          <p:cNvSpPr>
            <a:spLocks noGrp="1"/>
          </p:cNvSpPr>
          <p:nvPr>
            <p:ph type="body" sz="quarter" idx="15"/>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000" cap="all">
                <a:solidFill>
                  <a:srgbClr val="EB6D1C"/>
                </a:solidFill>
                <a:latin typeface="Arial"/>
                <a:cs typeface="Arial"/>
              </a:rPr>
              <a:t>We’ve built our brand to protect yours</a:t>
            </a:r>
          </a:p>
          <a:p>
            <a:endParaRPr lang="en-US"/>
          </a:p>
        </p:txBody>
      </p:sp>
      <p:sp>
        <p:nvSpPr>
          <p:cNvPr id="4" name="Text Placeholder 3">
            <a:extLst>
              <a:ext uri="{FF2B5EF4-FFF2-40B4-BE49-F238E27FC236}">
                <a16:creationId xmlns:a16="http://schemas.microsoft.com/office/drawing/2014/main" id="{A7649C9B-1990-411D-84ED-4E40B36B16F1}"/>
              </a:ext>
            </a:extLst>
          </p:cNvPr>
          <p:cNvSpPr>
            <a:spLocks noGrp="1"/>
          </p:cNvSpPr>
          <p:nvPr>
            <p:ph type="body" sz="quarter" idx="16"/>
          </p:nvPr>
        </p:nvSpPr>
        <p:spPr/>
        <p:txBody>
          <a:bodyPr vert="horz" lIns="0" tIns="0" rIns="0" bIns="0" anchor="t"/>
          <a:lstStyle/>
          <a:p>
            <a:pPr>
              <a:buClr>
                <a:srgbClr val="EB572B"/>
              </a:buClr>
            </a:pPr>
            <a:r>
              <a:rPr lang="en-US">
                <a:ea typeface="Calibri" panose="020F0502020204030204" pitchFamily="34" charset="0"/>
              </a:rPr>
              <a:t>The standards for Duralast parts are equal to or higher than the OE and many competitors </a:t>
            </a:r>
          </a:p>
          <a:p>
            <a:pPr>
              <a:buClr>
                <a:srgbClr val="EB572B"/>
              </a:buClr>
            </a:pPr>
            <a:r>
              <a:rPr lang="en-US">
                <a:latin typeface="Arial"/>
                <a:cs typeface="Arial"/>
              </a:rPr>
              <a:t>Extensive torture, life-cycle and component testing ensure OE or better performance </a:t>
            </a:r>
          </a:p>
          <a:p>
            <a:pPr marL="228600" lvl="1">
              <a:buClr>
                <a:srgbClr val="EB572B"/>
              </a:buClr>
            </a:pPr>
            <a:r>
              <a:rPr lang="en-US" sz="1600" cap="none">
                <a:solidFill>
                  <a:sysClr val="windowText" lastClr="000000"/>
                </a:solidFill>
                <a:latin typeface="Arial"/>
                <a:cs typeface="Arial"/>
              </a:rPr>
              <a:t>Produced by category-leading, Tier-1, or OE parts manufacturers</a:t>
            </a:r>
            <a:endParaRPr lang="en-US" sz="1600">
              <a:latin typeface="Arial"/>
              <a:cs typeface="Arial"/>
            </a:endParaRPr>
          </a:p>
          <a:p>
            <a:pPr>
              <a:buClr>
                <a:srgbClr val="EB572B"/>
              </a:buClr>
            </a:pPr>
            <a:r>
              <a:rPr lang="en-US" sz="1600">
                <a:latin typeface="Arial"/>
                <a:cs typeface="Arial"/>
              </a:rPr>
              <a:t>Duralast is Proven Tough on millions of vehicles across America every day </a:t>
            </a:r>
            <a:endParaRPr lang="en-US" sz="1600"/>
          </a:p>
          <a:p>
            <a:endParaRPr lang="en-US"/>
          </a:p>
        </p:txBody>
      </p:sp>
      <p:pic>
        <p:nvPicPr>
          <p:cNvPr id="6" name="Picture 5">
            <a:extLst>
              <a:ext uri="{FF2B5EF4-FFF2-40B4-BE49-F238E27FC236}">
                <a16:creationId xmlns:a16="http://schemas.microsoft.com/office/drawing/2014/main" id="{1114DC1B-007D-E0EA-B139-6B7C17CB8A43}"/>
              </a:ext>
            </a:extLst>
          </p:cNvPr>
          <p:cNvPicPr>
            <a:picLocks noChangeAspect="1"/>
          </p:cNvPicPr>
          <p:nvPr/>
        </p:nvPicPr>
        <p:blipFill>
          <a:blip r:embed="rId3"/>
          <a:stretch>
            <a:fillRect/>
          </a:stretch>
        </p:blipFill>
        <p:spPr>
          <a:xfrm>
            <a:off x="1985139" y="2995135"/>
            <a:ext cx="6660872" cy="2228235"/>
          </a:xfrm>
          <a:prstGeom prst="rect">
            <a:avLst/>
          </a:prstGeom>
        </p:spPr>
      </p:pic>
      <p:pic>
        <p:nvPicPr>
          <p:cNvPr id="5" name="Picture 4">
            <a:extLst>
              <a:ext uri="{FF2B5EF4-FFF2-40B4-BE49-F238E27FC236}">
                <a16:creationId xmlns:a16="http://schemas.microsoft.com/office/drawing/2014/main" id="{C6281756-3760-9B0B-7C3F-5921F2083782}"/>
              </a:ext>
            </a:extLst>
          </p:cNvPr>
          <p:cNvPicPr>
            <a:picLocks noChangeAspect="1"/>
          </p:cNvPicPr>
          <p:nvPr/>
        </p:nvPicPr>
        <p:blipFill>
          <a:blip r:embed="rId4"/>
          <a:stretch>
            <a:fillRect/>
          </a:stretch>
        </p:blipFill>
        <p:spPr>
          <a:xfrm>
            <a:off x="7154468" y="2883049"/>
            <a:ext cx="5134249" cy="3157684"/>
          </a:xfrm>
          <a:prstGeom prst="rect">
            <a:avLst/>
          </a:prstGeom>
        </p:spPr>
      </p:pic>
      <p:pic>
        <p:nvPicPr>
          <p:cNvPr id="9" name="Picture 8">
            <a:extLst>
              <a:ext uri="{FF2B5EF4-FFF2-40B4-BE49-F238E27FC236}">
                <a16:creationId xmlns:a16="http://schemas.microsoft.com/office/drawing/2014/main" id="{1EAC992E-0E5D-A0CE-172F-9439A0DDED6B}"/>
              </a:ext>
            </a:extLst>
          </p:cNvPr>
          <p:cNvPicPr>
            <a:picLocks noChangeAspect="1"/>
          </p:cNvPicPr>
          <p:nvPr/>
        </p:nvPicPr>
        <p:blipFill>
          <a:blip r:embed="rId5"/>
          <a:stretch>
            <a:fillRect/>
          </a:stretch>
        </p:blipFill>
        <p:spPr>
          <a:xfrm>
            <a:off x="333486" y="4178498"/>
            <a:ext cx="2504585" cy="1926604"/>
          </a:xfrm>
          <a:prstGeom prst="rect">
            <a:avLst/>
          </a:prstGeom>
        </p:spPr>
      </p:pic>
      <p:pic>
        <p:nvPicPr>
          <p:cNvPr id="10" name="Picture 9">
            <a:extLst>
              <a:ext uri="{FF2B5EF4-FFF2-40B4-BE49-F238E27FC236}">
                <a16:creationId xmlns:a16="http://schemas.microsoft.com/office/drawing/2014/main" id="{D336852F-EEC5-869E-D1EA-5849E5FD5197}"/>
              </a:ext>
            </a:extLst>
          </p:cNvPr>
          <p:cNvPicPr>
            <a:picLocks noChangeAspect="1"/>
          </p:cNvPicPr>
          <p:nvPr/>
        </p:nvPicPr>
        <p:blipFill>
          <a:blip r:embed="rId6"/>
          <a:stretch>
            <a:fillRect/>
          </a:stretch>
        </p:blipFill>
        <p:spPr>
          <a:xfrm>
            <a:off x="1820127" y="4389846"/>
            <a:ext cx="2745344" cy="2111803"/>
          </a:xfrm>
          <a:prstGeom prst="rect">
            <a:avLst/>
          </a:prstGeom>
        </p:spPr>
      </p:pic>
    </p:spTree>
    <p:extLst>
      <p:ext uri="{BB962C8B-B14F-4D97-AF65-F5344CB8AC3E}">
        <p14:creationId xmlns:p14="http://schemas.microsoft.com/office/powerpoint/2010/main" val="2504286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FE4026-9E43-4039-A3D5-DFBAA9915FF0}"/>
              </a:ext>
            </a:extLst>
          </p:cNvPr>
          <p:cNvSpPr>
            <a:spLocks noGrp="1"/>
          </p:cNvSpPr>
          <p:nvPr>
            <p:ph type="body" sz="quarter" idx="13"/>
          </p:nvPr>
        </p:nvSpPr>
        <p:spPr/>
        <p:txBody>
          <a:bodyPr/>
          <a:lstStyle/>
          <a:p>
            <a:r>
              <a:rPr lang="en-US" dirty="0"/>
              <a:t>Meineke Program</a:t>
            </a:r>
          </a:p>
        </p:txBody>
      </p:sp>
      <p:sp>
        <p:nvSpPr>
          <p:cNvPr id="4" name="Text Placeholder 3">
            <a:extLst>
              <a:ext uri="{FF2B5EF4-FFF2-40B4-BE49-F238E27FC236}">
                <a16:creationId xmlns:a16="http://schemas.microsoft.com/office/drawing/2014/main" id="{A2259D0F-2599-4F3E-ABD6-C1CBC5AA1D53}"/>
              </a:ext>
            </a:extLst>
          </p:cNvPr>
          <p:cNvSpPr>
            <a:spLocks noGrp="1"/>
          </p:cNvSpPr>
          <p:nvPr>
            <p:ph type="body" sz="quarter" idx="16"/>
          </p:nvPr>
        </p:nvSpPr>
        <p:spPr/>
        <p:txBody>
          <a:bodyPr/>
          <a:lstStyle/>
          <a:p>
            <a:r>
              <a:rPr lang="en-US" sz="3200" dirty="0"/>
              <a:t>Meineke program is “Enhanced” level national account pricing. AutoZone's best pricing available.</a:t>
            </a:r>
          </a:p>
          <a:p>
            <a:r>
              <a:rPr lang="en-US" sz="3200" dirty="0"/>
              <a:t>5% rebate monthly paid directly to your shop</a:t>
            </a:r>
          </a:p>
          <a:p>
            <a:r>
              <a:rPr lang="en-US" sz="3200" dirty="0"/>
              <a:t>Driven Brands has negotiated the Best pricing for Meineke Dealers and continues to provide the dealers with the benefits of the Driven Brands’ group buying power.</a:t>
            </a:r>
          </a:p>
          <a:p>
            <a:r>
              <a:rPr lang="en-US" sz="3200" dirty="0"/>
              <a:t>As new Dealers are opened, AutoZone is opening purchasing accounts so that the new franchisees can get right to business on day 1.</a:t>
            </a:r>
          </a:p>
          <a:p>
            <a:pPr marL="0" indent="0">
              <a:buNone/>
            </a:pPr>
            <a:endParaRPr lang="en-US" dirty="0"/>
          </a:p>
        </p:txBody>
      </p:sp>
    </p:spTree>
    <p:extLst>
      <p:ext uri="{BB962C8B-B14F-4D97-AF65-F5344CB8AC3E}">
        <p14:creationId xmlns:p14="http://schemas.microsoft.com/office/powerpoint/2010/main" val="519198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C0BFA7A-5A31-8642-8100-63FF68CFF1C3}"/>
              </a:ext>
            </a:extLst>
          </p:cNvPr>
          <p:cNvSpPr txBox="1">
            <a:spLocks/>
          </p:cNvSpPr>
          <p:nvPr/>
        </p:nvSpPr>
        <p:spPr>
          <a:xfrm>
            <a:off x="730546" y="2995986"/>
            <a:ext cx="10576361" cy="1068561"/>
          </a:xfrm>
          <a:prstGeom prst="rect">
            <a:avLst/>
          </a:prstGeom>
        </p:spPr>
        <p:txBody>
          <a:bodyPr vert="horz" lIns="0" tIns="0" rIns="0" bIns="0" anchor="ctr"/>
          <a:lstStyle>
            <a:lvl1pPr marL="0" indent="0" algn="ctr" defTabSz="914400" rtl="0" eaLnBrk="1" latinLnBrk="0" hangingPunct="1">
              <a:lnSpc>
                <a:spcPct val="90000"/>
              </a:lnSpc>
              <a:spcBef>
                <a:spcPts val="0"/>
              </a:spcBef>
              <a:buFont typeface="Arial" panose="020B0604020202020204" pitchFamily="34" charset="0"/>
              <a:buNone/>
              <a:defRPr sz="2000" kern="1200" cap="none">
                <a:solidFill>
                  <a:schemeClr val="bg1">
                    <a:lumMod val="50000"/>
                  </a:schemeClr>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cap="all">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cap="all">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cap="all">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cap="all">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600" b="1">
                <a:solidFill>
                  <a:srgbClr val="FF6500"/>
                </a:solidFill>
              </a:rPr>
              <a:t>THANK YOU!</a:t>
            </a:r>
          </a:p>
        </p:txBody>
      </p:sp>
    </p:spTree>
    <p:extLst>
      <p:ext uri="{BB962C8B-B14F-4D97-AF65-F5344CB8AC3E}">
        <p14:creationId xmlns:p14="http://schemas.microsoft.com/office/powerpoint/2010/main" val="4186211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1366BD-7588-8945-A4FF-B12745D07352}"/>
              </a:ext>
            </a:extLst>
          </p:cNvPr>
          <p:cNvSpPr>
            <a:spLocks noGrp="1"/>
          </p:cNvSpPr>
          <p:nvPr>
            <p:ph type="body" sz="quarter" idx="13"/>
          </p:nvPr>
        </p:nvSpPr>
        <p:spPr/>
        <p:txBody>
          <a:bodyPr/>
          <a:lstStyle/>
          <a:p>
            <a:r>
              <a:rPr lang="en-US"/>
              <a:t>Agenda</a:t>
            </a:r>
          </a:p>
        </p:txBody>
      </p:sp>
      <p:sp>
        <p:nvSpPr>
          <p:cNvPr id="4" name="Text Placeholder 3">
            <a:extLst>
              <a:ext uri="{FF2B5EF4-FFF2-40B4-BE49-F238E27FC236}">
                <a16:creationId xmlns:a16="http://schemas.microsoft.com/office/drawing/2014/main" id="{B79927B5-60E5-2B41-BFF8-33348FC86EB2}"/>
              </a:ext>
            </a:extLst>
          </p:cNvPr>
          <p:cNvSpPr>
            <a:spLocks noGrp="1"/>
          </p:cNvSpPr>
          <p:nvPr>
            <p:ph type="body" sz="quarter" idx="15"/>
          </p:nvPr>
        </p:nvSpPr>
        <p:spPr/>
        <p:txBody>
          <a:bodyPr/>
          <a:lstStyle/>
          <a:p>
            <a:r>
              <a:rPr lang="en-US" dirty="0"/>
              <a:t>Our Story</a:t>
            </a:r>
          </a:p>
          <a:p>
            <a:r>
              <a:rPr lang="en-US" dirty="0"/>
              <a:t>Our Differentiators</a:t>
            </a:r>
          </a:p>
          <a:p>
            <a:r>
              <a:rPr lang="en-US" dirty="0"/>
              <a:t>Our Brand</a:t>
            </a:r>
          </a:p>
          <a:p>
            <a:r>
              <a:rPr lang="en-US" dirty="0"/>
              <a:t>Our Commitment </a:t>
            </a:r>
          </a:p>
        </p:txBody>
      </p:sp>
    </p:spTree>
    <p:extLst>
      <p:ext uri="{BB962C8B-B14F-4D97-AF65-F5344CB8AC3E}">
        <p14:creationId xmlns:p14="http://schemas.microsoft.com/office/powerpoint/2010/main" val="2996400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F083F0-02F0-C24F-9A75-A6F731BE251B}"/>
              </a:ext>
            </a:extLst>
          </p:cNvPr>
          <p:cNvSpPr>
            <a:spLocks noGrp="1"/>
          </p:cNvSpPr>
          <p:nvPr>
            <p:ph type="body" sz="quarter" idx="13"/>
          </p:nvPr>
        </p:nvSpPr>
        <p:spPr/>
        <p:txBody>
          <a:bodyPr/>
          <a:lstStyle/>
          <a:p>
            <a:r>
              <a:rPr lang="en-US"/>
              <a:t>OUR STORY</a:t>
            </a:r>
          </a:p>
        </p:txBody>
      </p:sp>
    </p:spTree>
    <p:extLst>
      <p:ext uri="{BB962C8B-B14F-4D97-AF65-F5344CB8AC3E}">
        <p14:creationId xmlns:p14="http://schemas.microsoft.com/office/powerpoint/2010/main" val="2766101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402559" y="397206"/>
            <a:ext cx="10076688"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TAKING CARE OF PEOPLE WHO TAKE CARE OF CARS</a:t>
            </a:r>
          </a:p>
        </p:txBody>
      </p:sp>
      <p:sp>
        <p:nvSpPr>
          <p:cNvPr id="4" name="Text Placeholder 4">
            <a:extLst>
              <a:ext uri="{FF2B5EF4-FFF2-40B4-BE49-F238E27FC236}">
                <a16:creationId xmlns:a16="http://schemas.microsoft.com/office/drawing/2014/main" id="{F94C5388-C33D-C240-AB76-A2000A1CC1D8}"/>
              </a:ext>
            </a:extLst>
          </p:cNvPr>
          <p:cNvSpPr txBox="1">
            <a:spLocks noChangeArrowheads="1"/>
          </p:cNvSpPr>
          <p:nvPr/>
        </p:nvSpPr>
        <p:spPr bwMode="auto">
          <a:xfrm>
            <a:off x="585113" y="1199641"/>
            <a:ext cx="4700016" cy="42013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00"/>
              </a:lnSpc>
              <a:buClr>
                <a:schemeClr val="accent2"/>
              </a:buClr>
              <a:buNone/>
            </a:pPr>
            <a:r>
              <a:rPr lang="en-US" altLang="en-US" sz="1600">
                <a:latin typeface="Arial" panose="020B0604020202020204" pitchFamily="34" charset="0"/>
                <a:cs typeface="Arial" panose="020B0604020202020204" pitchFamily="34" charset="0"/>
              </a:rPr>
              <a:t>AutoZone started with a vision and a commitment to taking care of people who take care of cars.</a:t>
            </a:r>
          </a:p>
          <a:p>
            <a:pPr marL="0" indent="0">
              <a:lnSpc>
                <a:spcPts val="1800"/>
              </a:lnSpc>
              <a:buClr>
                <a:schemeClr val="accent2"/>
              </a:buClr>
              <a:buNone/>
            </a:pPr>
            <a:r>
              <a:rPr lang="en-US" altLang="en-US" sz="1600">
                <a:latin typeface="Arial" panose="020B0604020202020204" pitchFamily="34" charset="0"/>
                <a:cs typeface="Arial" panose="020B0604020202020204" pitchFamily="34" charset="0"/>
              </a:rPr>
              <a:t>On July 4, 1979, in the small town of Forrest City, Arkansas, we opened the first “Auto Shack”, with first day sales of only $300.</a:t>
            </a:r>
          </a:p>
          <a:p>
            <a:pPr marL="0" indent="0">
              <a:lnSpc>
                <a:spcPts val="1800"/>
              </a:lnSpc>
              <a:buClr>
                <a:schemeClr val="accent2"/>
              </a:buClr>
              <a:buNone/>
            </a:pPr>
            <a:r>
              <a:rPr lang="en-US" altLang="en-US" sz="1600">
                <a:latin typeface="Arial" panose="020B0604020202020204" pitchFamily="34" charset="0"/>
                <a:cs typeface="Arial" panose="020B0604020202020204" pitchFamily="34" charset="0"/>
              </a:rPr>
              <a:t>Since that first day, we’ve kept that vision and </a:t>
            </a:r>
            <a:br>
              <a:rPr lang="en-US" altLang="en-US" sz="1600">
                <a:latin typeface="Arial" panose="020B0604020202020204" pitchFamily="34" charset="0"/>
                <a:cs typeface="Arial" panose="020B0604020202020204" pitchFamily="34" charset="0"/>
              </a:rPr>
            </a:br>
            <a:r>
              <a:rPr lang="en-US" altLang="en-US" sz="1600">
                <a:latin typeface="Arial" panose="020B0604020202020204" pitchFamily="34" charset="0"/>
                <a:cs typeface="Arial" panose="020B0604020202020204" pitchFamily="34" charset="0"/>
              </a:rPr>
              <a:t>commitment alive, and it’s been the driving force </a:t>
            </a:r>
            <a:br>
              <a:rPr lang="en-US" altLang="en-US" sz="1600">
                <a:latin typeface="Arial" panose="020B0604020202020204" pitchFamily="34" charset="0"/>
                <a:cs typeface="Arial" panose="020B0604020202020204" pitchFamily="34" charset="0"/>
              </a:rPr>
            </a:br>
            <a:r>
              <a:rPr lang="en-US" altLang="en-US" sz="1600">
                <a:latin typeface="Arial" panose="020B0604020202020204" pitchFamily="34" charset="0"/>
                <a:cs typeface="Arial" panose="020B0604020202020204" pitchFamily="34" charset="0"/>
              </a:rPr>
              <a:t>behind AutoZone’s success – </a:t>
            </a:r>
          </a:p>
          <a:p>
            <a:pPr marL="0" indent="0">
              <a:lnSpc>
                <a:spcPts val="1800"/>
              </a:lnSpc>
              <a:buClr>
                <a:schemeClr val="accent2"/>
              </a:buClr>
              <a:buNone/>
            </a:pPr>
            <a:r>
              <a:rPr lang="en-US" altLang="en-US" sz="1600">
                <a:latin typeface="Arial" panose="020B0604020202020204" pitchFamily="34" charset="0"/>
                <a:cs typeface="Arial" panose="020B0604020202020204" pitchFamily="34" charset="0"/>
              </a:rPr>
              <a:t>We’re ready to help you take your business to the</a:t>
            </a:r>
            <a:br>
              <a:rPr lang="en-US" altLang="en-US" sz="1600">
                <a:latin typeface="Arial" panose="020B0604020202020204" pitchFamily="34" charset="0"/>
                <a:cs typeface="Arial" panose="020B0604020202020204" pitchFamily="34" charset="0"/>
              </a:rPr>
            </a:br>
            <a:r>
              <a:rPr lang="en-US" altLang="en-US" sz="1600">
                <a:latin typeface="Arial" panose="020B0604020202020204" pitchFamily="34" charset="0"/>
                <a:cs typeface="Arial" panose="020B0604020202020204" pitchFamily="34" charset="0"/>
              </a:rPr>
              <a:t>next level with dedicated people, commercially focused programs and the parts you need when you need them. </a:t>
            </a:r>
          </a:p>
        </p:txBody>
      </p:sp>
      <p:pic>
        <p:nvPicPr>
          <p:cNvPr id="6" name="Picture 5">
            <a:extLst>
              <a:ext uri="{FF2B5EF4-FFF2-40B4-BE49-F238E27FC236}">
                <a16:creationId xmlns:a16="http://schemas.microsoft.com/office/drawing/2014/main" id="{4F201ABE-0EC2-E446-BD6E-067FFCE97736}"/>
              </a:ext>
            </a:extLst>
          </p:cNvPr>
          <p:cNvPicPr>
            <a:picLocks noChangeAspect="1"/>
          </p:cNvPicPr>
          <p:nvPr/>
        </p:nvPicPr>
        <p:blipFill>
          <a:blip r:embed="rId3"/>
          <a:stretch>
            <a:fillRect/>
          </a:stretch>
        </p:blipFill>
        <p:spPr>
          <a:xfrm>
            <a:off x="5541264" y="1380744"/>
            <a:ext cx="5705856" cy="3668050"/>
          </a:xfrm>
          <a:prstGeom prst="rect">
            <a:avLst/>
          </a:prstGeom>
        </p:spPr>
      </p:pic>
    </p:spTree>
    <p:extLst>
      <p:ext uri="{BB962C8B-B14F-4D97-AF65-F5344CB8AC3E}">
        <p14:creationId xmlns:p14="http://schemas.microsoft.com/office/powerpoint/2010/main" val="936569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2">
            <a:extLst>
              <a:ext uri="{FF2B5EF4-FFF2-40B4-BE49-F238E27FC236}">
                <a16:creationId xmlns:a16="http://schemas.microsoft.com/office/drawing/2014/main" id="{035EA95B-E5E8-42FA-B0F0-3E78D9EAA01D}"/>
              </a:ext>
            </a:extLst>
          </p:cNvPr>
          <p:cNvSpPr txBox="1">
            <a:spLocks/>
          </p:cNvSpPr>
          <p:nvPr/>
        </p:nvSpPr>
        <p:spPr>
          <a:xfrm>
            <a:off x="488740" y="374904"/>
            <a:ext cx="10076688"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AUTOZONE HISTORICAL TIMELINE</a:t>
            </a:r>
          </a:p>
        </p:txBody>
      </p:sp>
      <p:grpSp>
        <p:nvGrpSpPr>
          <p:cNvPr id="85" name="Group 84">
            <a:extLst>
              <a:ext uri="{FF2B5EF4-FFF2-40B4-BE49-F238E27FC236}">
                <a16:creationId xmlns:a16="http://schemas.microsoft.com/office/drawing/2014/main" id="{32AF3BF0-94D5-4F77-8763-D54786301979}"/>
              </a:ext>
            </a:extLst>
          </p:cNvPr>
          <p:cNvGrpSpPr/>
          <p:nvPr/>
        </p:nvGrpSpPr>
        <p:grpSpPr>
          <a:xfrm>
            <a:off x="1603446" y="2979729"/>
            <a:ext cx="9257804" cy="2834317"/>
            <a:chOff x="1603446" y="3780012"/>
            <a:chExt cx="9257804" cy="2834317"/>
          </a:xfrm>
        </p:grpSpPr>
        <p:sp>
          <p:nvSpPr>
            <p:cNvPr id="86" name="Rectangle 85">
              <a:extLst>
                <a:ext uri="{FF2B5EF4-FFF2-40B4-BE49-F238E27FC236}">
                  <a16:creationId xmlns:a16="http://schemas.microsoft.com/office/drawing/2014/main" id="{3EF9977F-6B44-4F58-9441-F4BC40016EF8}"/>
                </a:ext>
              </a:extLst>
            </p:cNvPr>
            <p:cNvSpPr/>
            <p:nvPr/>
          </p:nvSpPr>
          <p:spPr>
            <a:xfrm>
              <a:off x="1603446" y="6149655"/>
              <a:ext cx="9257804" cy="4646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t>        ‘79             ’96             ’98           ’02            ’05            ’07            ’11           ’12            ’14            ’17           ’20           ’21             ‘22  </a:t>
              </a:r>
            </a:p>
          </p:txBody>
        </p:sp>
        <p:sp>
          <p:nvSpPr>
            <p:cNvPr id="111" name="TextBox 110">
              <a:extLst>
                <a:ext uri="{FF2B5EF4-FFF2-40B4-BE49-F238E27FC236}">
                  <a16:creationId xmlns:a16="http://schemas.microsoft.com/office/drawing/2014/main" id="{2C50BA2B-95AC-42E8-A157-DF421E1BC759}"/>
                </a:ext>
              </a:extLst>
            </p:cNvPr>
            <p:cNvSpPr txBox="1"/>
            <p:nvPr/>
          </p:nvSpPr>
          <p:spPr>
            <a:xfrm>
              <a:off x="1703466" y="5072178"/>
              <a:ext cx="952595"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AutoZone Opened First Location</a:t>
              </a:r>
            </a:p>
          </p:txBody>
        </p:sp>
        <p:sp>
          <p:nvSpPr>
            <p:cNvPr id="112" name="TextBox 111">
              <a:extLst>
                <a:ext uri="{FF2B5EF4-FFF2-40B4-BE49-F238E27FC236}">
                  <a16:creationId xmlns:a16="http://schemas.microsoft.com/office/drawing/2014/main" id="{860F5143-FAE4-4D72-A1B4-D80A8219DB6B}"/>
                </a:ext>
              </a:extLst>
            </p:cNvPr>
            <p:cNvSpPr txBox="1"/>
            <p:nvPr/>
          </p:nvSpPr>
          <p:spPr>
            <a:xfrm>
              <a:off x="2400266" y="3780012"/>
              <a:ext cx="952595" cy="900246"/>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AutoZone Commercial Launched</a:t>
              </a:r>
            </a:p>
            <a:p>
              <a:pPr algn="ctr">
                <a:lnSpc>
                  <a:spcPts val="900"/>
                </a:lnSpc>
              </a:pPr>
              <a:r>
                <a:rPr lang="en-US" sz="1000">
                  <a:latin typeface="Arial Narrow" panose="020B0606020202030204" pitchFamily="34" charset="0"/>
                </a:rPr>
                <a:t>----------------------</a:t>
              </a:r>
            </a:p>
            <a:p>
              <a:pPr algn="ctr">
                <a:lnSpc>
                  <a:spcPts val="900"/>
                </a:lnSpc>
              </a:pPr>
              <a:r>
                <a:rPr lang="en-US" sz="1000">
                  <a:latin typeface="Arial Narrow" panose="020B0606020202030204" pitchFamily="34" charset="0"/>
                </a:rPr>
                <a:t>AutoZone Acquired ALLDATA</a:t>
              </a:r>
            </a:p>
          </p:txBody>
        </p:sp>
        <p:sp>
          <p:nvSpPr>
            <p:cNvPr id="113" name="TextBox 112">
              <a:extLst>
                <a:ext uri="{FF2B5EF4-FFF2-40B4-BE49-F238E27FC236}">
                  <a16:creationId xmlns:a16="http://schemas.microsoft.com/office/drawing/2014/main" id="{5D33065F-52A7-439C-8B84-2DBEA970B859}"/>
                </a:ext>
              </a:extLst>
            </p:cNvPr>
            <p:cNvSpPr txBox="1"/>
            <p:nvPr/>
          </p:nvSpPr>
          <p:spPr>
            <a:xfrm>
              <a:off x="3086938" y="5072178"/>
              <a:ext cx="952595"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AutoZone de Mexico Opened First Store</a:t>
              </a:r>
            </a:p>
          </p:txBody>
        </p:sp>
        <p:sp>
          <p:nvSpPr>
            <p:cNvPr id="114" name="TextBox 113">
              <a:extLst>
                <a:ext uri="{FF2B5EF4-FFF2-40B4-BE49-F238E27FC236}">
                  <a16:creationId xmlns:a16="http://schemas.microsoft.com/office/drawing/2014/main" id="{E11915C3-AB02-4AD3-837A-31ADC5A58015}"/>
                </a:ext>
              </a:extLst>
            </p:cNvPr>
            <p:cNvSpPr txBox="1"/>
            <p:nvPr/>
          </p:nvSpPr>
          <p:spPr>
            <a:xfrm>
              <a:off x="3722372" y="4122724"/>
              <a:ext cx="952595" cy="553998"/>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Dedicated National Account Team Introduced</a:t>
              </a:r>
            </a:p>
          </p:txBody>
        </p:sp>
        <p:sp>
          <p:nvSpPr>
            <p:cNvPr id="115" name="TextBox 114">
              <a:extLst>
                <a:ext uri="{FF2B5EF4-FFF2-40B4-BE49-F238E27FC236}">
                  <a16:creationId xmlns:a16="http://schemas.microsoft.com/office/drawing/2014/main" id="{F7C6926C-898F-4D37-9219-BCFEF7B7DD6A}"/>
                </a:ext>
              </a:extLst>
            </p:cNvPr>
            <p:cNvSpPr txBox="1"/>
            <p:nvPr/>
          </p:nvSpPr>
          <p:spPr>
            <a:xfrm>
              <a:off x="4379234" y="4829251"/>
              <a:ext cx="952595" cy="669414"/>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Introduced Commercial Category Management Team</a:t>
              </a:r>
            </a:p>
          </p:txBody>
        </p:sp>
        <p:sp>
          <p:nvSpPr>
            <p:cNvPr id="116" name="TextBox 115">
              <a:extLst>
                <a:ext uri="{FF2B5EF4-FFF2-40B4-BE49-F238E27FC236}">
                  <a16:creationId xmlns:a16="http://schemas.microsoft.com/office/drawing/2014/main" id="{AFF1808F-703D-4AB7-BA1E-D293A26FE26B}"/>
                </a:ext>
              </a:extLst>
            </p:cNvPr>
            <p:cNvSpPr txBox="1"/>
            <p:nvPr/>
          </p:nvSpPr>
          <p:spPr>
            <a:xfrm>
              <a:off x="5088292" y="4116898"/>
              <a:ext cx="952595" cy="553998"/>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Web-based Electronic Ordering Introduced</a:t>
              </a:r>
            </a:p>
          </p:txBody>
        </p:sp>
        <p:sp>
          <p:nvSpPr>
            <p:cNvPr id="117" name="TextBox 116">
              <a:extLst>
                <a:ext uri="{FF2B5EF4-FFF2-40B4-BE49-F238E27FC236}">
                  <a16:creationId xmlns:a16="http://schemas.microsoft.com/office/drawing/2014/main" id="{D5DB5FD2-338B-46D2-A4EC-DF49CF21B84A}"/>
                </a:ext>
              </a:extLst>
            </p:cNvPr>
            <p:cNvSpPr txBox="1"/>
            <p:nvPr/>
          </p:nvSpPr>
          <p:spPr>
            <a:xfrm>
              <a:off x="5674637" y="5090134"/>
              <a:ext cx="952595"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Surpassed $1B in Commercial Sales</a:t>
              </a:r>
            </a:p>
          </p:txBody>
        </p:sp>
        <p:sp>
          <p:nvSpPr>
            <p:cNvPr id="118" name="TextBox 117">
              <a:extLst>
                <a:ext uri="{FF2B5EF4-FFF2-40B4-BE49-F238E27FC236}">
                  <a16:creationId xmlns:a16="http://schemas.microsoft.com/office/drawing/2014/main" id="{F9082D40-DEB5-4712-93AE-140A2FD6C128}"/>
                </a:ext>
              </a:extLst>
            </p:cNvPr>
            <p:cNvSpPr txBox="1"/>
            <p:nvPr/>
          </p:nvSpPr>
          <p:spPr>
            <a:xfrm>
              <a:off x="6383783" y="4346187"/>
              <a:ext cx="952595" cy="323165"/>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5000</a:t>
              </a:r>
              <a:r>
                <a:rPr lang="en-US" sz="1000" baseline="30000">
                  <a:latin typeface="Arial Narrow" panose="020B0606020202030204" pitchFamily="34" charset="0"/>
                </a:rPr>
                <a:t>th</a:t>
              </a:r>
              <a:r>
                <a:rPr lang="en-US" sz="1000">
                  <a:latin typeface="Arial Narrow" panose="020B0606020202030204" pitchFamily="34" charset="0"/>
                </a:rPr>
                <a:t> AutoZone Store Opened</a:t>
              </a:r>
            </a:p>
          </p:txBody>
        </p:sp>
        <p:sp>
          <p:nvSpPr>
            <p:cNvPr id="119" name="TextBox 118">
              <a:extLst>
                <a:ext uri="{FF2B5EF4-FFF2-40B4-BE49-F238E27FC236}">
                  <a16:creationId xmlns:a16="http://schemas.microsoft.com/office/drawing/2014/main" id="{949EB929-BFD5-40BB-9C0A-CA89503B288C}"/>
                </a:ext>
              </a:extLst>
            </p:cNvPr>
            <p:cNvSpPr txBox="1"/>
            <p:nvPr/>
          </p:nvSpPr>
          <p:spPr>
            <a:xfrm>
              <a:off x="7683808" y="4219891"/>
              <a:ext cx="952595"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Surpassed $2B in Commercial Sales</a:t>
              </a:r>
            </a:p>
          </p:txBody>
        </p:sp>
        <p:sp>
          <p:nvSpPr>
            <p:cNvPr id="120" name="TextBox 119">
              <a:extLst>
                <a:ext uri="{FF2B5EF4-FFF2-40B4-BE49-F238E27FC236}">
                  <a16:creationId xmlns:a16="http://schemas.microsoft.com/office/drawing/2014/main" id="{B96E7CBF-7846-4F0E-97AF-163098CAC528}"/>
                </a:ext>
              </a:extLst>
            </p:cNvPr>
            <p:cNvSpPr txBox="1"/>
            <p:nvPr/>
          </p:nvSpPr>
          <p:spPr>
            <a:xfrm>
              <a:off x="7013448" y="4951580"/>
              <a:ext cx="952595" cy="553998"/>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4000</a:t>
              </a:r>
              <a:r>
                <a:rPr lang="en-US" sz="1000" baseline="30000">
                  <a:latin typeface="Arial Narrow" panose="020B0606020202030204" pitchFamily="34" charset="0"/>
                </a:rPr>
                <a:t>th</a:t>
              </a:r>
              <a:r>
                <a:rPr lang="en-US" sz="1000">
                  <a:latin typeface="Arial Narrow" panose="020B0606020202030204" pitchFamily="34" charset="0"/>
                </a:rPr>
                <a:t> Commercial Program Opened</a:t>
              </a:r>
            </a:p>
          </p:txBody>
        </p:sp>
        <p:sp>
          <p:nvSpPr>
            <p:cNvPr id="121" name="TextBox 120">
              <a:extLst>
                <a:ext uri="{FF2B5EF4-FFF2-40B4-BE49-F238E27FC236}">
                  <a16:creationId xmlns:a16="http://schemas.microsoft.com/office/drawing/2014/main" id="{B7E934BC-B834-40D2-8DDD-8502D55CF0A0}"/>
                </a:ext>
              </a:extLst>
            </p:cNvPr>
            <p:cNvSpPr txBox="1"/>
            <p:nvPr/>
          </p:nvSpPr>
          <p:spPr>
            <a:xfrm>
              <a:off x="8302702" y="4825668"/>
              <a:ext cx="952595" cy="669414"/>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Began Introducing Professional Edge Improvements </a:t>
              </a:r>
            </a:p>
          </p:txBody>
        </p:sp>
        <p:sp>
          <p:nvSpPr>
            <p:cNvPr id="122" name="TextBox 121">
              <a:extLst>
                <a:ext uri="{FF2B5EF4-FFF2-40B4-BE49-F238E27FC236}">
                  <a16:creationId xmlns:a16="http://schemas.microsoft.com/office/drawing/2014/main" id="{268193F8-ED61-4B29-B70E-EBB1C357E7FD}"/>
                </a:ext>
              </a:extLst>
            </p:cNvPr>
            <p:cNvSpPr txBox="1"/>
            <p:nvPr/>
          </p:nvSpPr>
          <p:spPr>
            <a:xfrm>
              <a:off x="9001251" y="4207551"/>
              <a:ext cx="1053078" cy="438582"/>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Launched AutoZonePro.com Upgrades</a:t>
              </a:r>
            </a:p>
          </p:txBody>
        </p:sp>
        <p:cxnSp>
          <p:nvCxnSpPr>
            <p:cNvPr id="123" name="Straight Connector 122">
              <a:extLst>
                <a:ext uri="{FF2B5EF4-FFF2-40B4-BE49-F238E27FC236}">
                  <a16:creationId xmlns:a16="http://schemas.microsoft.com/office/drawing/2014/main" id="{C2DD7E2C-3EBE-4522-AC77-E2A652C699D2}"/>
                </a:ext>
              </a:extLst>
            </p:cNvPr>
            <p:cNvCxnSpPr>
              <a:cxnSpLocks/>
            </p:cNvCxnSpPr>
            <p:nvPr/>
          </p:nvCxnSpPr>
          <p:spPr>
            <a:xfrm flipH="1">
              <a:off x="2165648" y="5579519"/>
              <a:ext cx="7303" cy="464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664B38B-AC83-4EB0-A2DA-C7E342EED8DD}"/>
                </a:ext>
              </a:extLst>
            </p:cNvPr>
            <p:cNvCxnSpPr>
              <a:cxnSpLocks/>
            </p:cNvCxnSpPr>
            <p:nvPr/>
          </p:nvCxnSpPr>
          <p:spPr>
            <a:xfrm>
              <a:off x="2868093" y="4679668"/>
              <a:ext cx="0" cy="13591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8CAA171-393C-4606-8583-168FA0567652}"/>
                </a:ext>
              </a:extLst>
            </p:cNvPr>
            <p:cNvCxnSpPr>
              <a:cxnSpLocks/>
            </p:cNvCxnSpPr>
            <p:nvPr/>
          </p:nvCxnSpPr>
          <p:spPr>
            <a:xfrm>
              <a:off x="3535619" y="5510760"/>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173D5FB-4F12-45A9-A719-DF845175F627}"/>
                </a:ext>
              </a:extLst>
            </p:cNvPr>
            <p:cNvCxnSpPr>
              <a:cxnSpLocks/>
            </p:cNvCxnSpPr>
            <p:nvPr/>
          </p:nvCxnSpPr>
          <p:spPr>
            <a:xfrm>
              <a:off x="4193881" y="4679668"/>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868F6E0-4AFB-4009-A187-C44A600B37C9}"/>
                </a:ext>
              </a:extLst>
            </p:cNvPr>
            <p:cNvCxnSpPr>
              <a:cxnSpLocks/>
            </p:cNvCxnSpPr>
            <p:nvPr/>
          </p:nvCxnSpPr>
          <p:spPr>
            <a:xfrm>
              <a:off x="4850812" y="5498945"/>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5D38560-22E2-4CE1-BE5C-0A5F43E20D56}"/>
                </a:ext>
              </a:extLst>
            </p:cNvPr>
            <p:cNvCxnSpPr>
              <a:cxnSpLocks/>
            </p:cNvCxnSpPr>
            <p:nvPr/>
          </p:nvCxnSpPr>
          <p:spPr>
            <a:xfrm>
              <a:off x="5539814" y="4679668"/>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8090EE-E693-4B52-B97B-3F553A1B17FD}"/>
                </a:ext>
              </a:extLst>
            </p:cNvPr>
            <p:cNvCxnSpPr>
              <a:cxnSpLocks/>
            </p:cNvCxnSpPr>
            <p:nvPr/>
          </p:nvCxnSpPr>
          <p:spPr>
            <a:xfrm>
              <a:off x="6860081" y="4712049"/>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4B83A66-F56D-4169-9C44-E31AF50516CA}"/>
                </a:ext>
              </a:extLst>
            </p:cNvPr>
            <p:cNvCxnSpPr>
              <a:cxnSpLocks/>
            </p:cNvCxnSpPr>
            <p:nvPr/>
          </p:nvCxnSpPr>
          <p:spPr>
            <a:xfrm>
              <a:off x="8167880" y="4693274"/>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4439CED-9B49-49EF-9098-7BDC82089F91}"/>
                </a:ext>
              </a:extLst>
            </p:cNvPr>
            <p:cNvCxnSpPr>
              <a:cxnSpLocks/>
            </p:cNvCxnSpPr>
            <p:nvPr/>
          </p:nvCxnSpPr>
          <p:spPr>
            <a:xfrm>
              <a:off x="9508299" y="4671065"/>
              <a:ext cx="0" cy="13763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B6AC20B-84A2-41B4-A9C2-5516233CA124}"/>
                </a:ext>
              </a:extLst>
            </p:cNvPr>
            <p:cNvCxnSpPr>
              <a:cxnSpLocks/>
            </p:cNvCxnSpPr>
            <p:nvPr/>
          </p:nvCxnSpPr>
          <p:spPr>
            <a:xfrm>
              <a:off x="6165114" y="5516062"/>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9ED0436-CC8C-4757-9C90-8D8F88C3FE6C}"/>
                </a:ext>
              </a:extLst>
            </p:cNvPr>
            <p:cNvCxnSpPr>
              <a:cxnSpLocks/>
            </p:cNvCxnSpPr>
            <p:nvPr/>
          </p:nvCxnSpPr>
          <p:spPr>
            <a:xfrm>
              <a:off x="7506578" y="5506843"/>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05D0132-B3EF-4CEB-84FA-96CC9ED264FE}"/>
                </a:ext>
              </a:extLst>
            </p:cNvPr>
            <p:cNvCxnSpPr>
              <a:cxnSpLocks/>
            </p:cNvCxnSpPr>
            <p:nvPr/>
          </p:nvCxnSpPr>
          <p:spPr>
            <a:xfrm>
              <a:off x="8814376" y="5498665"/>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CC49450A-5C9C-4B34-861E-36FC7D8473BA}"/>
              </a:ext>
            </a:extLst>
          </p:cNvPr>
          <p:cNvGrpSpPr/>
          <p:nvPr/>
        </p:nvGrpSpPr>
        <p:grpSpPr>
          <a:xfrm>
            <a:off x="1648490" y="1278481"/>
            <a:ext cx="8408893" cy="1407133"/>
            <a:chOff x="281488" y="2439408"/>
            <a:chExt cx="11211856" cy="1876179"/>
          </a:xfrm>
        </p:grpSpPr>
        <p:sp>
          <p:nvSpPr>
            <p:cNvPr id="136" name="TextBox 135">
              <a:extLst>
                <a:ext uri="{FF2B5EF4-FFF2-40B4-BE49-F238E27FC236}">
                  <a16:creationId xmlns:a16="http://schemas.microsoft.com/office/drawing/2014/main" id="{FEA91B04-B47A-4335-AF86-AC4C27DF7008}"/>
                </a:ext>
              </a:extLst>
            </p:cNvPr>
            <p:cNvSpPr txBox="1"/>
            <p:nvPr/>
          </p:nvSpPr>
          <p:spPr>
            <a:xfrm>
              <a:off x="4707503" y="3823144"/>
              <a:ext cx="2572081" cy="492443"/>
            </a:xfrm>
            <a:prstGeom prst="rect">
              <a:avLst/>
            </a:prstGeom>
            <a:noFill/>
          </p:spPr>
          <p:txBody>
            <a:bodyPr wrap="square" rtlCol="0">
              <a:spAutoFit/>
            </a:bodyPr>
            <a:lstStyle/>
            <a:p>
              <a:pPr algn="ctr"/>
              <a:r>
                <a:rPr lang="en-US" sz="900" b="1">
                  <a:latin typeface="Arial Narrow" panose="020B0606020202030204" pitchFamily="34" charset="0"/>
                </a:rPr>
                <a:t>2011 Introduced</a:t>
              </a:r>
            </a:p>
            <a:p>
              <a:pPr algn="ctr"/>
              <a:r>
                <a:rPr lang="en-US" sz="900" b="1">
                  <a:latin typeface="Arial Narrow" panose="020B0606020202030204" pitchFamily="34" charset="0"/>
                </a:rPr>
                <a:t>Duralast Gold Brake Pads and Rotors</a:t>
              </a:r>
            </a:p>
          </p:txBody>
        </p:sp>
        <p:sp>
          <p:nvSpPr>
            <p:cNvPr id="137" name="TextBox 136">
              <a:extLst>
                <a:ext uri="{FF2B5EF4-FFF2-40B4-BE49-F238E27FC236}">
                  <a16:creationId xmlns:a16="http://schemas.microsoft.com/office/drawing/2014/main" id="{EB2A710F-976A-49FB-9BC1-3B70EDA44EF5}"/>
                </a:ext>
              </a:extLst>
            </p:cNvPr>
            <p:cNvSpPr txBox="1"/>
            <p:nvPr/>
          </p:nvSpPr>
          <p:spPr>
            <a:xfrm>
              <a:off x="2498107" y="3823144"/>
              <a:ext cx="2022349" cy="492443"/>
            </a:xfrm>
            <a:prstGeom prst="rect">
              <a:avLst/>
            </a:prstGeom>
            <a:noFill/>
          </p:spPr>
          <p:txBody>
            <a:bodyPr wrap="none" rtlCol="0">
              <a:spAutoFit/>
            </a:bodyPr>
            <a:lstStyle/>
            <a:p>
              <a:pPr algn="ctr"/>
              <a:r>
                <a:rPr lang="en-US" sz="900" b="1">
                  <a:latin typeface="Arial Narrow" panose="020B0606020202030204" pitchFamily="34" charset="0"/>
                </a:rPr>
                <a:t>1996 Acquired</a:t>
              </a:r>
            </a:p>
            <a:p>
              <a:pPr algn="ctr"/>
              <a:r>
                <a:rPr lang="en-US" sz="900" b="1">
                  <a:latin typeface="Arial Narrow" panose="020B0606020202030204" pitchFamily="34" charset="0"/>
                </a:rPr>
                <a:t>ALLDATA Software Company</a:t>
              </a:r>
            </a:p>
          </p:txBody>
        </p:sp>
        <p:sp>
          <p:nvSpPr>
            <p:cNvPr id="138" name="TextBox 137">
              <a:extLst>
                <a:ext uri="{FF2B5EF4-FFF2-40B4-BE49-F238E27FC236}">
                  <a16:creationId xmlns:a16="http://schemas.microsoft.com/office/drawing/2014/main" id="{4B01C4B1-1E6D-487D-93F8-0498F3F3AACF}"/>
                </a:ext>
              </a:extLst>
            </p:cNvPr>
            <p:cNvSpPr txBox="1"/>
            <p:nvPr/>
          </p:nvSpPr>
          <p:spPr>
            <a:xfrm>
              <a:off x="281488" y="3823144"/>
              <a:ext cx="1590607" cy="492443"/>
            </a:xfrm>
            <a:prstGeom prst="rect">
              <a:avLst/>
            </a:prstGeom>
            <a:noFill/>
          </p:spPr>
          <p:txBody>
            <a:bodyPr wrap="none" rtlCol="0">
              <a:spAutoFit/>
            </a:bodyPr>
            <a:lstStyle/>
            <a:p>
              <a:pPr algn="ctr"/>
              <a:r>
                <a:rPr lang="en-US" sz="900" b="1">
                  <a:latin typeface="Arial Narrow" panose="020B0606020202030204" pitchFamily="34" charset="0"/>
                </a:rPr>
                <a:t>1996 Launched</a:t>
              </a:r>
            </a:p>
            <a:p>
              <a:pPr algn="ctr"/>
              <a:r>
                <a:rPr lang="en-US" sz="900" b="1">
                  <a:latin typeface="Arial Narrow" panose="020B0606020202030204" pitchFamily="34" charset="0"/>
                </a:rPr>
                <a:t>AutoZone Commercial</a:t>
              </a:r>
            </a:p>
          </p:txBody>
        </p:sp>
        <p:pic>
          <p:nvPicPr>
            <p:cNvPr id="139" name="Picture 138">
              <a:extLst>
                <a:ext uri="{FF2B5EF4-FFF2-40B4-BE49-F238E27FC236}">
                  <a16:creationId xmlns:a16="http://schemas.microsoft.com/office/drawing/2014/main" id="{CD20D92A-A31B-4CD9-BFB7-9F9B0104ED06}"/>
                </a:ext>
              </a:extLst>
            </p:cNvPr>
            <p:cNvPicPr>
              <a:picLocks/>
            </p:cNvPicPr>
            <p:nvPr/>
          </p:nvPicPr>
          <p:blipFill rotWithShape="1">
            <a:blip r:embed="rId3"/>
            <a:srcRect l="25316" t="12757" r="16458" b="3313"/>
            <a:stretch/>
          </p:blipFill>
          <p:spPr>
            <a:xfrm>
              <a:off x="7683981" y="2439408"/>
              <a:ext cx="1408176" cy="1408176"/>
            </a:xfrm>
            <a:prstGeom prst="flowChartConnector">
              <a:avLst/>
            </a:prstGeom>
          </p:spPr>
        </p:pic>
        <p:sp>
          <p:nvSpPr>
            <p:cNvPr id="140" name="TextBox 139">
              <a:extLst>
                <a:ext uri="{FF2B5EF4-FFF2-40B4-BE49-F238E27FC236}">
                  <a16:creationId xmlns:a16="http://schemas.microsoft.com/office/drawing/2014/main" id="{A5F3F8C0-559F-4120-839F-0B4D249DEE1F}"/>
                </a:ext>
              </a:extLst>
            </p:cNvPr>
            <p:cNvSpPr txBox="1"/>
            <p:nvPr/>
          </p:nvSpPr>
          <p:spPr>
            <a:xfrm>
              <a:off x="7550388" y="3823144"/>
              <a:ext cx="1718847" cy="492443"/>
            </a:xfrm>
            <a:prstGeom prst="rect">
              <a:avLst/>
            </a:prstGeom>
            <a:noFill/>
          </p:spPr>
          <p:txBody>
            <a:bodyPr wrap="none" rtlCol="0">
              <a:spAutoFit/>
            </a:bodyPr>
            <a:lstStyle/>
            <a:p>
              <a:pPr algn="ctr"/>
              <a:r>
                <a:rPr lang="en-US" sz="900" b="1">
                  <a:latin typeface="Arial Narrow" panose="020B0606020202030204" pitchFamily="34" charset="0"/>
                </a:rPr>
                <a:t>2015 Began</a:t>
              </a:r>
            </a:p>
            <a:p>
              <a:pPr algn="ctr"/>
              <a:r>
                <a:rPr lang="en-US" sz="900" b="1">
                  <a:latin typeface="Arial Narrow" panose="020B0606020202030204" pitchFamily="34" charset="0"/>
                </a:rPr>
                <a:t>ProVantage Loyalty Test</a:t>
              </a:r>
            </a:p>
          </p:txBody>
        </p:sp>
        <p:sp>
          <p:nvSpPr>
            <p:cNvPr id="141" name="TextBox 140">
              <a:extLst>
                <a:ext uri="{FF2B5EF4-FFF2-40B4-BE49-F238E27FC236}">
                  <a16:creationId xmlns:a16="http://schemas.microsoft.com/office/drawing/2014/main" id="{9144E70D-50DE-48F7-B3C1-743E6B785DFE}"/>
                </a:ext>
              </a:extLst>
            </p:cNvPr>
            <p:cNvSpPr txBox="1"/>
            <p:nvPr/>
          </p:nvSpPr>
          <p:spPr>
            <a:xfrm>
              <a:off x="10126825" y="3823144"/>
              <a:ext cx="1361911" cy="492443"/>
            </a:xfrm>
            <a:prstGeom prst="rect">
              <a:avLst/>
            </a:prstGeom>
            <a:noFill/>
          </p:spPr>
          <p:txBody>
            <a:bodyPr wrap="none" rtlCol="0">
              <a:spAutoFit/>
            </a:bodyPr>
            <a:lstStyle/>
            <a:p>
              <a:pPr algn="ctr"/>
              <a:r>
                <a:rPr lang="en-US" sz="900" b="1">
                  <a:latin typeface="Arial Narrow" panose="020B0606020202030204" pitchFamily="34" charset="0"/>
                </a:rPr>
                <a:t>2019 Launched</a:t>
              </a:r>
            </a:p>
            <a:p>
              <a:pPr algn="ctr"/>
              <a:r>
                <a:rPr lang="en-US" sz="900" b="1">
                  <a:latin typeface="Arial Narrow" panose="020B0606020202030204" pitchFamily="34" charset="0"/>
                </a:rPr>
                <a:t>DuralastParts.com</a:t>
              </a:r>
            </a:p>
          </p:txBody>
        </p:sp>
        <p:pic>
          <p:nvPicPr>
            <p:cNvPr id="142" name="Picture 141">
              <a:extLst>
                <a:ext uri="{FF2B5EF4-FFF2-40B4-BE49-F238E27FC236}">
                  <a16:creationId xmlns:a16="http://schemas.microsoft.com/office/drawing/2014/main" id="{EF4515EE-83CD-4B0F-9BBD-AF2C8694D29C}"/>
                </a:ext>
              </a:extLst>
            </p:cNvPr>
            <p:cNvPicPr>
              <a:picLocks/>
            </p:cNvPicPr>
            <p:nvPr/>
          </p:nvPicPr>
          <p:blipFill rotWithShape="1">
            <a:blip r:embed="rId4"/>
            <a:srcRect l="25720" t="22506" r="21926" b="22327"/>
            <a:stretch/>
          </p:blipFill>
          <p:spPr>
            <a:xfrm>
              <a:off x="2815469" y="2439408"/>
              <a:ext cx="1408176" cy="1408176"/>
            </a:xfrm>
            <a:prstGeom prst="flowChartConnector">
              <a:avLst/>
            </a:prstGeom>
          </p:spPr>
        </p:pic>
        <p:pic>
          <p:nvPicPr>
            <p:cNvPr id="143" name="Picture 142" descr="A picture containing person, person, standing&#10;&#10;Description automatically generated">
              <a:extLst>
                <a:ext uri="{FF2B5EF4-FFF2-40B4-BE49-F238E27FC236}">
                  <a16:creationId xmlns:a16="http://schemas.microsoft.com/office/drawing/2014/main" id="{0DE82A23-1A34-48BB-8B21-77EAC46C1BE0}"/>
                </a:ext>
              </a:extLst>
            </p:cNvPr>
            <p:cNvPicPr>
              <a:picLocks/>
            </p:cNvPicPr>
            <p:nvPr/>
          </p:nvPicPr>
          <p:blipFill rotWithShape="1">
            <a:blip r:embed="rId5"/>
            <a:srcRect l="27616" t="902" r="3292" b="232"/>
            <a:stretch/>
          </p:blipFill>
          <p:spPr>
            <a:xfrm>
              <a:off x="396716" y="2439408"/>
              <a:ext cx="1408176" cy="1408176"/>
            </a:xfrm>
            <a:prstGeom prst="flowChartConnector">
              <a:avLst/>
            </a:prstGeom>
          </p:spPr>
        </p:pic>
        <p:pic>
          <p:nvPicPr>
            <p:cNvPr id="144" name="Picture 143" descr="A picture containing person, person, outdoor, blue&#10;&#10;Description automatically generated">
              <a:extLst>
                <a:ext uri="{FF2B5EF4-FFF2-40B4-BE49-F238E27FC236}">
                  <a16:creationId xmlns:a16="http://schemas.microsoft.com/office/drawing/2014/main" id="{0D675ABE-6DED-47C6-8BC6-7F6912621EA7}"/>
                </a:ext>
              </a:extLst>
            </p:cNvPr>
            <p:cNvPicPr>
              <a:picLocks/>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l="25161" t="2397" r="13044" b="624"/>
            <a:stretch/>
          </p:blipFill>
          <p:spPr>
            <a:xfrm>
              <a:off x="5268382" y="2439408"/>
              <a:ext cx="1408176" cy="1408176"/>
            </a:xfrm>
            <a:prstGeom prst="flowChartConnector">
              <a:avLst/>
            </a:prstGeom>
          </p:spPr>
        </p:pic>
        <p:pic>
          <p:nvPicPr>
            <p:cNvPr id="145" name="Picture 144" descr="A picture containing text, person, person&#10;&#10;Description automatically generated">
              <a:extLst>
                <a:ext uri="{FF2B5EF4-FFF2-40B4-BE49-F238E27FC236}">
                  <a16:creationId xmlns:a16="http://schemas.microsoft.com/office/drawing/2014/main" id="{18A8CD97-6780-4205-90B0-C367A28576DD}"/>
                </a:ext>
              </a:extLst>
            </p:cNvPr>
            <p:cNvPicPr>
              <a:picLocks/>
            </p:cNvPicPr>
            <p:nvPr/>
          </p:nvPicPr>
          <p:blipFill>
            <a:blip r:embed="rId8"/>
            <a:stretch>
              <a:fillRect/>
            </a:stretch>
          </p:blipFill>
          <p:spPr>
            <a:xfrm>
              <a:off x="10085168" y="2439408"/>
              <a:ext cx="1408176" cy="1408176"/>
            </a:xfrm>
            <a:prstGeom prst="flowChartConnector">
              <a:avLst/>
            </a:prstGeom>
          </p:spPr>
        </p:pic>
      </p:grpSp>
      <p:cxnSp>
        <p:nvCxnSpPr>
          <p:cNvPr id="42" name="Straight Connector 41">
            <a:extLst>
              <a:ext uri="{FF2B5EF4-FFF2-40B4-BE49-F238E27FC236}">
                <a16:creationId xmlns:a16="http://schemas.microsoft.com/office/drawing/2014/main" id="{C8FF97B6-7C85-46FC-A099-12E4B7AC9B9A}"/>
              </a:ext>
            </a:extLst>
          </p:cNvPr>
          <p:cNvCxnSpPr>
            <a:cxnSpLocks/>
          </p:cNvCxnSpPr>
          <p:nvPr/>
        </p:nvCxnSpPr>
        <p:spPr>
          <a:xfrm>
            <a:off x="10166002" y="4661495"/>
            <a:ext cx="4720" cy="539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621C856-8C90-474A-B776-F925E83AB668}"/>
              </a:ext>
            </a:extLst>
          </p:cNvPr>
          <p:cNvSpPr txBox="1"/>
          <p:nvPr/>
        </p:nvSpPr>
        <p:spPr>
          <a:xfrm>
            <a:off x="9654444" y="3880827"/>
            <a:ext cx="1021433" cy="784830"/>
          </a:xfrm>
          <a:prstGeom prst="rect">
            <a:avLst/>
          </a:prstGeom>
          <a:noFill/>
        </p:spPr>
        <p:txBody>
          <a:bodyPr wrap="square" rtlCol="0">
            <a:spAutoFit/>
          </a:bodyPr>
          <a:lstStyle/>
          <a:p>
            <a:pPr algn="ctr">
              <a:lnSpc>
                <a:spcPts val="900"/>
              </a:lnSpc>
            </a:pPr>
            <a:r>
              <a:rPr lang="en-US" sz="1000">
                <a:latin typeface="Arial Narrow" panose="020B0606020202030204" pitchFamily="34" charset="0"/>
              </a:rPr>
              <a:t>Surpassed $3B  in Commercial Sales</a:t>
            </a:r>
          </a:p>
          <a:p>
            <a:pPr algn="ctr">
              <a:lnSpc>
                <a:spcPts val="900"/>
              </a:lnSpc>
            </a:pPr>
            <a:r>
              <a:rPr lang="en-US" sz="1000">
                <a:latin typeface="Arial Narrow" panose="020B0606020202030204" pitchFamily="34" charset="0"/>
              </a:rPr>
              <a:t>----------------------</a:t>
            </a:r>
          </a:p>
          <a:p>
            <a:pPr algn="ctr">
              <a:lnSpc>
                <a:spcPts val="900"/>
              </a:lnSpc>
            </a:pPr>
            <a:r>
              <a:rPr lang="en-US" sz="1000">
                <a:latin typeface="Arial Narrow" panose="020B0606020202030204" pitchFamily="34" charset="0"/>
              </a:rPr>
              <a:t>CCC One Integration</a:t>
            </a:r>
          </a:p>
        </p:txBody>
      </p:sp>
    </p:spTree>
    <p:extLst>
      <p:ext uri="{BB962C8B-B14F-4D97-AF65-F5344CB8AC3E}">
        <p14:creationId xmlns:p14="http://schemas.microsoft.com/office/powerpoint/2010/main" val="3030094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C1DD6-F0E8-7F44-87F2-F9A473828FA4}"/>
              </a:ext>
            </a:extLst>
          </p:cNvPr>
          <p:cNvSpPr txBox="1">
            <a:spLocks/>
          </p:cNvSpPr>
          <p:nvPr/>
        </p:nvSpPr>
        <p:spPr>
          <a:xfrm>
            <a:off x="502920" y="374904"/>
            <a:ext cx="10076688" cy="593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THE COMPLETE SOLUTION</a:t>
            </a:r>
          </a:p>
        </p:txBody>
      </p:sp>
      <p:pic>
        <p:nvPicPr>
          <p:cNvPr id="71" name="Picture 70">
            <a:extLst>
              <a:ext uri="{FF2B5EF4-FFF2-40B4-BE49-F238E27FC236}">
                <a16:creationId xmlns:a16="http://schemas.microsoft.com/office/drawing/2014/main" id="{15F0165B-4195-624F-8076-F605D7063DDE}"/>
              </a:ext>
            </a:extLst>
          </p:cNvPr>
          <p:cNvPicPr>
            <a:picLocks noChangeAspect="1"/>
          </p:cNvPicPr>
          <p:nvPr/>
        </p:nvPicPr>
        <p:blipFill>
          <a:blip r:embed="rId3"/>
          <a:stretch>
            <a:fillRect/>
          </a:stretch>
        </p:blipFill>
        <p:spPr>
          <a:xfrm>
            <a:off x="1707060" y="1379847"/>
            <a:ext cx="3474068" cy="767603"/>
          </a:xfrm>
          <a:prstGeom prst="rect">
            <a:avLst/>
          </a:prstGeom>
        </p:spPr>
      </p:pic>
      <p:pic>
        <p:nvPicPr>
          <p:cNvPr id="72" name="Picture 71">
            <a:extLst>
              <a:ext uri="{FF2B5EF4-FFF2-40B4-BE49-F238E27FC236}">
                <a16:creationId xmlns:a16="http://schemas.microsoft.com/office/drawing/2014/main" id="{43DF5007-D4B4-594E-B5BB-84DB84544DA6}"/>
              </a:ext>
            </a:extLst>
          </p:cNvPr>
          <p:cNvPicPr>
            <a:picLocks noChangeAspect="1"/>
          </p:cNvPicPr>
          <p:nvPr/>
        </p:nvPicPr>
        <p:blipFill>
          <a:blip r:embed="rId4"/>
          <a:stretch>
            <a:fillRect/>
          </a:stretch>
        </p:blipFill>
        <p:spPr>
          <a:xfrm>
            <a:off x="7258081" y="1636332"/>
            <a:ext cx="2548349" cy="438950"/>
          </a:xfrm>
          <a:prstGeom prst="rect">
            <a:avLst/>
          </a:prstGeom>
        </p:spPr>
      </p:pic>
      <p:pic>
        <p:nvPicPr>
          <p:cNvPr id="76" name="Picture 75" descr="Repair.png">
            <a:extLst>
              <a:ext uri="{FF2B5EF4-FFF2-40B4-BE49-F238E27FC236}">
                <a16:creationId xmlns:a16="http://schemas.microsoft.com/office/drawing/2014/main" id="{CFEC6C79-6CC3-594A-A58C-6334B3001E1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3926" b="-4042"/>
          <a:stretch/>
        </p:blipFill>
        <p:spPr>
          <a:xfrm>
            <a:off x="8027329" y="3070481"/>
            <a:ext cx="1094130" cy="345659"/>
          </a:xfrm>
          <a:prstGeom prst="rect">
            <a:avLst/>
          </a:prstGeom>
        </p:spPr>
      </p:pic>
      <p:pic>
        <p:nvPicPr>
          <p:cNvPr id="77" name="Picture 76" descr="Tech Assist.png">
            <a:extLst>
              <a:ext uri="{FF2B5EF4-FFF2-40B4-BE49-F238E27FC236}">
                <a16:creationId xmlns:a16="http://schemas.microsoft.com/office/drawing/2014/main" id="{AEC8346E-FFBD-6642-BFE9-EC7CDE0C76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1428"/>
          <a:stretch/>
        </p:blipFill>
        <p:spPr>
          <a:xfrm>
            <a:off x="7623168" y="3924917"/>
            <a:ext cx="1991684" cy="357654"/>
          </a:xfrm>
          <a:prstGeom prst="rect">
            <a:avLst/>
          </a:prstGeom>
        </p:spPr>
      </p:pic>
      <p:pic>
        <p:nvPicPr>
          <p:cNvPr id="78" name="Picture 77" descr="Comm.png">
            <a:extLst>
              <a:ext uri="{FF2B5EF4-FFF2-40B4-BE49-F238E27FC236}">
                <a16:creationId xmlns:a16="http://schemas.microsoft.com/office/drawing/2014/main" id="{603E5E08-ABBF-2147-A04E-66F2B09C349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71232" y="4376526"/>
            <a:ext cx="1970123" cy="283864"/>
          </a:xfrm>
          <a:prstGeom prst="rect">
            <a:avLst/>
          </a:prstGeom>
        </p:spPr>
      </p:pic>
      <p:pic>
        <p:nvPicPr>
          <p:cNvPr id="79" name="Picture 78" descr="MO.png">
            <a:extLst>
              <a:ext uri="{FF2B5EF4-FFF2-40B4-BE49-F238E27FC236}">
                <a16:creationId xmlns:a16="http://schemas.microsoft.com/office/drawing/2014/main" id="{E4B5F252-6EAA-AD44-A95A-CFF4706E786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71232" y="3510095"/>
            <a:ext cx="2107023" cy="320867"/>
          </a:xfrm>
          <a:prstGeom prst="rect">
            <a:avLst/>
          </a:prstGeom>
        </p:spPr>
      </p:pic>
      <p:pic>
        <p:nvPicPr>
          <p:cNvPr id="80" name="Picture 79">
            <a:extLst>
              <a:ext uri="{FF2B5EF4-FFF2-40B4-BE49-F238E27FC236}">
                <a16:creationId xmlns:a16="http://schemas.microsoft.com/office/drawing/2014/main" id="{05B9B040-9874-E047-81FF-83957D7D633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419"/>
          <a:stretch/>
        </p:blipFill>
        <p:spPr>
          <a:xfrm>
            <a:off x="7958154" y="4754344"/>
            <a:ext cx="1247746" cy="417998"/>
          </a:xfrm>
          <a:prstGeom prst="rect">
            <a:avLst/>
          </a:prstGeom>
        </p:spPr>
      </p:pic>
      <p:sp>
        <p:nvSpPr>
          <p:cNvPr id="81" name="TextBox 80">
            <a:extLst>
              <a:ext uri="{FF2B5EF4-FFF2-40B4-BE49-F238E27FC236}">
                <a16:creationId xmlns:a16="http://schemas.microsoft.com/office/drawing/2014/main" id="{21E5E0D0-18FC-4B4F-9A1D-A1EA0CD5DE55}"/>
              </a:ext>
            </a:extLst>
          </p:cNvPr>
          <p:cNvSpPr txBox="1"/>
          <p:nvPr/>
        </p:nvSpPr>
        <p:spPr>
          <a:xfrm>
            <a:off x="3255548" y="5003573"/>
            <a:ext cx="1925580" cy="830997"/>
          </a:xfrm>
          <a:prstGeom prst="rect">
            <a:avLst/>
          </a:prstGeom>
          <a:noFill/>
        </p:spPr>
        <p:txBody>
          <a:bodyPr wrap="square" rtlCol="0">
            <a:spAutoFit/>
          </a:bodyPr>
          <a:lstStyle/>
          <a:p>
            <a:pPr algn="ctr"/>
            <a:r>
              <a:rPr lang="en-US" sz="1600" b="1">
                <a:solidFill>
                  <a:schemeClr val="tx1">
                    <a:lumMod val="65000"/>
                    <a:lumOff val="35000"/>
                  </a:schemeClr>
                </a:solidFill>
                <a:latin typeface="Arial" panose="020B0604020202020204" pitchFamily="34" charset="0"/>
                <a:cs typeface="Arial" panose="020B0604020202020204" pitchFamily="34" charset="0"/>
              </a:rPr>
              <a:t>Genuine, OES, &amp; Aftermarket Import Brands</a:t>
            </a:r>
          </a:p>
        </p:txBody>
      </p:sp>
      <p:sp>
        <p:nvSpPr>
          <p:cNvPr id="82" name="TextBox 81">
            <a:extLst>
              <a:ext uri="{FF2B5EF4-FFF2-40B4-BE49-F238E27FC236}">
                <a16:creationId xmlns:a16="http://schemas.microsoft.com/office/drawing/2014/main" id="{ED2E5DAE-2C9B-4849-81BF-B7188D18BD01}"/>
              </a:ext>
            </a:extLst>
          </p:cNvPr>
          <p:cNvSpPr txBox="1"/>
          <p:nvPr/>
        </p:nvSpPr>
        <p:spPr>
          <a:xfrm>
            <a:off x="1521275" y="4862242"/>
            <a:ext cx="2142576" cy="1107996"/>
          </a:xfrm>
          <a:prstGeom prst="rect">
            <a:avLst/>
          </a:prstGeom>
          <a:noFill/>
        </p:spPr>
        <p:txBody>
          <a:bodyPr wrap="square" rtlCol="0">
            <a:spAutoFit/>
          </a:bodyPr>
          <a:lstStyle/>
          <a:p>
            <a:pPr algn="ctr"/>
            <a:r>
              <a:rPr lang="en-US" sz="6600">
                <a:solidFill>
                  <a:schemeClr val="tx1">
                    <a:lumMod val="65000"/>
                    <a:lumOff val="35000"/>
                  </a:schemeClr>
                </a:solidFill>
                <a:latin typeface="Arial" panose="020B0604020202020204" pitchFamily="34" charset="0"/>
                <a:cs typeface="Arial" panose="020B0604020202020204" pitchFamily="34" charset="0"/>
              </a:rPr>
              <a:t>250+</a:t>
            </a:r>
          </a:p>
        </p:txBody>
      </p:sp>
      <p:pic>
        <p:nvPicPr>
          <p:cNvPr id="83" name="Picture 82">
            <a:extLst>
              <a:ext uri="{FF2B5EF4-FFF2-40B4-BE49-F238E27FC236}">
                <a16:creationId xmlns:a16="http://schemas.microsoft.com/office/drawing/2014/main" id="{CAFBCE34-E823-A742-9360-E8812A6FE1B6}"/>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236759" y="2778960"/>
            <a:ext cx="2141711" cy="377149"/>
          </a:xfrm>
          <a:prstGeom prst="rect">
            <a:avLst/>
          </a:prstGeom>
        </p:spPr>
      </p:pic>
      <p:pic>
        <p:nvPicPr>
          <p:cNvPr id="84" name="Picture 83">
            <a:extLst>
              <a:ext uri="{FF2B5EF4-FFF2-40B4-BE49-F238E27FC236}">
                <a16:creationId xmlns:a16="http://schemas.microsoft.com/office/drawing/2014/main" id="{C2618596-A3F0-F748-89C8-3DDA2950E19F}"/>
              </a:ext>
            </a:extLst>
          </p:cNvPr>
          <p:cNvPicPr>
            <a:picLocks noChangeAspect="1"/>
          </p:cNvPicPr>
          <p:nvPr/>
        </p:nvPicPr>
        <p:blipFill>
          <a:blip r:embed="rId11"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181332" y="3784980"/>
            <a:ext cx="1727704" cy="581676"/>
          </a:xfrm>
          <a:prstGeom prst="rect">
            <a:avLst/>
          </a:prstGeom>
        </p:spPr>
      </p:pic>
      <p:sp>
        <p:nvSpPr>
          <p:cNvPr id="89" name="TextBox 88">
            <a:extLst>
              <a:ext uri="{FF2B5EF4-FFF2-40B4-BE49-F238E27FC236}">
                <a16:creationId xmlns:a16="http://schemas.microsoft.com/office/drawing/2014/main" id="{D565151F-552C-3E43-A433-997F5B9D621A}"/>
              </a:ext>
            </a:extLst>
          </p:cNvPr>
          <p:cNvSpPr txBox="1"/>
          <p:nvPr/>
        </p:nvSpPr>
        <p:spPr>
          <a:xfrm>
            <a:off x="1480483" y="2077627"/>
            <a:ext cx="3927222" cy="584775"/>
          </a:xfrm>
          <a:prstGeom prst="rect">
            <a:avLst/>
          </a:prstGeom>
          <a:noFill/>
        </p:spPr>
        <p:txBody>
          <a:bodyPr wrap="square" rtlCol="0">
            <a:spAutoFit/>
          </a:bodyPr>
          <a:lstStyle/>
          <a:p>
            <a:pPr algn="ctr"/>
            <a:r>
              <a:rPr lang="en-US" sz="1600">
                <a:solidFill>
                  <a:schemeClr val="tx1">
                    <a:lumMod val="65000"/>
                    <a:lumOff val="35000"/>
                  </a:schemeClr>
                </a:solidFill>
                <a:latin typeface="Arial" panose="020B0604020202020204" pitchFamily="34" charset="0"/>
                <a:cs typeface="Arial" panose="020B0604020202020204" pitchFamily="34" charset="0"/>
              </a:rPr>
              <a:t>Dedicated Staff, Quality Parts, Professional Programs and Services</a:t>
            </a:r>
          </a:p>
        </p:txBody>
      </p:sp>
      <p:sp>
        <p:nvSpPr>
          <p:cNvPr id="90" name="TextBox 89">
            <a:extLst>
              <a:ext uri="{FF2B5EF4-FFF2-40B4-BE49-F238E27FC236}">
                <a16:creationId xmlns:a16="http://schemas.microsoft.com/office/drawing/2014/main" id="{D0075A51-1B45-B142-A1DA-D45E9017C57E}"/>
              </a:ext>
            </a:extLst>
          </p:cNvPr>
          <p:cNvSpPr txBox="1"/>
          <p:nvPr/>
        </p:nvSpPr>
        <p:spPr>
          <a:xfrm>
            <a:off x="7031396" y="2077627"/>
            <a:ext cx="3049793" cy="584775"/>
          </a:xfrm>
          <a:prstGeom prst="rect">
            <a:avLst/>
          </a:prstGeom>
          <a:noFill/>
        </p:spPr>
        <p:txBody>
          <a:bodyPr wrap="square" rtlCol="0">
            <a:spAutoFit/>
          </a:bodyPr>
          <a:lstStyle/>
          <a:p>
            <a:pPr algn="ctr"/>
            <a:r>
              <a:rPr lang="en-US" sz="1600">
                <a:solidFill>
                  <a:schemeClr val="tx1">
                    <a:lumMod val="65000"/>
                    <a:lumOff val="35000"/>
                  </a:schemeClr>
                </a:solidFill>
                <a:latin typeface="Arial" panose="020B0604020202020204" pitchFamily="34" charset="0"/>
                <a:cs typeface="Arial" panose="020B0604020202020204" pitchFamily="34" charset="0"/>
              </a:rPr>
              <a:t>OEM Data, Repair Information, and Shop Management</a:t>
            </a:r>
          </a:p>
        </p:txBody>
      </p:sp>
      <p:pic>
        <p:nvPicPr>
          <p:cNvPr id="4" name="Picture 3">
            <a:extLst>
              <a:ext uri="{FF2B5EF4-FFF2-40B4-BE49-F238E27FC236}">
                <a16:creationId xmlns:a16="http://schemas.microsoft.com/office/drawing/2014/main" id="{500B0888-FAAD-46BE-9664-27FF1EF8D431}"/>
              </a:ext>
            </a:extLst>
          </p:cNvPr>
          <p:cNvPicPr>
            <a:picLocks noChangeAspect="1"/>
          </p:cNvPicPr>
          <p:nvPr/>
        </p:nvPicPr>
        <p:blipFill>
          <a:blip r:embed="rId12">
            <a:duotone>
              <a:schemeClr val="bg2">
                <a:shade val="45000"/>
                <a:satMod val="135000"/>
              </a:schemeClr>
              <a:prstClr val="white"/>
            </a:duotone>
          </a:blip>
          <a:stretch>
            <a:fillRect/>
          </a:stretch>
        </p:blipFill>
        <p:spPr>
          <a:xfrm>
            <a:off x="4110526" y="4314129"/>
            <a:ext cx="806600" cy="584785"/>
          </a:xfrm>
          <a:prstGeom prst="rect">
            <a:avLst/>
          </a:prstGeom>
        </p:spPr>
      </p:pic>
      <p:pic>
        <p:nvPicPr>
          <p:cNvPr id="6" name="Picture 5">
            <a:extLst>
              <a:ext uri="{FF2B5EF4-FFF2-40B4-BE49-F238E27FC236}">
                <a16:creationId xmlns:a16="http://schemas.microsoft.com/office/drawing/2014/main" id="{EA9A4C26-5141-4669-9A15-77B2E7ABBE52}"/>
              </a:ext>
            </a:extLst>
          </p:cNvPr>
          <p:cNvPicPr>
            <a:picLocks noChangeAspect="1"/>
          </p:cNvPicPr>
          <p:nvPr/>
        </p:nvPicPr>
        <p:blipFill>
          <a:blip r:embed="rId13">
            <a:duotone>
              <a:schemeClr val="bg2">
                <a:shade val="45000"/>
                <a:satMod val="135000"/>
              </a:schemeClr>
              <a:prstClr val="white"/>
            </a:duotone>
          </a:blip>
          <a:stretch>
            <a:fillRect/>
          </a:stretch>
        </p:blipFill>
        <p:spPr>
          <a:xfrm>
            <a:off x="1624072" y="3232364"/>
            <a:ext cx="1064404" cy="403284"/>
          </a:xfrm>
          <a:prstGeom prst="rect">
            <a:avLst/>
          </a:prstGeom>
        </p:spPr>
      </p:pic>
      <p:pic>
        <p:nvPicPr>
          <p:cNvPr id="8" name="Picture 7">
            <a:extLst>
              <a:ext uri="{FF2B5EF4-FFF2-40B4-BE49-F238E27FC236}">
                <a16:creationId xmlns:a16="http://schemas.microsoft.com/office/drawing/2014/main" id="{6BB28B98-B297-4D54-AE54-E25325B840E6}"/>
              </a:ext>
            </a:extLst>
          </p:cNvPr>
          <p:cNvPicPr>
            <a:picLocks noChangeAspect="1"/>
          </p:cNvPicPr>
          <p:nvPr/>
        </p:nvPicPr>
        <p:blipFill>
          <a:blip r:embed="rId14">
            <a:duotone>
              <a:schemeClr val="bg2">
                <a:shade val="45000"/>
                <a:satMod val="135000"/>
              </a:schemeClr>
              <a:prstClr val="white"/>
            </a:duotone>
          </a:blip>
          <a:stretch>
            <a:fillRect/>
          </a:stretch>
        </p:blipFill>
        <p:spPr>
          <a:xfrm>
            <a:off x="3504893" y="4319134"/>
            <a:ext cx="504047" cy="504047"/>
          </a:xfrm>
          <a:prstGeom prst="rect">
            <a:avLst/>
          </a:prstGeom>
        </p:spPr>
      </p:pic>
      <p:pic>
        <p:nvPicPr>
          <p:cNvPr id="10" name="Picture 9">
            <a:extLst>
              <a:ext uri="{FF2B5EF4-FFF2-40B4-BE49-F238E27FC236}">
                <a16:creationId xmlns:a16="http://schemas.microsoft.com/office/drawing/2014/main" id="{008DD8FD-7672-4770-A5CE-ABC1AF444532}"/>
              </a:ext>
            </a:extLst>
          </p:cNvPr>
          <p:cNvPicPr>
            <a:picLocks noChangeAspect="1"/>
          </p:cNvPicPr>
          <p:nvPr/>
        </p:nvPicPr>
        <p:blipFill>
          <a:blip r:embed="rId15">
            <a:duotone>
              <a:schemeClr val="bg2">
                <a:shade val="45000"/>
                <a:satMod val="135000"/>
              </a:schemeClr>
              <a:prstClr val="white"/>
            </a:duotone>
          </a:blip>
          <a:stretch>
            <a:fillRect/>
          </a:stretch>
        </p:blipFill>
        <p:spPr>
          <a:xfrm>
            <a:off x="1707060" y="4661690"/>
            <a:ext cx="1600555" cy="188386"/>
          </a:xfrm>
          <a:prstGeom prst="rect">
            <a:avLst/>
          </a:prstGeom>
        </p:spPr>
      </p:pic>
      <p:pic>
        <p:nvPicPr>
          <p:cNvPr id="12" name="Picture 11">
            <a:extLst>
              <a:ext uri="{FF2B5EF4-FFF2-40B4-BE49-F238E27FC236}">
                <a16:creationId xmlns:a16="http://schemas.microsoft.com/office/drawing/2014/main" id="{50AFFD88-B86D-4D19-B439-C67E29B7DFC8}"/>
              </a:ext>
            </a:extLst>
          </p:cNvPr>
          <p:cNvPicPr>
            <a:picLocks noChangeAspect="1"/>
          </p:cNvPicPr>
          <p:nvPr/>
        </p:nvPicPr>
        <p:blipFill>
          <a:blip r:embed="rId16">
            <a:duotone>
              <a:schemeClr val="bg2">
                <a:shade val="45000"/>
                <a:satMod val="135000"/>
              </a:schemeClr>
              <a:prstClr val="white"/>
            </a:duotone>
          </a:blip>
          <a:stretch>
            <a:fillRect/>
          </a:stretch>
        </p:blipFill>
        <p:spPr>
          <a:xfrm>
            <a:off x="1680833" y="4210523"/>
            <a:ext cx="1500499" cy="276573"/>
          </a:xfrm>
          <a:prstGeom prst="rect">
            <a:avLst/>
          </a:prstGeom>
        </p:spPr>
      </p:pic>
      <p:pic>
        <p:nvPicPr>
          <p:cNvPr id="27" name="Picture 26">
            <a:extLst>
              <a:ext uri="{FF2B5EF4-FFF2-40B4-BE49-F238E27FC236}">
                <a16:creationId xmlns:a16="http://schemas.microsoft.com/office/drawing/2014/main" id="{93AD921B-2B05-4A07-B0E2-FA0E50242E27}"/>
              </a:ext>
            </a:extLst>
          </p:cNvPr>
          <p:cNvPicPr>
            <a:picLocks noChangeAspect="1"/>
          </p:cNvPicPr>
          <p:nvPr/>
        </p:nvPicPr>
        <p:blipFill>
          <a:blip r:embed="rId1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80833" y="3841477"/>
            <a:ext cx="1057536" cy="243919"/>
          </a:xfrm>
          <a:prstGeom prst="rect">
            <a:avLst/>
          </a:prstGeom>
        </p:spPr>
      </p:pic>
      <p:pic>
        <p:nvPicPr>
          <p:cNvPr id="7" name="Picture 6">
            <a:extLst>
              <a:ext uri="{FF2B5EF4-FFF2-40B4-BE49-F238E27FC236}">
                <a16:creationId xmlns:a16="http://schemas.microsoft.com/office/drawing/2014/main" id="{60296CA6-F6EB-4E9F-8C66-A0DD3F4B3B38}"/>
              </a:ext>
            </a:extLst>
          </p:cNvPr>
          <p:cNvPicPr>
            <a:picLocks noChangeAspect="1"/>
          </p:cNvPicPr>
          <p:nvPr/>
        </p:nvPicPr>
        <p:blipFill>
          <a:blip r:embed="rId18"/>
          <a:stretch>
            <a:fillRect/>
          </a:stretch>
        </p:blipFill>
        <p:spPr>
          <a:xfrm>
            <a:off x="2778617" y="3407280"/>
            <a:ext cx="1331909" cy="481716"/>
          </a:xfrm>
          <a:prstGeom prst="rect">
            <a:avLst/>
          </a:prstGeom>
        </p:spPr>
      </p:pic>
      <p:pic>
        <p:nvPicPr>
          <p:cNvPr id="88" name="Picture 4" descr="Four Seasons Brand">
            <a:extLst>
              <a:ext uri="{FF2B5EF4-FFF2-40B4-BE49-F238E27FC236}">
                <a16:creationId xmlns:a16="http://schemas.microsoft.com/office/drawing/2014/main" id="{ECDFFBE7-D5CD-3E45-9117-BCF3A4964AAB}"/>
              </a:ext>
            </a:extLst>
          </p:cNvPr>
          <p:cNvPicPr>
            <a:picLocks noChangeAspect="1" noChangeArrowheads="1"/>
          </p:cNvPicPr>
          <p:nvPr/>
        </p:nvPicPr>
        <p:blipFill>
          <a:blip r:embed="rId19"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54069" y="3271721"/>
            <a:ext cx="1069198" cy="45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7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85360-0FAA-4B31-9D15-7F97AB7C0A82}"/>
              </a:ext>
            </a:extLst>
          </p:cNvPr>
          <p:cNvSpPr>
            <a:spLocks noGrp="1"/>
          </p:cNvSpPr>
          <p:nvPr>
            <p:ph type="body" sz="quarter" idx="13"/>
          </p:nvPr>
        </p:nvSpPr>
        <p:spPr/>
        <p:txBody>
          <a:bodyPr/>
          <a:lstStyle/>
          <a:p>
            <a:r>
              <a:rPr lang="en-US" b="0" dirty="0">
                <a:ea typeface="ＭＳ Ｐゴシック" pitchFamily="34" charset="-128"/>
              </a:rPr>
              <a:t>AutoZone Company Overview</a:t>
            </a:r>
            <a:endParaRPr lang="en-US" dirty="0"/>
          </a:p>
        </p:txBody>
      </p:sp>
      <p:sp>
        <p:nvSpPr>
          <p:cNvPr id="4" name="Text Placeholder 3">
            <a:extLst>
              <a:ext uri="{FF2B5EF4-FFF2-40B4-BE49-F238E27FC236}">
                <a16:creationId xmlns:a16="http://schemas.microsoft.com/office/drawing/2014/main" id="{152D1042-8B0F-431F-868B-C5C949CC8596}"/>
              </a:ext>
            </a:extLst>
          </p:cNvPr>
          <p:cNvSpPr>
            <a:spLocks noGrp="1"/>
          </p:cNvSpPr>
          <p:nvPr>
            <p:ph type="body" sz="quarter" idx="16"/>
          </p:nvPr>
        </p:nvSpPr>
        <p:spPr/>
        <p:txBody>
          <a:bodyPr/>
          <a:lstStyle/>
          <a:p>
            <a:pPr marL="342900" indent="-342900">
              <a:spcBef>
                <a:spcPct val="20000"/>
              </a:spcBef>
              <a:buFontTx/>
              <a:buChar char="•"/>
              <a:defRPr/>
            </a:pPr>
            <a:r>
              <a:rPr lang="en-US" sz="2400" dirty="0">
                <a:latin typeface="Arial" pitchFamily="34" charset="0"/>
                <a:ea typeface="ＭＳ Ｐゴシック" charset="0"/>
                <a:cs typeface="Arial" pitchFamily="34" charset="0"/>
              </a:rPr>
              <a:t>Fortune 250 company with 100,000 employees</a:t>
            </a:r>
          </a:p>
          <a:p>
            <a:pPr marL="342900" indent="-342900">
              <a:spcBef>
                <a:spcPct val="20000"/>
              </a:spcBef>
              <a:buFontTx/>
              <a:buChar char="•"/>
              <a:defRPr/>
            </a:pPr>
            <a:r>
              <a:rPr lang="en-US" sz="2400" dirty="0">
                <a:latin typeface="Arial" pitchFamily="34" charset="0"/>
                <a:ea typeface="ＭＳ Ｐゴシック" charset="0"/>
                <a:cs typeface="Arial" pitchFamily="34" charset="0"/>
              </a:rPr>
              <a:t>Over 7,000 stores in 50 States, Mexico and Brazil</a:t>
            </a:r>
          </a:p>
          <a:p>
            <a:pPr marL="800100" lvl="1" indent="-342900">
              <a:spcBef>
                <a:spcPct val="20000"/>
              </a:spcBef>
              <a:buFontTx/>
              <a:buChar char="•"/>
              <a:defRPr/>
            </a:pPr>
            <a:r>
              <a:rPr lang="en-US" sz="2000" dirty="0">
                <a:solidFill>
                  <a:schemeClr val="tx1"/>
                </a:solidFill>
                <a:latin typeface="Arial" pitchFamily="34" charset="0"/>
                <a:ea typeface="ＭＳ Ｐゴシック" charset="0"/>
                <a:cs typeface="Arial" pitchFamily="34" charset="0"/>
              </a:rPr>
              <a:t>ALLDATA, LLC</a:t>
            </a:r>
          </a:p>
          <a:p>
            <a:pPr marL="800100" lvl="1" indent="-342900">
              <a:spcBef>
                <a:spcPct val="20000"/>
              </a:spcBef>
              <a:buFontTx/>
              <a:buChar char="•"/>
              <a:defRPr/>
            </a:pPr>
            <a:r>
              <a:rPr lang="en-US" sz="2000" dirty="0">
                <a:solidFill>
                  <a:schemeClr val="tx1"/>
                </a:solidFill>
                <a:latin typeface="Arial" pitchFamily="34" charset="0"/>
                <a:ea typeface="ＭＳ Ｐゴシック" charset="0"/>
                <a:cs typeface="Arial" pitchFamily="34" charset="0"/>
              </a:rPr>
              <a:t>AutoZone.com and AutoZonePro.com</a:t>
            </a:r>
          </a:p>
          <a:p>
            <a:pPr marL="342900" indent="-342900">
              <a:spcBef>
                <a:spcPct val="20000"/>
              </a:spcBef>
              <a:buFontTx/>
              <a:buChar char="•"/>
              <a:defRPr/>
            </a:pPr>
            <a:r>
              <a:rPr lang="en-US" sz="2400" dirty="0">
                <a:latin typeface="Arial" pitchFamily="34" charset="0"/>
                <a:ea typeface="ＭＳ Ｐゴシック" charset="0"/>
                <a:cs typeface="Arial" pitchFamily="34" charset="0"/>
              </a:rPr>
              <a:t>100% company-owned stores</a:t>
            </a:r>
          </a:p>
          <a:p>
            <a:pPr marL="342900" indent="-342900">
              <a:spcBef>
                <a:spcPct val="20000"/>
              </a:spcBef>
              <a:buFontTx/>
              <a:buChar char="•"/>
              <a:defRPr/>
            </a:pPr>
            <a:r>
              <a:rPr lang="en-US" sz="2400" dirty="0">
                <a:latin typeface="Arial" pitchFamily="34" charset="0"/>
                <a:ea typeface="ＭＳ Ｐゴシック" charset="0"/>
                <a:cs typeface="Arial" pitchFamily="34" charset="0"/>
              </a:rPr>
              <a:t>Dedicated National Account Division</a:t>
            </a:r>
          </a:p>
          <a:p>
            <a:pPr marL="342900" indent="-342900">
              <a:spcBef>
                <a:spcPct val="20000"/>
              </a:spcBef>
              <a:buFontTx/>
              <a:buChar char="•"/>
              <a:defRPr/>
            </a:pPr>
            <a:r>
              <a:rPr lang="en-US" sz="2400" dirty="0">
                <a:latin typeface="Arial" pitchFamily="34" charset="0"/>
                <a:ea typeface="ＭＳ Ｐゴシック" charset="0"/>
                <a:cs typeface="Arial" pitchFamily="34" charset="0"/>
              </a:rPr>
              <a:t>Nationwide Warranty</a:t>
            </a:r>
          </a:p>
          <a:p>
            <a:pPr marL="342900" indent="-342900">
              <a:spcBef>
                <a:spcPct val="20000"/>
              </a:spcBef>
              <a:buFontTx/>
              <a:buChar char="•"/>
              <a:defRPr/>
            </a:pPr>
            <a:r>
              <a:rPr lang="en-US" sz="2400" dirty="0">
                <a:latin typeface="Arial" pitchFamily="34" charset="0"/>
                <a:ea typeface="ＭＳ Ｐゴシック" charset="0"/>
                <a:cs typeface="Arial" pitchFamily="34" charset="0"/>
              </a:rPr>
              <a:t>More than 40 years in business</a:t>
            </a:r>
          </a:p>
          <a:p>
            <a:pPr marL="800100" lvl="1" indent="-342900">
              <a:spcBef>
                <a:spcPct val="20000"/>
              </a:spcBef>
              <a:buFont typeface="Courier New"/>
              <a:buChar char="o"/>
              <a:defRPr/>
            </a:pPr>
            <a:r>
              <a:rPr lang="en-US" sz="2400" dirty="0">
                <a:solidFill>
                  <a:schemeClr val="tx1"/>
                </a:solidFill>
                <a:latin typeface="Arial" pitchFamily="34" charset="0"/>
                <a:ea typeface="ＭＳ Ｐゴシック" charset="0"/>
                <a:cs typeface="Arial" pitchFamily="34" charset="0"/>
              </a:rPr>
              <a:t>The best performing company in the industry</a:t>
            </a:r>
          </a:p>
          <a:p>
            <a:endParaRPr lang="en-US" dirty="0"/>
          </a:p>
        </p:txBody>
      </p:sp>
    </p:spTree>
    <p:extLst>
      <p:ext uri="{BB962C8B-B14F-4D97-AF65-F5344CB8AC3E}">
        <p14:creationId xmlns:p14="http://schemas.microsoft.com/office/powerpoint/2010/main" val="2307928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4A85EF-E189-4062-AF5B-89D7E106F037}"/>
              </a:ext>
            </a:extLst>
          </p:cNvPr>
          <p:cNvSpPr>
            <a:spLocks noGrp="1"/>
          </p:cNvSpPr>
          <p:nvPr>
            <p:ph type="body" sz="quarter" idx="13"/>
          </p:nvPr>
        </p:nvSpPr>
        <p:spPr/>
        <p:txBody>
          <a:bodyPr/>
          <a:lstStyle/>
          <a:p>
            <a:r>
              <a:rPr lang="en-US" dirty="0"/>
              <a:t>AutoZone Operations</a:t>
            </a:r>
          </a:p>
        </p:txBody>
      </p:sp>
      <p:sp>
        <p:nvSpPr>
          <p:cNvPr id="4" name="Text Placeholder 3">
            <a:extLst>
              <a:ext uri="{FF2B5EF4-FFF2-40B4-BE49-F238E27FC236}">
                <a16:creationId xmlns:a16="http://schemas.microsoft.com/office/drawing/2014/main" id="{83F1AC14-02D8-49A3-96C1-2333DB5EEEFE}"/>
              </a:ext>
            </a:extLst>
          </p:cNvPr>
          <p:cNvSpPr>
            <a:spLocks noGrp="1"/>
          </p:cNvSpPr>
          <p:nvPr>
            <p:ph type="body" sz="quarter" idx="16"/>
          </p:nvPr>
        </p:nvSpPr>
        <p:spPr/>
        <p:txBody>
          <a:bodyPr/>
          <a:lstStyle/>
          <a:p>
            <a:pPr eaLnBrk="1" hangingPunct="1">
              <a:spcBef>
                <a:spcPct val="50000"/>
              </a:spcBef>
              <a:buFontTx/>
              <a:buChar char="•"/>
              <a:defRPr/>
            </a:pPr>
            <a:r>
              <a:rPr lang="en-US" dirty="0">
                <a:cs typeface="Arial" pitchFamily="34" charset="0"/>
              </a:rPr>
              <a:t>Highest quality parts in the Business</a:t>
            </a:r>
          </a:p>
          <a:p>
            <a:pPr lvl="1" eaLnBrk="1" hangingPunct="1">
              <a:spcBef>
                <a:spcPct val="50000"/>
              </a:spcBef>
              <a:buFontTx/>
              <a:buChar char="•"/>
              <a:defRPr/>
            </a:pPr>
            <a:r>
              <a:rPr lang="en-US" sz="1600" dirty="0">
                <a:solidFill>
                  <a:schemeClr val="tx1"/>
                </a:solidFill>
                <a:highlight>
                  <a:srgbClr val="FFFF00"/>
                </a:highlight>
                <a:cs typeface="Arial" pitchFamily="34" charset="0"/>
              </a:rPr>
              <a:t>Every part inside our stores is a Tier1 or OE supplier</a:t>
            </a:r>
          </a:p>
          <a:p>
            <a:pPr eaLnBrk="1" hangingPunct="1">
              <a:spcBef>
                <a:spcPct val="50000"/>
              </a:spcBef>
              <a:buFontTx/>
              <a:buChar char="•"/>
              <a:defRPr/>
            </a:pPr>
            <a:r>
              <a:rPr lang="en-US" dirty="0">
                <a:cs typeface="Arial" pitchFamily="34" charset="0"/>
              </a:rPr>
              <a:t> Expanded Hub &amp; Spoke Model</a:t>
            </a:r>
          </a:p>
          <a:p>
            <a:pPr lvl="1" eaLnBrk="1" hangingPunct="1">
              <a:spcBef>
                <a:spcPct val="50000"/>
              </a:spcBef>
              <a:buFontTx/>
              <a:buChar char="•"/>
              <a:defRPr/>
            </a:pPr>
            <a:r>
              <a:rPr lang="en-US" sz="1600" dirty="0">
                <a:solidFill>
                  <a:schemeClr val="tx1"/>
                </a:solidFill>
                <a:cs typeface="Arial" pitchFamily="34" charset="0"/>
              </a:rPr>
              <a:t>We get you the part you need, where you need it</a:t>
            </a:r>
          </a:p>
          <a:p>
            <a:pPr eaLnBrk="1" hangingPunct="1">
              <a:spcBef>
                <a:spcPct val="50000"/>
              </a:spcBef>
              <a:buFontTx/>
              <a:buChar char="•"/>
              <a:defRPr/>
            </a:pPr>
            <a:r>
              <a:rPr lang="en-US" dirty="0">
                <a:cs typeface="Arial" pitchFamily="34" charset="0"/>
              </a:rPr>
              <a:t> More wholesale parts specialists</a:t>
            </a:r>
          </a:p>
          <a:p>
            <a:pPr lvl="1" eaLnBrk="1" hangingPunct="1">
              <a:spcBef>
                <a:spcPct val="50000"/>
              </a:spcBef>
              <a:buFontTx/>
              <a:buChar char="•"/>
              <a:defRPr/>
            </a:pPr>
            <a:r>
              <a:rPr lang="en-US" sz="1600" dirty="0">
                <a:solidFill>
                  <a:schemeClr val="tx1"/>
                </a:solidFill>
                <a:cs typeface="Arial" pitchFamily="34" charset="0"/>
              </a:rPr>
              <a:t>And more ASE certified parts pros </a:t>
            </a:r>
          </a:p>
          <a:p>
            <a:pPr eaLnBrk="1" hangingPunct="1">
              <a:spcBef>
                <a:spcPct val="50000"/>
              </a:spcBef>
              <a:buFontTx/>
              <a:buChar char="•"/>
              <a:defRPr/>
            </a:pPr>
            <a:r>
              <a:rPr lang="en-US" dirty="0">
                <a:cs typeface="Arial" pitchFamily="34" charset="0"/>
              </a:rPr>
              <a:t>Online Shop Referral Program</a:t>
            </a:r>
          </a:p>
          <a:p>
            <a:pPr lvl="1" eaLnBrk="1" hangingPunct="1">
              <a:spcBef>
                <a:spcPct val="50000"/>
              </a:spcBef>
              <a:buFontTx/>
              <a:buChar char="•"/>
              <a:defRPr/>
            </a:pPr>
            <a:r>
              <a:rPr lang="en-US" sz="1600" dirty="0">
                <a:solidFill>
                  <a:schemeClr val="tx1"/>
                </a:solidFill>
                <a:cs typeface="Arial" pitchFamily="34" charset="0"/>
              </a:rPr>
              <a:t>Our customer is your customer</a:t>
            </a:r>
          </a:p>
          <a:p>
            <a:pPr eaLnBrk="1" hangingPunct="1">
              <a:spcBef>
                <a:spcPct val="50000"/>
              </a:spcBef>
              <a:buFontTx/>
              <a:buChar char="•"/>
              <a:defRPr/>
            </a:pPr>
            <a:r>
              <a:rPr lang="en-US" dirty="0">
                <a:cs typeface="Arial" pitchFamily="34" charset="0"/>
              </a:rPr>
              <a:t> State of the art online ordering system compatible with Meineke POS</a:t>
            </a:r>
            <a:endParaRPr lang="en-US" dirty="0"/>
          </a:p>
        </p:txBody>
      </p:sp>
    </p:spTree>
    <p:extLst>
      <p:ext uri="{BB962C8B-B14F-4D97-AF65-F5344CB8AC3E}">
        <p14:creationId xmlns:p14="http://schemas.microsoft.com/office/powerpoint/2010/main" val="996980874"/>
      </p:ext>
    </p:extLst>
  </p:cSld>
  <p:clrMapOvr>
    <a:masterClrMapping/>
  </p:clrMapOvr>
</p:sld>
</file>

<file path=ppt/theme/theme1.xml><?xml version="1.0" encoding="utf-8"?>
<a:theme xmlns:a="http://schemas.openxmlformats.org/drawingml/2006/main" name="Businss Review 20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ss Review 2021" id="{3166D846-9A35-411E-A2BA-3CF2E703A8E9}" vid="{5B8AD31B-0A5A-4F01-A05D-AB0D1E0908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124DC199BAD240AE5C86757F23A378" ma:contentTypeVersion="18" ma:contentTypeDescription="Create a new document." ma:contentTypeScope="" ma:versionID="8eadce4278c80423b64dd894981486e3">
  <xsd:schema xmlns:xsd="http://www.w3.org/2001/XMLSchema" xmlns:xs="http://www.w3.org/2001/XMLSchema" xmlns:p="http://schemas.microsoft.com/office/2006/metadata/properties" xmlns:ns2="53b7c027-e93b-44b7-bf09-830e9f61eaa0" xmlns:ns3="588a2ab9-90a0-4a2d-8135-ab7bfe566fdd" targetNamespace="http://schemas.microsoft.com/office/2006/metadata/properties" ma:root="true" ma:fieldsID="29c6c5a9086a6f9691fbd7539ab06c72" ns2:_="" ns3:_="">
    <xsd:import namespace="53b7c027-e93b-44b7-bf09-830e9f61eaa0"/>
    <xsd:import namespace="588a2ab9-90a0-4a2d-8135-ab7bfe566f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b7c027-e93b-44b7-bf09-830e9f61ea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2348a0-ce81-4631-ad02-f999ee87ed3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8a2ab9-90a0-4a2d-8135-ab7bfe566f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ad8cc9-66e7-43da-a634-8e4e674dfcc3}" ma:internalName="TaxCatchAll" ma:showField="CatchAllData" ma:web="588a2ab9-90a0-4a2d-8135-ab7bfe566f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88a2ab9-90a0-4a2d-8135-ab7bfe566fdd">
      <UserInfo>
        <DisplayName>Chester, Wendy</DisplayName>
        <AccountId>44</AccountId>
        <AccountType/>
      </UserInfo>
    </SharedWithUsers>
    <TaxCatchAll xmlns="588a2ab9-90a0-4a2d-8135-ab7bfe566fdd" xsi:nil="true"/>
    <lcf76f155ced4ddcb4097134ff3c332f xmlns="53b7c027-e93b-44b7-bf09-830e9f61eaa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EAFE23-C423-4EF0-B84E-B760DE92B890}"/>
</file>

<file path=customXml/itemProps2.xml><?xml version="1.0" encoding="utf-8"?>
<ds:datastoreItem xmlns:ds="http://schemas.openxmlformats.org/officeDocument/2006/customXml" ds:itemID="{2220D834-3789-4C90-9CDF-911B761DFA00}">
  <ds:schemaRefs>
    <ds:schemaRef ds:uri="http://schemas.microsoft.com/sharepoint/v3/contenttype/forms"/>
  </ds:schemaRefs>
</ds:datastoreItem>
</file>

<file path=customXml/itemProps3.xml><?xml version="1.0" encoding="utf-8"?>
<ds:datastoreItem xmlns:ds="http://schemas.openxmlformats.org/officeDocument/2006/customXml" ds:itemID="{6B490ADB-D31A-444F-B7EA-BA85F95A42C7}">
  <ds:schemaRefs>
    <ds:schemaRef ds:uri="07ac658c-6da7-4fc7-b207-dfbca38fc6c2"/>
    <ds:schemaRef ds:uri="46c62816-a758-4494-9603-20e5b13ffe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e96db98-4ef5-4747-80a5-3ae9ea1148a4"/>
    <ds:schemaRef ds:uri="fc183f76-86c0-4ea0-9e27-5eb6cb2e9dde"/>
  </ds:schemaRefs>
</ds:datastoreItem>
</file>

<file path=docProps/app.xml><?xml version="1.0" encoding="utf-8"?>
<Properties xmlns="http://schemas.openxmlformats.org/officeDocument/2006/extended-properties" xmlns:vt="http://schemas.openxmlformats.org/officeDocument/2006/docPropsVTypes">
  <Template>Businss Review 2021</Template>
  <TotalTime>91</TotalTime>
  <Words>2077</Words>
  <Application>Microsoft Office PowerPoint</Application>
  <PresentationFormat>Widescreen</PresentationFormat>
  <Paragraphs>241</Paragraphs>
  <Slides>26</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Narrow</vt:lpstr>
      <vt:lpstr>Calibri</vt:lpstr>
      <vt:lpstr>Calibri Light</vt:lpstr>
      <vt:lpstr>Courier New</vt:lpstr>
      <vt:lpstr>Businss Review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the Fulfillment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Krull, Kelly</dc:creator>
  <cp:lastModifiedBy>Gray, Jim</cp:lastModifiedBy>
  <cp:revision>5</cp:revision>
  <cp:lastPrinted>2022-07-28T18:12:32Z</cp:lastPrinted>
  <dcterms:created xsi:type="dcterms:W3CDTF">2018-08-08T13:16:23Z</dcterms:created>
  <dcterms:modified xsi:type="dcterms:W3CDTF">2023-10-11T13:32:27Z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0x01010025A36DE1C0E1094892887B6623F5F208</vt:lpwstr>
  </property>
  <property fmtid="{D5CDD505-2E9C-101B-9397-08002B2CF9AE}" pid="3" name="MediaServiceImageTags">
    <vt:lpwstr/>
  </property>
</Properties>
</file>