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4"/>
    <p:sldMasterId id="2147484033" r:id="rId5"/>
    <p:sldMasterId id="2147484035" r:id="rId6"/>
  </p:sldMasterIdLst>
  <p:notesMasterIdLst>
    <p:notesMasterId r:id="rId16"/>
  </p:notesMasterIdLst>
  <p:handoutMasterIdLst>
    <p:handoutMasterId r:id="rId17"/>
  </p:handoutMasterIdLst>
  <p:sldIdLst>
    <p:sldId id="1045" r:id="rId7"/>
    <p:sldId id="265918" r:id="rId8"/>
    <p:sldId id="899" r:id="rId9"/>
    <p:sldId id="265917" r:id="rId10"/>
    <p:sldId id="265927" r:id="rId11"/>
    <p:sldId id="265926" r:id="rId12"/>
    <p:sldId id="2147470525" r:id="rId13"/>
    <p:sldId id="2147470526" r:id="rId14"/>
    <p:sldId id="262" r:id="rId15"/>
  </p:sldIdLst>
  <p:sldSz cx="12192000" cy="6858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3984">
          <p15:clr>
            <a:srgbClr val="A4A3A4"/>
          </p15:clr>
        </p15:guide>
        <p15:guide id="5" pos="360">
          <p15:clr>
            <a:srgbClr val="A4A3A4"/>
          </p15:clr>
        </p15:guide>
        <p15:guide id="6" pos="5568">
          <p15:clr>
            <a:srgbClr val="A4A3A4"/>
          </p15:clr>
        </p15:guide>
        <p15:guide id="7" pos="7344">
          <p15:clr>
            <a:srgbClr val="A4A3A4"/>
          </p15:clr>
        </p15:guide>
        <p15:guide id="8" orient="horz" pos="3264">
          <p15:clr>
            <a:srgbClr val="A4A3A4"/>
          </p15:clr>
        </p15:guide>
        <p15:guide id="9" pos="5856">
          <p15:clr>
            <a:srgbClr val="A4A3A4"/>
          </p15:clr>
        </p15:guide>
        <p15:guide id="10" pos="6144">
          <p15:clr>
            <a:srgbClr val="A4A3A4"/>
          </p15:clr>
        </p15:guide>
        <p15:guide id="11" orient="horz" pos="1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mp, Louis (Synchrony)" initials="" lastIdx="2" clrIdx="0"/>
  <p:cmAuthor id="2" name="Miller, Daniel (Synchrony)" initials="" lastIdx="4" clrIdx="1"/>
  <p:cmAuthor id="3" name="Tolle, Matt (Synchrony)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529"/>
    <a:srgbClr val="FFD100"/>
    <a:srgbClr val="E03C31"/>
    <a:srgbClr val="D24845"/>
    <a:srgbClr val="A4CB54"/>
    <a:srgbClr val="A6CD54"/>
    <a:srgbClr val="85A540"/>
    <a:srgbClr val="6DBE49"/>
    <a:srgbClr val="E8EAE8"/>
    <a:srgbClr val="8AB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14D1C-06F4-41FF-BEF1-19CCA79E119F}" v="6" dt="2023-10-10T18:16:3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720"/>
        <p:guide orient="horz" pos="576"/>
        <p:guide orient="horz" pos="3600"/>
        <p:guide orient="horz" pos="3984"/>
        <p:guide pos="360"/>
        <p:guide pos="5568"/>
        <p:guide pos="7344"/>
        <p:guide orient="horz" pos="3264"/>
        <p:guide pos="5856"/>
        <p:guide pos="6144"/>
        <p:guide orient="horz" pos="1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rs, Jerry (Synchrony)" userId="adcb3674-fc2c-45b8-86e9-bc621080e673" providerId="ADAL" clId="{D7F14D1C-06F4-41FF-BEF1-19CCA79E119F}"/>
    <pc:docChg chg="custSel addSld delSld modSld sldOrd">
      <pc:chgData name="Powers, Jerry (Synchrony)" userId="adcb3674-fc2c-45b8-86e9-bc621080e673" providerId="ADAL" clId="{D7F14D1C-06F4-41FF-BEF1-19CCA79E119F}" dt="2023-10-10T18:22:39.524" v="779" actId="1076"/>
      <pc:docMkLst>
        <pc:docMk/>
      </pc:docMkLst>
      <pc:sldChg chg="modSp del mod">
        <pc:chgData name="Powers, Jerry (Synchrony)" userId="adcb3674-fc2c-45b8-86e9-bc621080e673" providerId="ADAL" clId="{D7F14D1C-06F4-41FF-BEF1-19CCA79E119F}" dt="2023-10-09T20:45:49.257" v="14" actId="47"/>
        <pc:sldMkLst>
          <pc:docMk/>
          <pc:sldMk cId="4120108721" sldId="838"/>
        </pc:sldMkLst>
        <pc:spChg chg="mod">
          <ac:chgData name="Powers, Jerry (Synchrony)" userId="adcb3674-fc2c-45b8-86e9-bc621080e673" providerId="ADAL" clId="{D7F14D1C-06F4-41FF-BEF1-19CCA79E119F}" dt="2023-10-09T20:44:44.205" v="2" actId="14100"/>
          <ac:spMkLst>
            <pc:docMk/>
            <pc:sldMk cId="4120108721" sldId="838"/>
            <ac:spMk id="8" creationId="{531292BB-3DEE-BB0A-0CFB-A3BF65A5A27A}"/>
          </ac:spMkLst>
        </pc:spChg>
        <pc:picChg chg="mod">
          <ac:chgData name="Powers, Jerry (Synchrony)" userId="adcb3674-fc2c-45b8-86e9-bc621080e673" providerId="ADAL" clId="{D7F14D1C-06F4-41FF-BEF1-19CCA79E119F}" dt="2023-10-09T20:44:41.852" v="0" actId="14100"/>
          <ac:picMkLst>
            <pc:docMk/>
            <pc:sldMk cId="4120108721" sldId="838"/>
            <ac:picMk id="2" creationId="{65784ADE-198B-DE7A-4BEA-7A070A95C579}"/>
          </ac:picMkLst>
        </pc:picChg>
      </pc:sldChg>
      <pc:sldChg chg="modSp mod">
        <pc:chgData name="Powers, Jerry (Synchrony)" userId="adcb3674-fc2c-45b8-86e9-bc621080e673" providerId="ADAL" clId="{D7F14D1C-06F4-41FF-BEF1-19CCA79E119F}" dt="2023-10-10T14:40:31.670" v="19" actId="1076"/>
        <pc:sldMkLst>
          <pc:docMk/>
          <pc:sldMk cId="1650060125" sldId="265917"/>
        </pc:sldMkLst>
        <pc:picChg chg="mod">
          <ac:chgData name="Powers, Jerry (Synchrony)" userId="adcb3674-fc2c-45b8-86e9-bc621080e673" providerId="ADAL" clId="{D7F14D1C-06F4-41FF-BEF1-19CCA79E119F}" dt="2023-10-10T14:40:13.420" v="16" actId="1076"/>
          <ac:picMkLst>
            <pc:docMk/>
            <pc:sldMk cId="1650060125" sldId="265917"/>
            <ac:picMk id="4" creationId="{95A2C22E-0F7B-1E7E-8DA0-631D33CF0FF5}"/>
          </ac:picMkLst>
        </pc:picChg>
        <pc:picChg chg="mod">
          <ac:chgData name="Powers, Jerry (Synchrony)" userId="adcb3674-fc2c-45b8-86e9-bc621080e673" providerId="ADAL" clId="{D7F14D1C-06F4-41FF-BEF1-19CCA79E119F}" dt="2023-10-10T14:40:27.209" v="18" actId="1076"/>
          <ac:picMkLst>
            <pc:docMk/>
            <pc:sldMk cId="1650060125" sldId="265917"/>
            <ac:picMk id="7" creationId="{C16B736C-67FF-4649-B32F-64ACC202373E}"/>
          </ac:picMkLst>
        </pc:picChg>
        <pc:picChg chg="mod">
          <ac:chgData name="Powers, Jerry (Synchrony)" userId="adcb3674-fc2c-45b8-86e9-bc621080e673" providerId="ADAL" clId="{D7F14D1C-06F4-41FF-BEF1-19CCA79E119F}" dt="2023-10-10T14:40:31.670" v="19" actId="1076"/>
          <ac:picMkLst>
            <pc:docMk/>
            <pc:sldMk cId="1650060125" sldId="265917"/>
            <ac:picMk id="9" creationId="{50238CC4-00F8-4D19-8B11-24C20C657708}"/>
          </ac:picMkLst>
        </pc:picChg>
      </pc:sldChg>
      <pc:sldChg chg="modSp mod">
        <pc:chgData name="Powers, Jerry (Synchrony)" userId="adcb3674-fc2c-45b8-86e9-bc621080e673" providerId="ADAL" clId="{D7F14D1C-06F4-41FF-BEF1-19CCA79E119F}" dt="2023-10-10T14:42:59.573" v="59" actId="1076"/>
        <pc:sldMkLst>
          <pc:docMk/>
          <pc:sldMk cId="3081102900" sldId="265926"/>
        </pc:sldMkLst>
        <pc:spChg chg="mod">
          <ac:chgData name="Powers, Jerry (Synchrony)" userId="adcb3674-fc2c-45b8-86e9-bc621080e673" providerId="ADAL" clId="{D7F14D1C-06F4-41FF-BEF1-19CCA79E119F}" dt="2023-10-10T14:42:59.573" v="59" actId="1076"/>
          <ac:spMkLst>
            <pc:docMk/>
            <pc:sldMk cId="3081102900" sldId="265926"/>
            <ac:spMk id="21" creationId="{95751C22-5B34-4712-8172-9CA637ED0765}"/>
          </ac:spMkLst>
        </pc:spChg>
      </pc:sldChg>
      <pc:sldChg chg="addSp modSp mod">
        <pc:chgData name="Powers, Jerry (Synchrony)" userId="adcb3674-fc2c-45b8-86e9-bc621080e673" providerId="ADAL" clId="{D7F14D1C-06F4-41FF-BEF1-19CCA79E119F}" dt="2023-10-10T14:42:12.658" v="58" actId="1076"/>
        <pc:sldMkLst>
          <pc:docMk/>
          <pc:sldMk cId="569513968" sldId="265927"/>
        </pc:sldMkLst>
        <pc:spChg chg="mod">
          <ac:chgData name="Powers, Jerry (Synchrony)" userId="adcb3674-fc2c-45b8-86e9-bc621080e673" providerId="ADAL" clId="{D7F14D1C-06F4-41FF-BEF1-19CCA79E119F}" dt="2023-10-10T14:41:53.762" v="55" actId="20577"/>
          <ac:spMkLst>
            <pc:docMk/>
            <pc:sldMk cId="569513968" sldId="265927"/>
            <ac:spMk id="70658" creationId="{A0615972-6FBD-430F-9302-32D3234845CB}"/>
          </ac:spMkLst>
        </pc:spChg>
        <pc:picChg chg="add mod">
          <ac:chgData name="Powers, Jerry (Synchrony)" userId="adcb3674-fc2c-45b8-86e9-bc621080e673" providerId="ADAL" clId="{D7F14D1C-06F4-41FF-BEF1-19CCA79E119F}" dt="2023-10-10T14:42:12.658" v="58" actId="1076"/>
          <ac:picMkLst>
            <pc:docMk/>
            <pc:sldMk cId="569513968" sldId="265927"/>
            <ac:picMk id="2" creationId="{877C82BB-C00B-7EB8-335A-28AFD17767D3}"/>
          </ac:picMkLst>
        </pc:picChg>
      </pc:sldChg>
      <pc:sldChg chg="addSp delSp modSp mod">
        <pc:chgData name="Powers, Jerry (Synchrony)" userId="adcb3674-fc2c-45b8-86e9-bc621080e673" providerId="ADAL" clId="{D7F14D1C-06F4-41FF-BEF1-19CCA79E119F}" dt="2023-10-09T20:45:39.020" v="13" actId="1076"/>
        <pc:sldMkLst>
          <pc:docMk/>
          <pc:sldMk cId="1212147343" sldId="2147470525"/>
        </pc:sldMkLst>
        <pc:spChg chg="del mod">
          <ac:chgData name="Powers, Jerry (Synchrony)" userId="adcb3674-fc2c-45b8-86e9-bc621080e673" providerId="ADAL" clId="{D7F14D1C-06F4-41FF-BEF1-19CCA79E119F}" dt="2023-10-09T20:45:11.911" v="5" actId="478"/>
          <ac:spMkLst>
            <pc:docMk/>
            <pc:sldMk cId="1212147343" sldId="2147470525"/>
            <ac:spMk id="10" creationId="{7EAA0D39-B97F-08D3-89D0-AD767BD1EDE0}"/>
          </ac:spMkLst>
        </pc:spChg>
        <pc:picChg chg="add mod">
          <ac:chgData name="Powers, Jerry (Synchrony)" userId="adcb3674-fc2c-45b8-86e9-bc621080e673" providerId="ADAL" clId="{D7F14D1C-06F4-41FF-BEF1-19CCA79E119F}" dt="2023-10-09T20:44:51.722" v="3"/>
          <ac:picMkLst>
            <pc:docMk/>
            <pc:sldMk cId="1212147343" sldId="2147470525"/>
            <ac:picMk id="4" creationId="{8971A1B4-E2FD-3C14-5507-56254A9245DB}"/>
          </ac:picMkLst>
        </pc:picChg>
        <pc:picChg chg="mod">
          <ac:chgData name="Powers, Jerry (Synchrony)" userId="adcb3674-fc2c-45b8-86e9-bc621080e673" providerId="ADAL" clId="{D7F14D1C-06F4-41FF-BEF1-19CCA79E119F}" dt="2023-10-09T20:45:19.018" v="8" actId="1076"/>
          <ac:picMkLst>
            <pc:docMk/>
            <pc:sldMk cId="1212147343" sldId="2147470525"/>
            <ac:picMk id="12" creationId="{65C08D8C-1ABF-566E-9CC5-AE69A721CCB5}"/>
          </ac:picMkLst>
        </pc:picChg>
        <pc:picChg chg="mod">
          <ac:chgData name="Powers, Jerry (Synchrony)" userId="adcb3674-fc2c-45b8-86e9-bc621080e673" providerId="ADAL" clId="{D7F14D1C-06F4-41FF-BEF1-19CCA79E119F}" dt="2023-10-09T20:45:39.020" v="13" actId="1076"/>
          <ac:picMkLst>
            <pc:docMk/>
            <pc:sldMk cId="1212147343" sldId="2147470525"/>
            <ac:picMk id="1026" creationId="{4559E64D-3716-E2C1-AE5B-CB65F558ED65}"/>
          </ac:picMkLst>
        </pc:picChg>
      </pc:sldChg>
      <pc:sldChg chg="addSp delSp modSp add mod ord">
        <pc:chgData name="Powers, Jerry (Synchrony)" userId="adcb3674-fc2c-45b8-86e9-bc621080e673" providerId="ADAL" clId="{D7F14D1C-06F4-41FF-BEF1-19CCA79E119F}" dt="2023-10-10T18:22:39.524" v="779" actId="1076"/>
        <pc:sldMkLst>
          <pc:docMk/>
          <pc:sldMk cId="3829367213" sldId="2147470526"/>
        </pc:sldMkLst>
        <pc:spChg chg="add mod">
          <ac:chgData name="Powers, Jerry (Synchrony)" userId="adcb3674-fc2c-45b8-86e9-bc621080e673" providerId="ADAL" clId="{D7F14D1C-06F4-41FF-BEF1-19CCA79E119F}" dt="2023-10-10T18:22:39.524" v="779" actId="1076"/>
          <ac:spMkLst>
            <pc:docMk/>
            <pc:sldMk cId="3829367213" sldId="2147470526"/>
            <ac:spMk id="3" creationId="{B198C9CE-81B1-337C-780D-75515DE43EA4}"/>
          </ac:spMkLst>
        </pc:spChg>
        <pc:spChg chg="del">
          <ac:chgData name="Powers, Jerry (Synchrony)" userId="adcb3674-fc2c-45b8-86e9-bc621080e673" providerId="ADAL" clId="{D7F14D1C-06F4-41FF-BEF1-19CCA79E119F}" dt="2023-10-10T14:43:29.300" v="63" actId="478"/>
          <ac:spMkLst>
            <pc:docMk/>
            <pc:sldMk cId="3829367213" sldId="2147470526"/>
            <ac:spMk id="8" creationId="{E6CA2A99-3A6F-4F59-90C7-AA30411F27EE}"/>
          </ac:spMkLst>
        </pc:spChg>
        <pc:spChg chg="del mod">
          <ac:chgData name="Powers, Jerry (Synchrony)" userId="adcb3674-fc2c-45b8-86e9-bc621080e673" providerId="ADAL" clId="{D7F14D1C-06F4-41FF-BEF1-19CCA79E119F}" dt="2023-10-10T14:43:46.680" v="156" actId="478"/>
          <ac:spMkLst>
            <pc:docMk/>
            <pc:sldMk cId="3829367213" sldId="2147470526"/>
            <ac:spMk id="16" creationId="{426185A6-F053-41FD-9935-FDC596ACD9F8}"/>
          </ac:spMkLst>
        </pc:spChg>
        <pc:spChg chg="mod">
          <ac:chgData name="Powers, Jerry (Synchrony)" userId="adcb3674-fc2c-45b8-86e9-bc621080e673" providerId="ADAL" clId="{D7F14D1C-06F4-41FF-BEF1-19CCA79E119F}" dt="2023-10-10T14:59:10.608" v="169" actId="1076"/>
          <ac:spMkLst>
            <pc:docMk/>
            <pc:sldMk cId="3829367213" sldId="2147470526"/>
            <ac:spMk id="70658" creationId="{A0615972-6FBD-430F-9302-32D3234845CB}"/>
          </ac:spMkLst>
        </pc:spChg>
        <pc:picChg chg="del">
          <ac:chgData name="Powers, Jerry (Synchrony)" userId="adcb3674-fc2c-45b8-86e9-bc621080e673" providerId="ADAL" clId="{D7F14D1C-06F4-41FF-BEF1-19CCA79E119F}" dt="2023-10-10T14:43:30.095" v="64" actId="478"/>
          <ac:picMkLst>
            <pc:docMk/>
            <pc:sldMk cId="3829367213" sldId="2147470526"/>
            <ac:picMk id="6" creationId="{F085626B-8B2E-416B-BC3E-39F02E5E6614}"/>
          </ac:picMkLst>
        </pc:picChg>
      </pc:sldChg>
      <pc:sldMasterChg chg="delSldLayout">
        <pc:chgData name="Powers, Jerry (Synchrony)" userId="adcb3674-fc2c-45b8-86e9-bc621080e673" providerId="ADAL" clId="{D7F14D1C-06F4-41FF-BEF1-19CCA79E119F}" dt="2023-10-09T20:45:49.257" v="14" actId="47"/>
        <pc:sldMasterMkLst>
          <pc:docMk/>
          <pc:sldMasterMk cId="0" sldId="2147483711"/>
        </pc:sldMasterMkLst>
        <pc:sldLayoutChg chg="del">
          <pc:chgData name="Powers, Jerry (Synchrony)" userId="adcb3674-fc2c-45b8-86e9-bc621080e673" providerId="ADAL" clId="{D7F14D1C-06F4-41FF-BEF1-19CCA79E119F}" dt="2023-10-09T20:45:49.257" v="14" actId="47"/>
          <pc:sldLayoutMkLst>
            <pc:docMk/>
            <pc:sldMasterMk cId="0" sldId="2147483711"/>
            <pc:sldLayoutMk cId="1863422823" sldId="214748404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2466805959745455"/>
          <c:y val="0.74509648845302123"/>
          <c:w val="0.51561674302335736"/>
          <c:h val="0.2549035115469787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3F8AE5-F2A2-4508-B82A-619C28FA4D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 b="1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431C4D-B597-461D-9337-E7266B366B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 b="1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AB4F671-962B-40D4-91F6-8ED0E056EA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 b="1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3AC23D0-0663-46B4-BC48-23FD258729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 b="1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fld id="{ABE0AF81-2EC5-45B0-93CF-265F06C3EB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0CC8DF-1AD2-479E-A4C4-1667D3F06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b="1" i="0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r>
              <a:rPr lang="en-US" altLang="en-US" dirty="0"/>
              <a:t>*</a:t>
            </a:r>
            <a:endParaRPr lang="en-US" altLang="en-US" sz="12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D5A57E-2B63-4D42-A7D3-FC834459F5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b="1" i="0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r>
              <a:rPr lang="en-US" altLang="en-US" dirty="0"/>
              <a:t>07/16/96</a:t>
            </a:r>
            <a:endParaRPr lang="en-US" altLang="en-US" sz="1200" dirty="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94E2C1B3-1F41-4C94-B544-97675F9E738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4813" y="696913"/>
            <a:ext cx="6188075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F74D846-A008-478C-ADA1-4CB6C6211C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B37FF7F-FC8F-4FBF-98AF-6655492E7A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b="1" i="0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r>
              <a:rPr lang="en-US" altLang="en-US" dirty="0"/>
              <a:t>*</a:t>
            </a:r>
            <a:endParaRPr lang="en-US" altLang="en-US" sz="1200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FA51768-D036-4AC5-A1DA-B15F5671C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b="1" i="0" dirty="0">
                <a:latin typeface="Synchrony Sans" panose="02000503040000020004" pitchFamily="2" charset="77"/>
              </a:defRPr>
            </a:lvl1pPr>
          </a:lstStyle>
          <a:p>
            <a:pPr>
              <a:defRPr/>
            </a:pPr>
            <a:r>
              <a:rPr lang="en-US" altLang="en-US" dirty="0"/>
              <a:t>##</a:t>
            </a:r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Synchrony Sans" panose="02000503040000020004" pitchFamily="2" charset="77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Synchrony Sans" panose="02000503040000020004" pitchFamily="2" charset="77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Synchrony Sans" panose="02000503040000020004" pitchFamily="2" charset="77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Synchrony Sans" panose="02000503040000020004" pitchFamily="2" charset="77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Synchrony Sans" panose="0200050304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74C97911-E637-426E-BC45-C54B8D556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C07BC31-509F-4090-AE0C-72E86345A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Synchrony Sans" pitchFamily="2" charset="0"/>
              </a:rPr>
              <a:t>Birst</a:t>
            </a:r>
          </a:p>
          <a:p>
            <a:r>
              <a:rPr lang="en-US" altLang="en-US" dirty="0">
                <a:latin typeface="Synchrony Sans" pitchFamily="2" charset="0"/>
              </a:rPr>
              <a:t>D2D Filters for in-store</a:t>
            </a:r>
          </a:p>
          <a:p>
            <a:r>
              <a:rPr lang="en-US" altLang="en-US" dirty="0">
                <a:latin typeface="Synchrony Sans" pitchFamily="2" charset="0"/>
              </a:rPr>
              <a:t>Agent Name = client</a:t>
            </a:r>
          </a:p>
          <a:p>
            <a:r>
              <a:rPr lang="en-US" altLang="en-US" dirty="0">
                <a:latin typeface="Synchrony Sans" pitchFamily="2" charset="0"/>
              </a:rPr>
              <a:t>Date Range = 5/12/21 – current date</a:t>
            </a:r>
          </a:p>
          <a:p>
            <a:r>
              <a:rPr lang="en-US" altLang="en-US" dirty="0">
                <a:latin typeface="Synchrony Sans" pitchFamily="2" charset="0"/>
              </a:rPr>
              <a:t>Channel = BC POS/BC</a:t>
            </a:r>
          </a:p>
          <a:p>
            <a:endParaRPr lang="en-US" altLang="en-US" dirty="0">
              <a:latin typeface="Synchrony Sans" pitchFamily="2" charset="0"/>
            </a:endParaRPr>
          </a:p>
          <a:p>
            <a:endParaRPr lang="en-US" altLang="en-US" dirty="0">
              <a:latin typeface="Synchrony Sans" pitchFamily="2" charset="0"/>
            </a:endParaRPr>
          </a:p>
          <a:p>
            <a:r>
              <a:rPr lang="en-US" altLang="en-US" dirty="0">
                <a:latin typeface="Synchrony Sans" pitchFamily="2" charset="0"/>
              </a:rPr>
              <a:t>D2D Filters for D2D</a:t>
            </a:r>
          </a:p>
          <a:p>
            <a:r>
              <a:rPr lang="en-US" altLang="en-US" dirty="0">
                <a:latin typeface="Synchrony Sans" pitchFamily="2" charset="0"/>
              </a:rPr>
              <a:t>Agent Name = client</a:t>
            </a:r>
          </a:p>
          <a:p>
            <a:r>
              <a:rPr lang="en-US" altLang="en-US" dirty="0">
                <a:latin typeface="Synchrony Sans" pitchFamily="2" charset="0"/>
              </a:rPr>
              <a:t>Date Range = 5/12/21 – current date</a:t>
            </a:r>
          </a:p>
          <a:p>
            <a:r>
              <a:rPr lang="en-US" altLang="en-US" dirty="0">
                <a:latin typeface="Synchrony Sans" pitchFamily="2" charset="0"/>
              </a:rPr>
              <a:t>Sub Channel = D2D</a:t>
            </a:r>
          </a:p>
          <a:p>
            <a:endParaRPr lang="en-US" altLang="en-US" dirty="0">
              <a:latin typeface="Synchrony Sans" pitchFamily="2" charset="0"/>
            </a:endParaRPr>
          </a:p>
        </p:txBody>
      </p:sp>
      <p:sp>
        <p:nvSpPr>
          <p:cNvPr id="71684" name="Header Placeholder 3">
            <a:extLst>
              <a:ext uri="{FF2B5EF4-FFF2-40B4-BE49-F238E27FC236}">
                <a16:creationId xmlns:a16="http://schemas.microsoft.com/office/drawing/2014/main" id="{494068D4-5FE4-45D8-B331-50D9A2B26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5" name="Date Placeholder 4">
            <a:extLst>
              <a:ext uri="{FF2B5EF4-FFF2-40B4-BE49-F238E27FC236}">
                <a16:creationId xmlns:a16="http://schemas.microsoft.com/office/drawing/2014/main" id="{8E7FD078-57DA-44F3-874D-6BC1A99B0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07/16/96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6" name="Footer Placeholder 5">
            <a:extLst>
              <a:ext uri="{FF2B5EF4-FFF2-40B4-BE49-F238E27FC236}">
                <a16:creationId xmlns:a16="http://schemas.microsoft.com/office/drawing/2014/main" id="{9B98BF8B-392D-4151-9320-ED4390577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7" name="Slide Number Placeholder 6">
            <a:extLst>
              <a:ext uri="{FF2B5EF4-FFF2-40B4-BE49-F238E27FC236}">
                <a16:creationId xmlns:a16="http://schemas.microsoft.com/office/drawing/2014/main" id="{F7547746-C57D-4613-87F7-340581F46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##</a:t>
            </a:r>
            <a:endParaRPr lang="en-US" altLang="en-US" sz="1200" dirty="0">
              <a:latin typeface="Synchron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2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74C97911-E637-426E-BC45-C54B8D556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C07BC31-509F-4090-AE0C-72E86345A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Synchrony Sans" pitchFamily="2" charset="0"/>
            </a:endParaRPr>
          </a:p>
        </p:txBody>
      </p:sp>
      <p:sp>
        <p:nvSpPr>
          <p:cNvPr id="71684" name="Header Placeholder 3">
            <a:extLst>
              <a:ext uri="{FF2B5EF4-FFF2-40B4-BE49-F238E27FC236}">
                <a16:creationId xmlns:a16="http://schemas.microsoft.com/office/drawing/2014/main" id="{494068D4-5FE4-45D8-B331-50D9A2B26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5" name="Date Placeholder 4">
            <a:extLst>
              <a:ext uri="{FF2B5EF4-FFF2-40B4-BE49-F238E27FC236}">
                <a16:creationId xmlns:a16="http://schemas.microsoft.com/office/drawing/2014/main" id="{8E7FD078-57DA-44F3-874D-6BC1A99B0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07/16/96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6" name="Footer Placeholder 5">
            <a:extLst>
              <a:ext uri="{FF2B5EF4-FFF2-40B4-BE49-F238E27FC236}">
                <a16:creationId xmlns:a16="http://schemas.microsoft.com/office/drawing/2014/main" id="{9B98BF8B-392D-4151-9320-ED4390577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7" name="Slide Number Placeholder 6">
            <a:extLst>
              <a:ext uri="{FF2B5EF4-FFF2-40B4-BE49-F238E27FC236}">
                <a16:creationId xmlns:a16="http://schemas.microsoft.com/office/drawing/2014/main" id="{F7547746-C57D-4613-87F7-340581F46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##</a:t>
            </a:r>
            <a:endParaRPr lang="en-US" altLang="en-US" sz="1200" dirty="0">
              <a:latin typeface="Synchron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8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74C97911-E637-426E-BC45-C54B8D556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C07BC31-509F-4090-AE0C-72E86345A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Synchrony Sans" pitchFamily="2" charset="0"/>
              </a:rPr>
              <a:t>Birst</a:t>
            </a:r>
          </a:p>
          <a:p>
            <a:r>
              <a:rPr lang="en-US" altLang="en-US" dirty="0">
                <a:latin typeface="Synchrony Sans" pitchFamily="2" charset="0"/>
              </a:rPr>
              <a:t>D2D Filters for in-store</a:t>
            </a:r>
          </a:p>
          <a:p>
            <a:r>
              <a:rPr lang="en-US" altLang="en-US" dirty="0">
                <a:latin typeface="Synchrony Sans" pitchFamily="2" charset="0"/>
              </a:rPr>
              <a:t>Agent Name = client</a:t>
            </a:r>
          </a:p>
          <a:p>
            <a:r>
              <a:rPr lang="en-US" altLang="en-US" dirty="0">
                <a:latin typeface="Synchrony Sans" pitchFamily="2" charset="0"/>
              </a:rPr>
              <a:t>Date Range = 5/12/21 – current date</a:t>
            </a:r>
          </a:p>
          <a:p>
            <a:r>
              <a:rPr lang="en-US" altLang="en-US" dirty="0">
                <a:latin typeface="Synchrony Sans" pitchFamily="2" charset="0"/>
              </a:rPr>
              <a:t>Channel = BC POS/BC</a:t>
            </a:r>
          </a:p>
          <a:p>
            <a:endParaRPr lang="en-US" altLang="en-US" dirty="0">
              <a:latin typeface="Synchrony Sans" pitchFamily="2" charset="0"/>
            </a:endParaRPr>
          </a:p>
          <a:p>
            <a:endParaRPr lang="en-US" altLang="en-US" dirty="0">
              <a:latin typeface="Synchrony Sans" pitchFamily="2" charset="0"/>
            </a:endParaRPr>
          </a:p>
          <a:p>
            <a:r>
              <a:rPr lang="en-US" altLang="en-US" dirty="0">
                <a:latin typeface="Synchrony Sans" pitchFamily="2" charset="0"/>
              </a:rPr>
              <a:t>D2D Filters for D2D</a:t>
            </a:r>
          </a:p>
          <a:p>
            <a:r>
              <a:rPr lang="en-US" altLang="en-US" dirty="0">
                <a:latin typeface="Synchrony Sans" pitchFamily="2" charset="0"/>
              </a:rPr>
              <a:t>Agent Name = client</a:t>
            </a:r>
          </a:p>
          <a:p>
            <a:r>
              <a:rPr lang="en-US" altLang="en-US" dirty="0">
                <a:latin typeface="Synchrony Sans" pitchFamily="2" charset="0"/>
              </a:rPr>
              <a:t>Date Range = 5/12/21 – current date</a:t>
            </a:r>
          </a:p>
          <a:p>
            <a:r>
              <a:rPr lang="en-US" altLang="en-US" dirty="0">
                <a:latin typeface="Synchrony Sans" pitchFamily="2" charset="0"/>
              </a:rPr>
              <a:t>Sub Channel = D2D</a:t>
            </a:r>
          </a:p>
          <a:p>
            <a:endParaRPr lang="en-US" altLang="en-US" dirty="0">
              <a:latin typeface="Synchrony Sans" pitchFamily="2" charset="0"/>
            </a:endParaRPr>
          </a:p>
        </p:txBody>
      </p:sp>
      <p:sp>
        <p:nvSpPr>
          <p:cNvPr id="71684" name="Header Placeholder 3">
            <a:extLst>
              <a:ext uri="{FF2B5EF4-FFF2-40B4-BE49-F238E27FC236}">
                <a16:creationId xmlns:a16="http://schemas.microsoft.com/office/drawing/2014/main" id="{494068D4-5FE4-45D8-B331-50D9A2B26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5" name="Date Placeholder 4">
            <a:extLst>
              <a:ext uri="{FF2B5EF4-FFF2-40B4-BE49-F238E27FC236}">
                <a16:creationId xmlns:a16="http://schemas.microsoft.com/office/drawing/2014/main" id="{8E7FD078-57DA-44F3-874D-6BC1A99B0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07/16/96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6" name="Footer Placeholder 5">
            <a:extLst>
              <a:ext uri="{FF2B5EF4-FFF2-40B4-BE49-F238E27FC236}">
                <a16:creationId xmlns:a16="http://schemas.microsoft.com/office/drawing/2014/main" id="{9B98BF8B-392D-4151-9320-ED4390577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*</a:t>
            </a:r>
            <a:endParaRPr lang="en-US" altLang="en-US" sz="1200" dirty="0">
              <a:latin typeface="Synchrony Sans" pitchFamily="2" charset="0"/>
            </a:endParaRPr>
          </a:p>
        </p:txBody>
      </p:sp>
      <p:sp>
        <p:nvSpPr>
          <p:cNvPr id="71687" name="Slide Number Placeholder 6">
            <a:extLst>
              <a:ext uri="{FF2B5EF4-FFF2-40B4-BE49-F238E27FC236}">
                <a16:creationId xmlns:a16="http://schemas.microsoft.com/office/drawing/2014/main" id="{F7547746-C57D-4613-87F7-340581F46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Synchrony Sans" pitchFamily="2" charset="0"/>
              </a:rPr>
              <a:t>##</a:t>
            </a:r>
            <a:endParaRPr lang="en-US" altLang="en-US" sz="1200" dirty="0">
              <a:latin typeface="Synchrony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4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3E3563-3EE4-432F-97D7-2B7149D444A6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58C04-D7EC-42A4-9B62-7423C8955813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9A572B1-4DB8-44CD-9A65-C2EC4CAE54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1046933"/>
            <a:ext cx="7962272" cy="40005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99"/>
          <p:cNvSpPr>
            <a:spLocks noGrp="1"/>
          </p:cNvSpPr>
          <p:nvPr>
            <p:ph type="body" sz="quarter" idx="10"/>
          </p:nvPr>
        </p:nvSpPr>
        <p:spPr>
          <a:xfrm>
            <a:off x="856976" y="393514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rgbClr val="3B3C39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97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93C216-2AFB-4D99-A797-96E0688A1AE8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223F2-F710-4820-9CA6-45F3067B66E6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B018D9E-AC4F-4BDB-BB3E-B60166344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rgbClr val="3B3C39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4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Title_6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123C3A-07B8-4156-85E9-48D3128F4666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7A403-20A0-4DF5-9049-66857DC120A8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8678FF-928F-4740-B733-A4BC1CBC5E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tx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07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Title_6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3FAEA8-D6EA-4A23-B761-400BE740B395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011F2-8059-4C54-8F19-B8A156315EC8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75DC057-D42A-4FED-B882-C6E9CACCD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bg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89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_5_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908B5-84DC-437F-8A83-410968B92D43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5D73B-DCDF-4032-A2DB-35937D27F4ED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6FE78B8-3408-4271-85A8-4153D081D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rgbClr val="3B3C39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46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Title_6_External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69D7FA-789D-4C3D-AE5D-A261208D8E3A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82223-9109-4796-91E9-D7FD90F1B818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E3772BC-FB17-48B9-85A9-F934663BC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tx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04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Title_6_External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472D03-1446-40AF-9606-2E6BD9DBBCE4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E7EA6-B35D-474A-AC3B-D80FA2BDFC09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E3A211B-74D0-40E8-843F-A23F9960C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bg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74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D95B6A-356F-475E-BE91-A279057893A3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Synchrony Sans Medium" panose="0200050304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300FF-3BEA-4EF1-A138-ED278D62DCD0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Synchrony Sans Medium" panose="02000503040000020004" pitchFamily="2" charset="77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1F9CC1B-8EA5-4E8B-94F1-93032ED39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kern="1200" spc="0" dirty="0" smtClean="0">
                <a:solidFill>
                  <a:schemeClr val="tx2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0" i="0">
                <a:solidFill>
                  <a:srgbClr val="3B3C39"/>
                </a:solidFill>
                <a:latin typeface="Synchrony Sans Medium" panose="02000503040000020004" pitchFamily="2" charset="77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rgbClr val="F9C330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b="0" i="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51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1A4F4A-C8A5-4556-B81E-39E7EADAF8FA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B1AA6-1711-4759-AB00-662DBB82EDDB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0E6F36F-3092-49B9-AC86-6068DBEA3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kern="1200" spc="0" dirty="0" smtClean="0">
                <a:solidFill>
                  <a:schemeClr val="tx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3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A184E1-9461-4867-A715-C2F2FC932074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BCD15-42C0-42F6-99B9-E6D0DC8A310D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FAF2E5-11A4-45D3-9F98-4006154EF2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kern="1200" spc="0" dirty="0" smtClean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rgbClr val="F9C330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65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4">
    <p:bg>
      <p:bgPr>
        <a:solidFill>
          <a:srgbClr val="58A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E1D30-108F-4262-B007-FE9C2676BD37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668A2-779A-436D-B679-E33BB867DFC2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FA14B63-9963-489C-9B71-4C28BBD9A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kern="1200" spc="0" dirty="0" smtClean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9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_1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2286CC-295C-43BC-BC7B-8CA1DC9780F2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409EF-E585-472C-A3DF-449638A864D5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436004A-A101-4F4F-B04D-89B20B6C7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1046933"/>
            <a:ext cx="7962272" cy="40005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5" name="Text Placeholder 199"/>
          <p:cNvSpPr>
            <a:spLocks noGrp="1"/>
          </p:cNvSpPr>
          <p:nvPr>
            <p:ph type="body" sz="quarter" idx="10"/>
          </p:nvPr>
        </p:nvSpPr>
        <p:spPr>
          <a:xfrm>
            <a:off x="856976" y="393514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rgbClr val="3B3C39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01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5">
    <p:bg>
      <p:bgPr>
        <a:solidFill>
          <a:srgbClr val="346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3B43B-07A9-4E57-82E4-0D9DC290C185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D5902-7B4B-4A2C-9674-2E6FB457B265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394091E-EDFC-44EB-AED2-2BBE85399F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kern="1200" spc="0" dirty="0" smtClean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rgbClr val="F9C330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2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6">
    <p:bg>
      <p:bgPr>
        <a:solidFill>
          <a:srgbClr val="7AC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FF767D-EA70-4A07-AA92-6F97BF9242F0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70E19-8E26-46A2-BDD5-5407D3EC5B63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B8CEFC2-8F9C-490E-861F-1A94A1DF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6976" y="4283215"/>
            <a:ext cx="6164263" cy="62706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kern="1200" spc="0" dirty="0" smtClean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7" y="2883473"/>
            <a:ext cx="8102599" cy="13997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0" i="0" kern="1200" cap="all" spc="400" baseline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37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>
            <a:extLst>
              <a:ext uri="{FF2B5EF4-FFF2-40B4-BE49-F238E27FC236}">
                <a16:creationId xmlns:a16="http://schemas.microsoft.com/office/drawing/2014/main" id="{292CF3C4-DC23-4CDE-8003-C26A5260B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47FAC79-462F-42A3-B9BE-126EA8CEE561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79A91-4CC5-433D-A62A-82AD0BCC2508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2EC4BF-7378-4A38-9A28-16F7FCF0F4FF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3802460-1C19-47AE-8E66-D76D8CB35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4933" y="1249364"/>
            <a:ext cx="11196012" cy="4874345"/>
          </a:xfrm>
          <a:prstGeom prst="rect">
            <a:avLst/>
          </a:prstGeom>
        </p:spPr>
        <p:txBody>
          <a:bodyPr lIns="0"/>
          <a:lstStyle>
            <a:lvl1pPr marL="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286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4572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6858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9144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1143000" indent="0">
              <a:buFontTx/>
              <a:buNone/>
              <a:defRPr sz="1800"/>
            </a:lvl6pPr>
            <a:lvl7pPr marL="1371600" indent="0">
              <a:buFontTx/>
              <a:buNone/>
              <a:defRPr sz="1800"/>
            </a:lvl7pPr>
            <a:lvl8pPr marL="1371600" indent="0">
              <a:buFontTx/>
              <a:buNone/>
              <a:defRPr sz="1800"/>
            </a:lvl8pPr>
            <a:lvl9pPr marL="137160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984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8018C0-0DCE-467D-A0B6-6EB06B364262}"/>
              </a:ext>
            </a:extLst>
          </p:cNvPr>
          <p:cNvSpPr/>
          <p:nvPr userDrawn="1"/>
        </p:nvSpPr>
        <p:spPr>
          <a:xfrm>
            <a:off x="0" y="6127750"/>
            <a:ext cx="12192000" cy="738188"/>
          </a:xfrm>
          <a:prstGeom prst="rect">
            <a:avLst/>
          </a:prstGeom>
          <a:solidFill>
            <a:srgbClr val="F9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5D087432-D050-468E-9AA3-9DC1AC13BD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5808663"/>
            <a:ext cx="327501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DE78CC-8FDE-44B1-B6D5-0C64C2A9FCB1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9A492B-4229-4B01-AE31-3BA2728EF21E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44FA48F1-2E9C-4BB9-AA54-BDDB676CA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727700"/>
            <a:ext cx="1093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8983" y="6132057"/>
            <a:ext cx="11434033" cy="734652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ClrTx/>
              <a:buFont typeface="Arial" panose="020B0604020202020204" pitchFamily="34" charset="0"/>
              <a:buNone/>
              <a:defRPr sz="2000" b="0" i="0">
                <a:solidFill>
                  <a:srgbClr val="3B3C43"/>
                </a:solidFill>
                <a:latin typeface="Synchrony Sans Medium" panose="02000503040000020004" pitchFamily="2" charset="77"/>
                <a:cs typeface="Synchrony Sans Medium" panose="02000503040000020004" pitchFamily="2" charset="77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24933" y="1249365"/>
            <a:ext cx="11196012" cy="4167762"/>
          </a:xfrm>
          <a:prstGeom prst="rect">
            <a:avLst/>
          </a:prstGeom>
        </p:spPr>
        <p:txBody>
          <a:bodyPr lIns="0"/>
          <a:lstStyle>
            <a:lvl1pPr marL="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2286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4572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6858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914400" indent="0">
              <a:buClrTx/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1143000" indent="0">
              <a:buFontTx/>
              <a:buNone/>
              <a:defRPr sz="1800"/>
            </a:lvl6pPr>
            <a:lvl7pPr marL="1371600" indent="0">
              <a:buFontTx/>
              <a:buNone/>
              <a:defRPr sz="1800"/>
            </a:lvl7pPr>
            <a:lvl8pPr marL="1371600" indent="0">
              <a:buFontTx/>
              <a:buNone/>
              <a:defRPr sz="1800"/>
            </a:lvl8pPr>
            <a:lvl9pPr marL="137160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419964" y="5723406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45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>
            <a:extLst>
              <a:ext uri="{FF2B5EF4-FFF2-40B4-BE49-F238E27FC236}">
                <a16:creationId xmlns:a16="http://schemas.microsoft.com/office/drawing/2014/main" id="{C9378354-4426-41CC-855A-6C0B4C909E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76466DF-B339-4BA0-97F1-5A4771B96290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504C7-6849-47C2-8F54-62E1D0A59FDF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6B2C0-55B6-4C76-8AD6-B702677729F6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98D2BCE8-6BEA-469B-B7B4-0FCCC5A93C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77091" y="905039"/>
            <a:ext cx="5558813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  <a:lvl6pPr marL="0" indent="0" algn="ctr">
              <a:buFontTx/>
              <a:buNone/>
              <a:defRPr sz="1800"/>
            </a:lvl6pPr>
            <a:lvl7pPr marL="0" indent="0" algn="ctr">
              <a:buFontTx/>
              <a:buNone/>
              <a:defRPr sz="1800"/>
            </a:lvl7pPr>
            <a:lvl8pPr marL="0" indent="0" algn="ctr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6333895" y="905039"/>
            <a:ext cx="5568272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77091" y="1426692"/>
            <a:ext cx="5558812" cy="4839118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343355" y="1426692"/>
            <a:ext cx="5558812" cy="4839118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17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>
            <a:extLst>
              <a:ext uri="{FF2B5EF4-FFF2-40B4-BE49-F238E27FC236}">
                <a16:creationId xmlns:a16="http://schemas.microsoft.com/office/drawing/2014/main" id="{1254C41D-1F4E-4B6B-B9E4-0870937889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D112B2-B185-42C9-BE22-5D814E39F9B4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6398F-76B5-4967-81AF-36BCE04B3D93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D0913-556D-4FB8-8943-07F3E58D2444}"/>
              </a:ext>
            </a:extLst>
          </p:cNvPr>
          <p:cNvCxnSpPr>
            <a:cxnSpLocks/>
          </p:cNvCxnSpPr>
          <p:nvPr userDrawn="1"/>
        </p:nvCxnSpPr>
        <p:spPr>
          <a:xfrm>
            <a:off x="4078288" y="927100"/>
            <a:ext cx="0" cy="537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618549-9B0B-43BA-86ED-300B31F5D053}"/>
              </a:ext>
            </a:extLst>
          </p:cNvPr>
          <p:cNvCxnSpPr>
            <a:cxnSpLocks/>
          </p:cNvCxnSpPr>
          <p:nvPr userDrawn="1"/>
        </p:nvCxnSpPr>
        <p:spPr>
          <a:xfrm>
            <a:off x="8137525" y="927100"/>
            <a:ext cx="0" cy="537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BB9542-FB0D-4D08-A09F-4F2D338936C1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5E665FC4-F75D-4ECA-BFB1-EA630ABA2C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03194" y="1450848"/>
            <a:ext cx="367219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09558" y="905039"/>
            <a:ext cx="3663513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  <a:lvl6pPr marL="0" indent="0" algn="ctr">
              <a:buFontTx/>
              <a:buNone/>
              <a:defRPr sz="1800"/>
            </a:lvl6pPr>
            <a:lvl7pPr marL="0" indent="0" algn="ctr">
              <a:buFontTx/>
              <a:buNone/>
              <a:defRPr sz="1800"/>
            </a:lvl7pPr>
            <a:lvl8pPr marL="0" indent="0" algn="ctr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255173" y="905039"/>
            <a:ext cx="3705286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8314217" y="905039"/>
            <a:ext cx="3705286" cy="39341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277106" y="1450848"/>
            <a:ext cx="367219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8328716" y="1450848"/>
            <a:ext cx="367219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48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DC2EDC00-A802-4B05-8A7F-1AD623A1EE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37D4943-FD84-4245-BC30-FC3360F00222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F9D73D-9595-4F7F-8593-DA94A70FBB10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6C12EC-2701-4D15-BB9F-A49275BD9BB7}"/>
              </a:ext>
            </a:extLst>
          </p:cNvPr>
          <p:cNvCxnSpPr>
            <a:cxnSpLocks/>
          </p:cNvCxnSpPr>
          <p:nvPr userDrawn="1"/>
        </p:nvCxnSpPr>
        <p:spPr>
          <a:xfrm>
            <a:off x="6107113" y="927100"/>
            <a:ext cx="0" cy="537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D4FF25-4CB9-4FBD-AD73-3766FE466AE0}"/>
              </a:ext>
            </a:extLst>
          </p:cNvPr>
          <p:cNvCxnSpPr>
            <a:cxnSpLocks/>
          </p:cNvCxnSpPr>
          <p:nvPr userDrawn="1"/>
        </p:nvCxnSpPr>
        <p:spPr>
          <a:xfrm>
            <a:off x="3062288" y="927100"/>
            <a:ext cx="0" cy="537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E93DA6-9AC3-489E-8F6A-2A4BA77E0E57}"/>
              </a:ext>
            </a:extLst>
          </p:cNvPr>
          <p:cNvCxnSpPr>
            <a:cxnSpLocks/>
          </p:cNvCxnSpPr>
          <p:nvPr userDrawn="1"/>
        </p:nvCxnSpPr>
        <p:spPr>
          <a:xfrm>
            <a:off x="9144000" y="927100"/>
            <a:ext cx="0" cy="537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49C5A8-811D-40A5-9F35-F6882710F25B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0DF7D725-94E9-43C8-9B86-D3CC9082C3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03194" y="1450848"/>
            <a:ext cx="266827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258628" y="1450848"/>
            <a:ext cx="266827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299193" y="1450848"/>
            <a:ext cx="266827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9332324" y="1450848"/>
            <a:ext cx="2668277" cy="48006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54256" y="905039"/>
            <a:ext cx="2703192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299193" y="905039"/>
            <a:ext cx="2694061" cy="39341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9332324" y="905039"/>
            <a:ext cx="2694061" cy="393410"/>
          </a:xfrm>
          <a:prstGeom prst="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203194" y="905039"/>
            <a:ext cx="2703192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rgbClr val="3B3C39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30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8D36E6E5-E280-471B-A274-52BF85836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66A0700-D94B-4A08-A4DA-BFF1426A5258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10B391-7073-458C-A949-5F7AB8039FC1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63F914-3F79-4508-8925-CCA291784D00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CB963685-2E31-4AAD-B218-C2DEACAF65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77091" y="905039"/>
            <a:ext cx="5558813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  <a:lvl6pPr marL="0" indent="0" algn="ctr">
              <a:buFontTx/>
              <a:buNone/>
              <a:defRPr sz="1800"/>
            </a:lvl6pPr>
            <a:lvl7pPr marL="0" indent="0" algn="ctr">
              <a:buFontTx/>
              <a:buNone/>
              <a:defRPr sz="1800"/>
            </a:lvl7pPr>
            <a:lvl8pPr marL="0" indent="0" algn="ctr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6333895" y="905039"/>
            <a:ext cx="5568272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77091" y="3630287"/>
            <a:ext cx="5558813" cy="39341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6338638" y="3630287"/>
            <a:ext cx="5558812" cy="393410"/>
          </a:xfrm>
          <a:prstGeom prst="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77091" y="1426692"/>
            <a:ext cx="5558812" cy="204276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277091" y="4157213"/>
            <a:ext cx="5558812" cy="204276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343355" y="1426692"/>
            <a:ext cx="5558812" cy="204276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343355" y="4157213"/>
            <a:ext cx="5558812" cy="204276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877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>
            <a:extLst>
              <a:ext uri="{FF2B5EF4-FFF2-40B4-BE49-F238E27FC236}">
                <a16:creationId xmlns:a16="http://schemas.microsoft.com/office/drawing/2014/main" id="{06A02C4A-7158-4D56-8D0C-2643653E9E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7925" y="5808663"/>
            <a:ext cx="3275013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442B1ED-8CEA-4898-97E2-96736A535FF5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545AA-4678-4FF7-84DC-136A227F1ADC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EE2729-0F53-43DC-87C4-575BE217BE99}"/>
              </a:ext>
            </a:extLst>
          </p:cNvPr>
          <p:cNvSpPr/>
          <p:nvPr userDrawn="1"/>
        </p:nvSpPr>
        <p:spPr>
          <a:xfrm>
            <a:off x="0" y="6127750"/>
            <a:ext cx="12192000" cy="738188"/>
          </a:xfrm>
          <a:prstGeom prst="rect">
            <a:avLst/>
          </a:prstGeom>
          <a:solidFill>
            <a:srgbClr val="F9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8063488-9E89-483C-8F62-C371A3AE5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727700"/>
            <a:ext cx="1093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8983" y="6132057"/>
            <a:ext cx="11434033" cy="734652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ClrTx/>
              <a:buFont typeface="Arial" panose="020B0604020202020204" pitchFamily="34" charset="0"/>
              <a:buNone/>
              <a:defRPr sz="2000" b="0" i="0">
                <a:solidFill>
                  <a:srgbClr val="3B3C43"/>
                </a:solidFill>
                <a:latin typeface="Synchrony Sans Medium" panose="02000503040000020004" pitchFamily="2" charset="77"/>
                <a:cs typeface="Synchrony Sans Medium" panose="02000503040000020004" pitchFamily="2" charset="77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77091" y="905039"/>
            <a:ext cx="5558813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  <a:lvl6pPr marL="0" indent="0" algn="ctr">
              <a:buFontTx/>
              <a:buNone/>
              <a:defRPr sz="1800"/>
            </a:lvl6pPr>
            <a:lvl7pPr marL="0" indent="0" algn="ctr">
              <a:buFontTx/>
              <a:buNone/>
              <a:defRPr sz="1800"/>
            </a:lvl7pPr>
            <a:lvl8pPr marL="0" indent="0" algn="ctr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6333895" y="905039"/>
            <a:ext cx="5568272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77091" y="1426692"/>
            <a:ext cx="5558812" cy="383293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6343355" y="1426692"/>
            <a:ext cx="5558812" cy="3832937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419964" y="5723406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96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>
            <a:extLst>
              <a:ext uri="{FF2B5EF4-FFF2-40B4-BE49-F238E27FC236}">
                <a16:creationId xmlns:a16="http://schemas.microsoft.com/office/drawing/2014/main" id="{1258ACFD-0E55-4107-93F8-065C811649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5808663"/>
            <a:ext cx="327501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24E674E-7A2B-4C70-BAB5-0117607ECB4B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3AB859-3C5B-4202-B0B2-75DB90CC3CD3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0CDB9-88DD-428E-965D-38296EF77A3A}"/>
              </a:ext>
            </a:extLst>
          </p:cNvPr>
          <p:cNvSpPr/>
          <p:nvPr userDrawn="1"/>
        </p:nvSpPr>
        <p:spPr>
          <a:xfrm>
            <a:off x="0" y="6127750"/>
            <a:ext cx="12192000" cy="738188"/>
          </a:xfrm>
          <a:prstGeom prst="rect">
            <a:avLst/>
          </a:prstGeom>
          <a:solidFill>
            <a:srgbClr val="F9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DD77B-3A0E-4BFA-A28B-264515A71810}"/>
              </a:ext>
            </a:extLst>
          </p:cNvPr>
          <p:cNvCxnSpPr>
            <a:cxnSpLocks/>
          </p:cNvCxnSpPr>
          <p:nvPr userDrawn="1"/>
        </p:nvCxnSpPr>
        <p:spPr>
          <a:xfrm>
            <a:off x="4078288" y="927100"/>
            <a:ext cx="0" cy="4329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BDA5ED-BFF3-4870-8AE4-1EE2DA761998}"/>
              </a:ext>
            </a:extLst>
          </p:cNvPr>
          <p:cNvCxnSpPr>
            <a:cxnSpLocks/>
          </p:cNvCxnSpPr>
          <p:nvPr userDrawn="1"/>
        </p:nvCxnSpPr>
        <p:spPr>
          <a:xfrm>
            <a:off x="8137525" y="927100"/>
            <a:ext cx="0" cy="4329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9B601367-1568-4F7F-B8EC-025DFC89BC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727700"/>
            <a:ext cx="1093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8983" y="6132057"/>
            <a:ext cx="11434033" cy="734652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ClrTx/>
              <a:buFont typeface="Arial" panose="020B0604020202020204" pitchFamily="34" charset="0"/>
              <a:buNone/>
              <a:defRPr sz="2000" b="0" i="0">
                <a:solidFill>
                  <a:srgbClr val="3B3C43"/>
                </a:solidFill>
                <a:latin typeface="Synchrony Sans Medium" panose="02000503040000020004" pitchFamily="2" charset="77"/>
                <a:cs typeface="Synchrony Sans Medium" panose="02000503040000020004" pitchFamily="2" charset="77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03194" y="1450848"/>
            <a:ext cx="3672197" cy="3805089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09558" y="905039"/>
            <a:ext cx="3663513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/>
            </a:lvl2pPr>
            <a:lvl3pPr marL="0" indent="0" algn="ctr">
              <a:buFontTx/>
              <a:buNone/>
              <a:defRPr sz="1800"/>
            </a:lvl3pPr>
            <a:lvl4pPr marL="0" indent="0" algn="ctr">
              <a:buFontTx/>
              <a:buNone/>
              <a:defRPr sz="1800"/>
            </a:lvl4pPr>
            <a:lvl5pPr marL="0" indent="0" algn="ctr">
              <a:buFontTx/>
              <a:buNone/>
              <a:defRPr sz="1800"/>
            </a:lvl5pPr>
            <a:lvl6pPr marL="0" indent="0" algn="ctr">
              <a:buFontTx/>
              <a:buNone/>
              <a:defRPr sz="1800"/>
            </a:lvl6pPr>
            <a:lvl7pPr marL="0" indent="0" algn="ctr">
              <a:buFontTx/>
              <a:buNone/>
              <a:defRPr sz="1800"/>
            </a:lvl7pPr>
            <a:lvl8pPr marL="0" indent="0" algn="ctr">
              <a:buFontTx/>
              <a:buNone/>
              <a:defRPr sz="1800"/>
            </a:lvl8pPr>
            <a:lvl9pPr marL="0" indent="0" algn="ctr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255173" y="905039"/>
            <a:ext cx="3705286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8314217" y="905039"/>
            <a:ext cx="3705286" cy="39341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277106" y="1450848"/>
            <a:ext cx="3672197" cy="3805089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8328716" y="1450848"/>
            <a:ext cx="3672197" cy="3805089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19964" y="5723406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75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Title_1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E80B4E-12AA-4D0F-8CAD-2707D106C7D9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1C009-D3D3-4F91-8EA9-8EB416A039D0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F7A4493-6DA3-4AF4-91C8-A7A0F5EA8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1046933"/>
            <a:ext cx="7962272" cy="40005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5" name="Text Placeholder 199"/>
          <p:cNvSpPr>
            <a:spLocks noGrp="1"/>
          </p:cNvSpPr>
          <p:nvPr>
            <p:ph type="body" sz="quarter" idx="10"/>
          </p:nvPr>
        </p:nvSpPr>
        <p:spPr>
          <a:xfrm>
            <a:off x="856976" y="393514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bg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70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>
            <a:extLst>
              <a:ext uri="{FF2B5EF4-FFF2-40B4-BE49-F238E27FC236}">
                <a16:creationId xmlns:a16="http://schemas.microsoft.com/office/drawing/2014/main" id="{EFA9BC93-E535-4686-8B8D-E9A2FD44C7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5808663"/>
            <a:ext cx="3275012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49B594A-B0FA-4493-9F26-F6A43201D4BF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98503B-B95D-4039-848D-19080C9586FB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0F867B-CC70-4C4B-9CCD-AAA25ADCF1B8}"/>
              </a:ext>
            </a:extLst>
          </p:cNvPr>
          <p:cNvSpPr/>
          <p:nvPr userDrawn="1"/>
        </p:nvSpPr>
        <p:spPr>
          <a:xfrm>
            <a:off x="0" y="6127750"/>
            <a:ext cx="12192000" cy="738188"/>
          </a:xfrm>
          <a:prstGeom prst="rect">
            <a:avLst/>
          </a:prstGeom>
          <a:solidFill>
            <a:srgbClr val="F9C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1FF160-B644-4C46-8B71-F82FFE3FCBBC}"/>
              </a:ext>
            </a:extLst>
          </p:cNvPr>
          <p:cNvCxnSpPr>
            <a:cxnSpLocks/>
          </p:cNvCxnSpPr>
          <p:nvPr userDrawn="1"/>
        </p:nvCxnSpPr>
        <p:spPr>
          <a:xfrm>
            <a:off x="6107113" y="927100"/>
            <a:ext cx="0" cy="4337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DAF6D3-20AC-4D28-A7CB-29A3EB71F3B5}"/>
              </a:ext>
            </a:extLst>
          </p:cNvPr>
          <p:cNvCxnSpPr>
            <a:cxnSpLocks/>
          </p:cNvCxnSpPr>
          <p:nvPr userDrawn="1"/>
        </p:nvCxnSpPr>
        <p:spPr>
          <a:xfrm>
            <a:off x="3062288" y="927100"/>
            <a:ext cx="0" cy="4337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B16715-702B-4E4E-8DA2-37E34452188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927100"/>
            <a:ext cx="0" cy="4337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>
            <a:extLst>
              <a:ext uri="{FF2B5EF4-FFF2-40B4-BE49-F238E27FC236}">
                <a16:creationId xmlns:a16="http://schemas.microsoft.com/office/drawing/2014/main" id="{38B89103-90C3-47B8-8C55-0AAD5FB4C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727700"/>
            <a:ext cx="10937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78983" y="6132057"/>
            <a:ext cx="11434033" cy="734652"/>
          </a:xfrm>
          <a:prstGeom prst="rect">
            <a:avLst/>
          </a:prstGeom>
        </p:spPr>
        <p:txBody>
          <a:bodyPr lIns="0" anchor="ctr"/>
          <a:lstStyle>
            <a:lvl1pPr marL="0" indent="0" algn="ctr">
              <a:buClrTx/>
              <a:buFont typeface="Arial" panose="020B0604020202020204" pitchFamily="34" charset="0"/>
              <a:buNone/>
              <a:defRPr sz="2000" b="0" i="0">
                <a:solidFill>
                  <a:srgbClr val="3B3C43"/>
                </a:solidFill>
                <a:latin typeface="Synchrony Sans Medium" panose="02000503040000020004" pitchFamily="2" charset="77"/>
                <a:cs typeface="Synchrony Sans Medium" panose="02000503040000020004" pitchFamily="2" charset="77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03194" y="1450848"/>
            <a:ext cx="2668277" cy="3812524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258628" y="1450848"/>
            <a:ext cx="2668277" cy="3812524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299193" y="1450848"/>
            <a:ext cx="2668277" cy="3812524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9332324" y="1450848"/>
            <a:ext cx="2668277" cy="38312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 b="0" i="0">
                <a:latin typeface="+mn-lt"/>
              </a:defRPr>
            </a:lvl1pPr>
            <a:lvl2pPr marL="228600" indent="-137160">
              <a:buClr>
                <a:srgbClr val="3B3C43"/>
              </a:buClr>
              <a:buSzPct val="100000"/>
              <a:buFont typeface="Arial" panose="020B0604020202020204" pitchFamily="34" charset="0"/>
              <a:buChar char="•"/>
              <a:defRPr lang="en-US" sz="1600" b="0" i="0" dirty="0" smtClean="0">
                <a:solidFill>
                  <a:schemeClr val="tx1"/>
                </a:solidFill>
                <a:latin typeface="+mn-lt"/>
              </a:defRPr>
            </a:lvl2pPr>
            <a:lvl3pPr marL="457200" indent="-137160">
              <a:buClr>
                <a:srgbClr val="3B3C43"/>
              </a:buClr>
              <a:buSzPct val="100000"/>
              <a:buFont typeface="System Font Regular"/>
              <a:buChar char="–"/>
              <a:defRPr lang="en-US" sz="1600" b="0" i="0" dirty="0">
                <a:solidFill>
                  <a:schemeClr val="tx1"/>
                </a:solidFill>
                <a:latin typeface="+mn-lt"/>
              </a:defRPr>
            </a:lvl3pPr>
            <a:lvl4pPr marL="685800" indent="-137160">
              <a:buFont typeface="Arial" panose="020B0604020202020204" pitchFamily="34" charset="0"/>
              <a:buChar char="•"/>
              <a:defRPr sz="1600"/>
            </a:lvl4pPr>
            <a:lvl5pPr marL="914400" indent="-137160">
              <a:buFont typeface="Arial" panose="020B0604020202020204" pitchFamily="34" charset="0"/>
              <a:buChar char="•"/>
              <a:defRPr sz="1600"/>
            </a:lvl5pPr>
            <a:lvl6pPr marL="1143000" indent="-137160">
              <a:defRPr sz="1600"/>
            </a:lvl6pPr>
            <a:lvl7pPr marL="1371600" indent="-137160">
              <a:defRPr sz="1600"/>
            </a:lvl7pPr>
            <a:lvl8pPr marL="1371600" indent="-137160">
              <a:defRPr sz="1600"/>
            </a:lvl8pPr>
            <a:lvl9pPr marL="1371600" indent="-137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254256" y="905039"/>
            <a:ext cx="2703192" cy="393410"/>
          </a:xfrm>
          <a:prstGeom prst="rect">
            <a:avLst/>
          </a:prstGeom>
          <a:solidFill>
            <a:srgbClr val="3B3C4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299193" y="905039"/>
            <a:ext cx="2694061" cy="39341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9332324" y="905039"/>
            <a:ext cx="2694061" cy="393410"/>
          </a:xfrm>
          <a:prstGeom prst="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203194" y="905039"/>
            <a:ext cx="2703192" cy="393410"/>
          </a:xfrm>
          <a:prstGeom prst="rect">
            <a:avLst/>
          </a:prstGeom>
          <a:solidFill>
            <a:srgbClr val="F9C330"/>
          </a:solidFill>
        </p:spPr>
        <p:txBody>
          <a:bodyPr anchor="ctr" anchorCtr="0"/>
          <a:lstStyle>
            <a:lvl1pPr marL="0" indent="0" algn="ctr">
              <a:buFontTx/>
              <a:buNone/>
              <a:defRPr sz="1800" b="0" i="0">
                <a:solidFill>
                  <a:srgbClr val="3B3C39"/>
                </a:solidFill>
                <a:latin typeface="Synchrony Sans Medium" panose="02000503040000020004" pitchFamily="2" charset="77"/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419964" y="5723406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3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>
            <a:extLst>
              <a:ext uri="{FF2B5EF4-FFF2-40B4-BE49-F238E27FC236}">
                <a16:creationId xmlns:a16="http://schemas.microsoft.com/office/drawing/2014/main" id="{60B11A99-4DB4-4452-BAD6-A8A63FC5DE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83B4BCF-0C1F-446E-839B-89F3F9EC0E95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7A90C-E4EC-4D02-BFEE-7931648036A0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997522-5F81-4014-BAB1-3ED4250DC61D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>
            <a:extLst>
              <a:ext uri="{FF2B5EF4-FFF2-40B4-BE49-F238E27FC236}">
                <a16:creationId xmlns:a16="http://schemas.microsoft.com/office/drawing/2014/main" id="{5A064776-D5D3-4ECD-8F71-E194ABAA12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58863" y="1066801"/>
            <a:ext cx="3325091" cy="140106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880936" y="1066801"/>
            <a:ext cx="7758545" cy="1401063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58863" y="2776655"/>
            <a:ext cx="3325091" cy="140106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880936" y="2776655"/>
            <a:ext cx="7758545" cy="1401063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58863" y="4493943"/>
            <a:ext cx="3325091" cy="140106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880936" y="4493943"/>
            <a:ext cx="7758545" cy="1401063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231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>
            <a:extLst>
              <a:ext uri="{FF2B5EF4-FFF2-40B4-BE49-F238E27FC236}">
                <a16:creationId xmlns:a16="http://schemas.microsoft.com/office/drawing/2014/main" id="{7EA14E63-8CE8-42A7-B275-EF535F8921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68FF25B-D396-45DB-B339-02C6A02B2431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889C5-2BC3-44CC-84F7-CE752B112C3A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A6C1E8-D4AC-455B-84E6-A9C4AEC9AE2D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>
            <a:extLst>
              <a:ext uri="{FF2B5EF4-FFF2-40B4-BE49-F238E27FC236}">
                <a16:creationId xmlns:a16="http://schemas.microsoft.com/office/drawing/2014/main" id="{0B0B37E4-E345-4761-8E98-1538341ADC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58863" y="1509454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880936" y="1509454"/>
            <a:ext cx="7758545" cy="869951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58863" y="2550234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880936" y="2550234"/>
            <a:ext cx="7758545" cy="86995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458863" y="3591015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3880936" y="3591015"/>
            <a:ext cx="7758545" cy="86995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458863" y="4624361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3880936" y="4624361"/>
            <a:ext cx="7758545" cy="8699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239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>
            <a:extLst>
              <a:ext uri="{FF2B5EF4-FFF2-40B4-BE49-F238E27FC236}">
                <a16:creationId xmlns:a16="http://schemas.microsoft.com/office/drawing/2014/main" id="{619C1BAD-E4F6-46AE-865F-B6664EBA4D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7BF8BFB-BFB4-48E3-9593-ED80A957904F}" type="slidenum">
              <a:rPr lang="en-US">
                <a:latin typeface="Synchrony Sans" panose="02000503040000020004" pitchFamily="2" charset="77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Synchrony Sans" panose="02000503040000020004" pitchFamily="2" charset="77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987F81-343C-4E52-85BB-9C67D5EF85E3}"/>
              </a:ext>
            </a:extLst>
          </p:cNvPr>
          <p:cNvSpPr/>
          <p:nvPr userDrawn="1"/>
        </p:nvSpPr>
        <p:spPr>
          <a:xfrm>
            <a:off x="0" y="6792913"/>
            <a:ext cx="12192000" cy="69850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2043F8-9EC2-418D-8F66-441DE0450689}"/>
              </a:ext>
            </a:extLst>
          </p:cNvPr>
          <p:cNvCxnSpPr/>
          <p:nvPr userDrawn="1"/>
        </p:nvCxnSpPr>
        <p:spPr>
          <a:xfrm>
            <a:off x="209550" y="771525"/>
            <a:ext cx="11725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>
            <a:extLst>
              <a:ext uri="{FF2B5EF4-FFF2-40B4-BE49-F238E27FC236}">
                <a16:creationId xmlns:a16="http://schemas.microsoft.com/office/drawing/2014/main" id="{24F72D16-7A28-4F4D-ADD2-CFACCF5856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24613"/>
            <a:ext cx="10937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292301" y="306045"/>
            <a:ext cx="11428644" cy="465478"/>
          </a:xfrm>
          <a:prstGeom prst="rect">
            <a:avLst/>
          </a:prstGeom>
        </p:spPr>
        <p:txBody>
          <a:bodyPr lIns="0"/>
          <a:lstStyle>
            <a:lvl1pPr>
              <a:defRPr sz="2200" b="0" i="0">
                <a:solidFill>
                  <a:schemeClr val="tx1"/>
                </a:solidFill>
                <a:latin typeface="Synchrony Sans Medium" panose="0200050304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58863" y="1011695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880936" y="1011695"/>
            <a:ext cx="7758545" cy="869951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458863" y="2052475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3880936" y="2052475"/>
            <a:ext cx="7758545" cy="86995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458863" y="3085823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3880936" y="3085823"/>
            <a:ext cx="7758545" cy="869951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458863" y="4126603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3880936" y="4126603"/>
            <a:ext cx="7758545" cy="86995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458863" y="5152515"/>
            <a:ext cx="3325091" cy="86995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18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3880936" y="5152515"/>
            <a:ext cx="7758545" cy="869951"/>
          </a:xfrm>
          <a:prstGeom prst="rect">
            <a:avLst/>
          </a:prstGeom>
          <a:solidFill>
            <a:srgbClr val="F9C330"/>
          </a:solidFill>
        </p:spPr>
        <p:txBody>
          <a:bodyPr anchor="ctr"/>
          <a:lstStyle>
            <a:lvl1pPr marL="0" indent="0">
              <a:buNone/>
              <a:defRPr sz="1400" b="0" i="0">
                <a:solidFill>
                  <a:srgbClr val="3B3C43"/>
                </a:solidFill>
                <a:latin typeface="Synchrony Sans Medium" panose="02000503040000020004" pitchFamily="2" charset="77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 marL="0" indent="0">
              <a:buFontTx/>
              <a:buNone/>
              <a:defRPr sz="1400"/>
            </a:lvl6pPr>
            <a:lvl7pPr marL="0" indent="0">
              <a:buFontTx/>
              <a:buNone/>
              <a:defRPr sz="1400"/>
            </a:lvl7pPr>
            <a:lvl8pPr marL="0" indent="0">
              <a:buFontTx/>
              <a:buNone/>
              <a:defRPr sz="1400"/>
            </a:lvl8pPr>
            <a:lvl9pPr marL="0" indent="0"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19964" y="6361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374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58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6A2E4-A79F-452A-BFF3-7E31952A75A1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F0921-2FCB-4578-AE28-4BEB9042E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800350"/>
            <a:ext cx="3451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37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>
            <a:extLst>
              <a:ext uri="{FF2B5EF4-FFF2-40B4-BE49-F238E27FC236}">
                <a16:creationId xmlns:a16="http://schemas.microsoft.com/office/drawing/2014/main" id="{36908DD1-C7EC-42FB-BCE1-2F92FD74A8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3163" y="6434138"/>
            <a:ext cx="32750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2347CA2-704A-4843-901F-0F4B9F6E0814}" type="slidenum">
              <a:rPr lang="en-US">
                <a:latin typeface="+mj-lt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2301" y="306044"/>
            <a:ext cx="9187473" cy="452438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4933" y="1249364"/>
            <a:ext cx="9772651" cy="3736975"/>
          </a:xfrm>
          <a:prstGeom prst="rect">
            <a:avLst/>
          </a:prstGeom>
        </p:spPr>
        <p:txBody>
          <a:bodyPr lIns="0"/>
          <a:lstStyle>
            <a:lvl1pPr marL="0" indent="0">
              <a:buClrTx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5750" indent="0">
              <a:buClrTx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ClrTx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ClrTx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ClrTx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/>
          <p:cNvSpPr>
            <a:spLocks noGrp="1" noChangeAspect="1"/>
          </p:cNvSpPr>
          <p:nvPr>
            <p:ph sz="quarter" idx="29"/>
          </p:nvPr>
        </p:nvSpPr>
        <p:spPr>
          <a:xfrm>
            <a:off x="9479773" y="160018"/>
            <a:ext cx="2438400" cy="558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22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0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 userDrawn="1"/>
        </p:nvSpPr>
        <p:spPr bwMode="auto">
          <a:xfrm>
            <a:off x="8793930" y="6433924"/>
            <a:ext cx="327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Synchrony Sans" panose="020B0604020202020204" pitchFamily="34" charset="0"/>
                <a:cs typeface="Synchrony Sans" panose="020B0604020202020204" pitchFamily="34" charset="0"/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90F28-EF56-40AF-B6C1-2CF755EA3890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" y="6303681"/>
            <a:ext cx="1805141" cy="47841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792736"/>
            <a:ext cx="12192000" cy="697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9558" y="771523"/>
            <a:ext cx="117255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194AC-C3B2-47BB-9B1B-C830F5010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436" y="115526"/>
            <a:ext cx="1017677" cy="560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97686-1D62-4D4E-914C-F5BBDDCD8597}"/>
              </a:ext>
            </a:extLst>
          </p:cNvPr>
          <p:cNvSpPr/>
          <p:nvPr userDrawn="1"/>
        </p:nvSpPr>
        <p:spPr>
          <a:xfrm>
            <a:off x="4594169" y="6517970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Tire Discounters - Credit Metrics</a:t>
            </a:r>
          </a:p>
        </p:txBody>
      </p:sp>
    </p:spTree>
    <p:extLst>
      <p:ext uri="{BB962C8B-B14F-4D97-AF65-F5344CB8AC3E}">
        <p14:creationId xmlns:p14="http://schemas.microsoft.com/office/powerpoint/2010/main" val="3563793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B3F3-4E01-4CC2-8CAE-4CE862690195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0FB6-8DCA-4890-8DA9-CB0DB72D2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5B1FA0-38A6-4DF1-AFE8-E6DD2D920C22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4F203-E7D5-422E-BF18-8160DDA258E3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787E5D8-C79E-4FB2-9D4A-BB3A8F172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382291"/>
            <a:ext cx="7962272" cy="46651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535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8660575" y="6433924"/>
            <a:ext cx="327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5990F28-EF56-40AF-B6C1-2CF755EA3890}" type="slidenum">
              <a:rPr lang="en-US" sz="1200"/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200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3681"/>
            <a:ext cx="1806363" cy="4784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92736"/>
            <a:ext cx="12192000" cy="69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149" y="155723"/>
            <a:ext cx="11866033" cy="452438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8660575" y="6433924"/>
            <a:ext cx="327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5990F28-EF56-40AF-B6C1-2CF755EA3890}" type="slidenum">
              <a:rPr lang="en-US" sz="1200"/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20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10868"/>
            <a:ext cx="12192000" cy="7471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8863775" y="5766946"/>
            <a:ext cx="3274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5990F28-EF56-40AF-B6C1-2CF755EA3890}" type="slidenum">
              <a:rPr lang="en-US" sz="1000">
                <a:solidFill>
                  <a:srgbClr val="3B3C39"/>
                </a:solidFill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00" dirty="0">
                <a:solidFill>
                  <a:srgbClr val="3B3C39"/>
                </a:solidFill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85325"/>
            <a:ext cx="12192000" cy="6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5149" y="155723"/>
            <a:ext cx="11699911" cy="452438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09558" y="771523"/>
            <a:ext cx="117255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655953"/>
            <a:ext cx="1806363" cy="47841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9015863" y="5766945"/>
            <a:ext cx="25639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</a:t>
            </a:r>
            <a:r>
              <a:rPr lang="en-US" sz="900" baseline="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Confidential</a:t>
            </a:r>
            <a:endParaRPr lang="en-US" sz="9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1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 userDrawn="1"/>
        </p:nvSpPr>
        <p:spPr bwMode="auto">
          <a:xfrm>
            <a:off x="8793930" y="6433924"/>
            <a:ext cx="327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Synchrony Sans" panose="020B0604020202020204" pitchFamily="34" charset="0"/>
                <a:cs typeface="Synchrony Sans" panose="020B0604020202020204" pitchFamily="34" charset="0"/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90F28-EF56-40AF-B6C1-2CF755EA3890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" y="6303681"/>
            <a:ext cx="1805141" cy="47841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792736"/>
            <a:ext cx="12192000" cy="697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9558" y="771523"/>
            <a:ext cx="117255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194AC-C3B2-47BB-9B1B-C830F5010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436" y="115526"/>
            <a:ext cx="1017677" cy="560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97686-1D62-4D4E-914C-F5BBDDCD8597}"/>
              </a:ext>
            </a:extLst>
          </p:cNvPr>
          <p:cNvSpPr/>
          <p:nvPr userDrawn="1"/>
        </p:nvSpPr>
        <p:spPr>
          <a:xfrm>
            <a:off x="4594170" y="6517970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Tuffy - Credit Metrics</a:t>
            </a:r>
          </a:p>
        </p:txBody>
      </p:sp>
    </p:spTree>
    <p:extLst>
      <p:ext uri="{BB962C8B-B14F-4D97-AF65-F5344CB8AC3E}">
        <p14:creationId xmlns:p14="http://schemas.microsoft.com/office/powerpoint/2010/main" val="2115950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 userDrawn="1"/>
        </p:nvSpPr>
        <p:spPr bwMode="auto">
          <a:xfrm>
            <a:off x="8793931" y="6433926"/>
            <a:ext cx="327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Synchrony Sans" panose="020B0604020202020204" pitchFamily="34" charset="0"/>
                <a:cs typeface="Synchrony Sans" panose="020B0604020202020204" pitchFamily="34" charset="0"/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90F28-EF56-40AF-B6C1-2CF755EA3890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A999B"/>
                </a:solidFill>
                <a:effectLst/>
                <a:uLnTx/>
                <a:uFillTx/>
                <a:latin typeface="+mj-lt"/>
                <a:cs typeface="Synchrony Sans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" y="6303681"/>
            <a:ext cx="1805141" cy="47841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792736"/>
            <a:ext cx="12192000" cy="697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9559" y="771523"/>
            <a:ext cx="117255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194AC-C3B2-47BB-9B1B-C830F5010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436" y="115526"/>
            <a:ext cx="1017677" cy="560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97686-1D62-4D4E-914C-F5BBDDCD8597}"/>
              </a:ext>
            </a:extLst>
          </p:cNvPr>
          <p:cNvSpPr/>
          <p:nvPr userDrawn="1"/>
        </p:nvSpPr>
        <p:spPr>
          <a:xfrm>
            <a:off x="4594172" y="6517972"/>
            <a:ext cx="1604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Tuffy - Credit Metrics</a:t>
            </a:r>
          </a:p>
        </p:txBody>
      </p:sp>
    </p:spTree>
    <p:extLst>
      <p:ext uri="{BB962C8B-B14F-4D97-AF65-F5344CB8AC3E}">
        <p14:creationId xmlns:p14="http://schemas.microsoft.com/office/powerpoint/2010/main" val="365906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Title_1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385850-6EFF-4DE3-8AF6-B618F9C8FEB7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36A25-F4E6-4877-83C6-56B8818A1972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E9C0A81-ECC6-4F81-98A0-5E5C23867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382289"/>
            <a:ext cx="7962272" cy="46651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05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Title_1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92D036-5C1C-4D62-8C23-E92EBF2B2587}"/>
              </a:ext>
            </a:extLst>
          </p:cNvPr>
          <p:cNvSpPr/>
          <p:nvPr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3F41D-EF41-4AF5-BBC6-8FEC928E609C}"/>
              </a:ext>
            </a:extLst>
          </p:cNvPr>
          <p:cNvSpPr/>
          <p:nvPr userDrawn="1"/>
        </p:nvSpPr>
        <p:spPr>
          <a:xfrm>
            <a:off x="10248900" y="6367463"/>
            <a:ext cx="1943100" cy="36512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CDD868C-CB14-4247-926A-1FEE52111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Picture Placeholder 202"/>
          <p:cNvSpPr>
            <a:spLocks noGrp="1"/>
          </p:cNvSpPr>
          <p:nvPr>
            <p:ph type="pic" sz="quarter" idx="12"/>
          </p:nvPr>
        </p:nvSpPr>
        <p:spPr>
          <a:xfrm>
            <a:off x="571500" y="382289"/>
            <a:ext cx="7962272" cy="4665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 baseline="0">
                <a:solidFill>
                  <a:srgbClr val="FF0000"/>
                </a:solidFill>
                <a:latin typeface="Synchrony Sans" panose="02000503040000020004" pitchFamily="2" charset="77"/>
                <a:cs typeface="Synchrony Sans" panose="02000503040000020004" pitchFamily="2" charset="77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92" y="4868566"/>
            <a:ext cx="11192969" cy="136316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7841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16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_5_No D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5B6C44-4781-4233-B1BD-ACCB5B4C6FCB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B784B-8424-4647-B05A-94DE32017A9F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0E47B91-1581-4396-BB35-CE2AF1CC5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9888"/>
            <a:ext cx="1746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rgbClr val="3B3C39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35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_6_No Disc">
    <p:bg>
      <p:bgPr>
        <a:solidFill>
          <a:srgbClr val="F9C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F140DA-42D8-49C7-935E-63CD5EC8407C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69F78-187C-465E-A6CB-593C57A49650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3FB0DF-8B56-4101-828B-933D0B00A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8300"/>
            <a:ext cx="174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tx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rgbClr val="3B3C39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11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_6_No Disc">
    <p:bg>
      <p:bgPr>
        <a:solidFill>
          <a:srgbClr val="3B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799E1F-AFFF-405C-B70F-3F39F50AE098}"/>
              </a:ext>
            </a:extLst>
          </p:cNvPr>
          <p:cNvSpPr/>
          <p:nvPr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CE93B-3EEA-489A-B727-0DDCAA898DA4}"/>
              </a:ext>
            </a:extLst>
          </p:cNvPr>
          <p:cNvSpPr/>
          <p:nvPr userDrawn="1"/>
        </p:nvSpPr>
        <p:spPr>
          <a:xfrm>
            <a:off x="10248900" y="2606675"/>
            <a:ext cx="1943100" cy="36513"/>
          </a:xfrm>
          <a:prstGeom prst="rect">
            <a:avLst/>
          </a:prstGeom>
          <a:solidFill>
            <a:srgbClr val="F9C3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47F91BC-375C-41DF-80F9-219606266E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366713"/>
            <a:ext cx="1746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3107" y="2642959"/>
            <a:ext cx="8487147" cy="13631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60"/>
              </a:lnSpc>
              <a:defRPr sz="5400" b="1" i="0" kern="1200" cap="all" spc="400" baseline="0">
                <a:solidFill>
                  <a:srgbClr val="F9C33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9"/>
          <p:cNvSpPr>
            <a:spLocks noGrp="1"/>
          </p:cNvSpPr>
          <p:nvPr>
            <p:ph type="body" sz="quarter" idx="14"/>
          </p:nvPr>
        </p:nvSpPr>
        <p:spPr>
          <a:xfrm>
            <a:off x="856976" y="1644416"/>
            <a:ext cx="432462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cap="all" spc="200" baseline="0" dirty="0">
                <a:solidFill>
                  <a:schemeClr val="bg1"/>
                </a:solidFill>
                <a:latin typeface="Synchrony Sans" panose="02000503040000020004" pitchFamily="2" charset="77"/>
                <a:ea typeface="+mn-ea"/>
                <a:cs typeface="+mn-cs"/>
              </a:defRPr>
            </a:lvl1pPr>
            <a:lvl2pPr marL="0" indent="0">
              <a:lnSpc>
                <a:spcPts val="2088"/>
              </a:lnSpc>
              <a:buFontTx/>
              <a:buNone/>
              <a:defRPr sz="1800" b="1" kern="1200" spc="2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468080" y="6153845"/>
            <a:ext cx="5300981" cy="3212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600" kern="1200" cap="all" spc="200" dirty="0">
                <a:solidFill>
                  <a:srgbClr val="FF0000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9168" y="6152128"/>
            <a:ext cx="4460239" cy="3404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rtl="0" eaLnBrk="0" fontAlgn="base" hangingPunct="0">
              <a:lnSpc>
                <a:spcPts val="2088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lang="en-US" sz="1000" b="0" i="0" kern="1200" cap="all" spc="200" baseline="0" dirty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9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986" r:id="rId32"/>
    <p:sldLayoutId id="2147483987" r:id="rId33"/>
    <p:sldLayoutId id="2147483953" r:id="rId34"/>
    <p:sldLayoutId id="2147483988" r:id="rId35"/>
    <p:sldLayoutId id="2147483989" r:id="rId36"/>
    <p:sldLayoutId id="2147483954" r:id="rId37"/>
    <p:sldLayoutId id="2147484040" r:id="rId38"/>
    <p:sldLayoutId id="2147484041" r:id="rId39"/>
    <p:sldLayoutId id="2147484042" r:id="rId4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nchrony Sans Bold" panose="02000803040000020004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nchrony Sans Bold" panose="02000803040000020004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nchrony Sans Bold" panose="02000803040000020004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nchrony Sans Bold" panose="02000803040000020004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5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niterecognition.com/synchro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hyperlink" Target="http://www.bc.syf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A51E6-6356-4335-947B-58D36EC45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9972" y="2801938"/>
            <a:ext cx="3832055" cy="627062"/>
          </a:xfrm>
        </p:spPr>
        <p:txBody>
          <a:bodyPr/>
          <a:lstStyle/>
          <a:p>
            <a:pPr eaLnBrk="1" hangingPunct="1">
              <a:defRPr/>
            </a:pPr>
            <a:r>
              <a:rPr sz="2800" dirty="0"/>
              <a:t>MEINEKE</a:t>
            </a:r>
          </a:p>
          <a:p>
            <a:pPr eaLnBrk="1" hangingPunct="1">
              <a:defRPr/>
            </a:pPr>
            <a:r>
              <a:rPr lang="en-US" sz="2800" dirty="0"/>
              <a:t>October 11, 2023</a:t>
            </a:r>
            <a:endParaRPr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A98BCE-895B-4E3A-B361-30C48F6A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586" y="1924112"/>
            <a:ext cx="8102600" cy="1400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MEINEKE CARD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B9D99F5-D7E0-4D92-8ADC-35A8E559115A}"/>
              </a:ext>
            </a:extLst>
          </p:cNvPr>
          <p:cNvSpPr txBox="1">
            <a:spLocks/>
          </p:cNvSpPr>
          <p:nvPr/>
        </p:nvSpPr>
        <p:spPr>
          <a:xfrm>
            <a:off x="612629" y="5164877"/>
            <a:ext cx="2592210" cy="1400175"/>
          </a:xfrm>
          <a:prstGeom prst="rect">
            <a:avLst/>
          </a:prstGeom>
        </p:spPr>
        <p:txBody>
          <a:bodyPr lIns="0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lang="en-US" sz="1800" b="0" i="0" kern="1200" spc="0" dirty="0" smtClean="0">
                <a:solidFill>
                  <a:schemeClr val="bg1"/>
                </a:solidFill>
                <a:latin typeface="Synchrony Sans Medium" panose="02000503040000020004" pitchFamily="2" charset="77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800" dirty="0"/>
              <a:t>Jerry Powers</a:t>
            </a:r>
          </a:p>
          <a:p>
            <a:pPr eaLnBrk="1" hangingPunct="1">
              <a:defRPr/>
            </a:pPr>
            <a:r>
              <a:rPr lang="en-US" sz="2800" dirty="0"/>
              <a:t>Troy Myers</a:t>
            </a:r>
          </a:p>
        </p:txBody>
      </p:sp>
      <p:pic>
        <p:nvPicPr>
          <p:cNvPr id="7" name="Picture 6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843F0E20-D9C8-42FB-A302-B76A44B5F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23" y="2677434"/>
            <a:ext cx="1658850" cy="104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BE608-0A2E-4D0A-A854-7F57DDB8C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49" y="239367"/>
            <a:ext cx="7361405" cy="4524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Penetration Rate 		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AA86C97-D31C-4E0E-9D27-9CBE1935E5AD}"/>
              </a:ext>
            </a:extLst>
          </p:cNvPr>
          <p:cNvSpPr txBox="1">
            <a:spLocks/>
          </p:cNvSpPr>
          <p:nvPr/>
        </p:nvSpPr>
        <p:spPr>
          <a:xfrm>
            <a:off x="353135" y="2748608"/>
            <a:ext cx="11323049" cy="33481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E4191"/>
                </a:solidFill>
                <a:latin typeface="GE Inspira Pitch" pitchFamily="34" charset="0"/>
              </a:defRPr>
            </a:lvl9pPr>
          </a:lstStyle>
          <a:p>
            <a:r>
              <a:rPr lang="en-US" sz="44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 </a:t>
            </a:r>
            <a:r>
              <a:rPr lang="en-US" sz="225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50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Synchrony’s Industry Average Penetration rate in Auto Service and Repair </a:t>
            </a:r>
          </a:p>
          <a:p>
            <a:endParaRPr lang="en-US" sz="2250" b="1" kern="0" dirty="0">
              <a:solidFill>
                <a:srgbClr val="29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n-US" sz="24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50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Rate in the Auto Service &amp; Repair is GOOD.</a:t>
            </a:r>
          </a:p>
          <a:p>
            <a:endParaRPr lang="en-US" sz="2250" b="1" kern="0" dirty="0">
              <a:solidFill>
                <a:srgbClr val="29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50" b="1" kern="0" dirty="0">
              <a:solidFill>
                <a:srgbClr val="29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5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Meineke’s Financing Pen Rate in 2022 =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6.3%</a:t>
            </a:r>
          </a:p>
        </p:txBody>
      </p:sp>
      <p:pic>
        <p:nvPicPr>
          <p:cNvPr id="7" name="Picture 6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995CFF05-0372-43D3-A3CF-561F9673E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01" y="155723"/>
            <a:ext cx="1658850" cy="104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E8C0B-3485-4243-89A8-B3949B75B6A3}"/>
              </a:ext>
            </a:extLst>
          </p:cNvPr>
          <p:cNvSpPr txBox="1"/>
          <p:nvPr/>
        </p:nvSpPr>
        <p:spPr>
          <a:xfrm>
            <a:off x="235149" y="1239646"/>
            <a:ext cx="9304791" cy="830997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l"/>
            <a:r>
              <a:rPr lang="en-US" sz="2400" b="1" dirty="0"/>
              <a:t>Definition</a:t>
            </a:r>
          </a:p>
          <a:p>
            <a:pPr algn="l"/>
            <a:r>
              <a:rPr lang="en-US" sz="2400" u="sng" dirty="0"/>
              <a:t>Store Pen Rate  </a:t>
            </a:r>
            <a:r>
              <a:rPr lang="en-US" sz="2400" dirty="0"/>
              <a:t>= What % of your Store Sales are from financing?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04917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149" y="155723"/>
            <a:ext cx="10118673" cy="4524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Meineke Card = Turning Applications into Sales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7425916" y="1479075"/>
          <a:ext cx="2829047" cy="18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/>
          <p:cNvSpPr/>
          <p:nvPr/>
        </p:nvSpPr>
        <p:spPr>
          <a:xfrm>
            <a:off x="6995935" y="4934496"/>
            <a:ext cx="436300" cy="19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0298" y="1479075"/>
            <a:ext cx="11250630" cy="4077663"/>
            <a:chOff x="161350" y="1965609"/>
            <a:chExt cx="8713025" cy="2025056"/>
          </a:xfrm>
        </p:grpSpPr>
        <p:sp>
          <p:nvSpPr>
            <p:cNvPr id="8" name="Rectangle 7"/>
            <p:cNvSpPr/>
            <p:nvPr/>
          </p:nvSpPr>
          <p:spPr>
            <a:xfrm>
              <a:off x="161350" y="2389079"/>
              <a:ext cx="1358502" cy="848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6 applications per store per week yields    </a:t>
              </a:r>
            </a:p>
            <a:p>
              <a:pPr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53A7"/>
                  </a:solidFill>
                  <a:latin typeface="+mn-lt"/>
                </a:rPr>
                <a:t>24</a:t>
              </a:r>
            </a:p>
            <a:p>
              <a:pPr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applications </a:t>
              </a:r>
            </a:p>
            <a:p>
              <a:pPr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per month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407" y="2389218"/>
              <a:ext cx="1575341" cy="901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24 applications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per month x 12 Months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>
                  <a:solidFill>
                    <a:srgbClr val="0053A7"/>
                  </a:solidFill>
                  <a:latin typeface="+mn-lt"/>
                </a:rPr>
                <a:t>288 </a:t>
              </a:r>
              <a:r>
                <a:rPr lang="en-US" sz="3200" b="1" kern="0" dirty="0">
                  <a:solidFill>
                    <a:srgbClr val="009999"/>
                  </a:solidFill>
                  <a:latin typeface="+mn-lt"/>
                </a:rPr>
                <a:t> </a:t>
              </a:r>
              <a:r>
                <a:rPr lang="en-US" sz="3200" kern="0" dirty="0">
                  <a:solidFill>
                    <a:srgbClr val="292A31"/>
                  </a:solidFill>
                  <a:latin typeface="+mn-lt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292A31"/>
                  </a:solidFill>
                  <a:latin typeface="+mn-lt"/>
                </a:rPr>
                <a:t>applications per year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25453" y="2389079"/>
              <a:ext cx="2423289" cy="83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288  applications per year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+mn-lt"/>
                </a:rPr>
                <a:t>X 50% approval rate =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600" b="1" kern="0" dirty="0">
                  <a:solidFill>
                    <a:srgbClr val="0053A7"/>
                  </a:solidFill>
                  <a:latin typeface="+mn-lt"/>
                </a:rPr>
                <a:t>144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292A31"/>
                  </a:solidFill>
                  <a:latin typeface="+mn-lt"/>
                </a:rPr>
                <a:t> </a:t>
              </a:r>
              <a:r>
                <a:rPr lang="en-US" sz="1600" b="1" kern="0" dirty="0">
                  <a:solidFill>
                    <a:srgbClr val="292A31"/>
                  </a:solidFill>
                  <a:latin typeface="+mn-lt"/>
                </a:rPr>
                <a:t>NEW Accounts </a:t>
              </a:r>
              <a:r>
                <a:rPr lang="en-US" sz="1600" kern="0" dirty="0">
                  <a:solidFill>
                    <a:srgbClr val="292A31"/>
                  </a:solidFill>
                  <a:latin typeface="+mn-lt"/>
                </a:rPr>
                <a:t>per year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70377" y="1965609"/>
              <a:ext cx="3203998" cy="1100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200" b="1" kern="0" dirty="0">
                <a:solidFill>
                  <a:srgbClr val="0053A7"/>
                </a:solidFill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kern="0" dirty="0">
                  <a:solidFill>
                    <a:srgbClr val="FF0000"/>
                  </a:solidFill>
                  <a:latin typeface="+mn-lt"/>
                </a:rPr>
                <a:t>   $153,216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b="1" kern="0" dirty="0">
                  <a:latin typeface="+mn-lt"/>
                </a:rPr>
                <a:t>Sales per year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52776" y="2294677"/>
              <a:ext cx="2853608" cy="275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latin typeface="+mn-lt"/>
                </a:rPr>
                <a:t>144 new accounts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latin typeface="+mn-lt"/>
                </a:rPr>
                <a:t>x $1,064 First Average Ticket  =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480728" y="2518762"/>
              <a:ext cx="7974" cy="1262195"/>
            </a:xfrm>
            <a:prstGeom prst="line">
              <a:avLst/>
            </a:prstGeom>
            <a:ln>
              <a:solidFill>
                <a:srgbClr val="1716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325453" y="2242858"/>
              <a:ext cx="2864" cy="1747807"/>
            </a:xfrm>
            <a:prstGeom prst="line">
              <a:avLst/>
            </a:prstGeom>
            <a:ln>
              <a:solidFill>
                <a:srgbClr val="1716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124070" y="6198495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Over 3 years = $747,792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F683B-3A94-4C1D-B5E2-3B9B43B60EBF}"/>
              </a:ext>
            </a:extLst>
          </p:cNvPr>
          <p:cNvSpPr/>
          <p:nvPr/>
        </p:nvSpPr>
        <p:spPr>
          <a:xfrm>
            <a:off x="7375045" y="4813500"/>
            <a:ext cx="4137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FF0000"/>
                </a:solidFill>
                <a:latin typeface="+mn-lt"/>
              </a:rPr>
              <a:t>$249,264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kern="0" dirty="0">
                <a:latin typeface="+mn-lt"/>
              </a:rPr>
              <a:t>Sales per year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1A3043-60A5-45BE-9C76-C0911412B3B7}"/>
              </a:ext>
            </a:extLst>
          </p:cNvPr>
          <p:cNvSpPr/>
          <p:nvPr/>
        </p:nvSpPr>
        <p:spPr>
          <a:xfrm>
            <a:off x="7771651" y="3813287"/>
            <a:ext cx="41371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atin typeface="+mn-lt"/>
              </a:rPr>
              <a:t>+ </a:t>
            </a:r>
            <a:r>
              <a:rPr lang="en-US" sz="4800" b="1" u="sng" kern="0" dirty="0">
                <a:solidFill>
                  <a:srgbClr val="FF0000"/>
                </a:solidFill>
                <a:latin typeface="+mn-lt"/>
              </a:rPr>
              <a:t>$96,048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>
                <a:latin typeface="+mn-lt"/>
              </a:rPr>
              <a:t>(144 new accounts x $667 Repeat)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525592-454E-44E4-AFE5-F471723EA1F2}"/>
              </a:ext>
            </a:extLst>
          </p:cNvPr>
          <p:cNvSpPr txBox="1"/>
          <p:nvPr/>
        </p:nvSpPr>
        <p:spPr>
          <a:xfrm>
            <a:off x="728002" y="999197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Goal = </a:t>
            </a:r>
            <a:r>
              <a:rPr lang="en-US" sz="2000" b="1" kern="0" dirty="0">
                <a:solidFill>
                  <a:srgbClr val="292A31"/>
                </a:solidFill>
                <a:cs typeface="Arial" panose="020B0604020202020204" pitchFamily="34" charset="0"/>
              </a:rPr>
              <a:t>6</a:t>
            </a:r>
            <a:r>
              <a:rPr lang="en-US" sz="20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 per store per week. </a:t>
            </a:r>
            <a:br>
              <a:rPr lang="en-US" sz="20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kern="0" dirty="0">
              <a:solidFill>
                <a:srgbClr val="29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that mean for Meineke Sales Growth</a:t>
            </a:r>
            <a:r>
              <a:rPr lang="en-US" sz="1800" b="1" kern="0" dirty="0">
                <a:solidFill>
                  <a:srgbClr val="292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i="1" kern="0" dirty="0">
              <a:solidFill>
                <a:srgbClr val="292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64724A5C-1573-436B-BE5E-CA476D515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01" y="155723"/>
            <a:ext cx="1658850" cy="104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18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DBFE-3B12-429A-B193-252F45E0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1" y="306045"/>
            <a:ext cx="4009171" cy="465478"/>
          </a:xfrm>
        </p:spPr>
        <p:txBody>
          <a:bodyPr lIns="0" tIns="45720" rIns="91440" bIns="45720" anchor="t"/>
          <a:lstStyle/>
          <a:p>
            <a:r>
              <a:rPr lang="en-US" dirty="0">
                <a:latin typeface="Synchrony Sans Medium"/>
              </a:rPr>
              <a:t>Meineke Card Information </a:t>
            </a:r>
            <a:endParaRPr lang="en-US" dirty="0"/>
          </a:p>
        </p:txBody>
      </p:sp>
      <p:pic>
        <p:nvPicPr>
          <p:cNvPr id="7" name="Picture 6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C16B736C-67FF-4649-B32F-64ACC2023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60" y="1211743"/>
            <a:ext cx="2490656" cy="1568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7A965D-B80C-46C1-9099-97A23BD0C981}"/>
              </a:ext>
            </a:extLst>
          </p:cNvPr>
          <p:cNvSpPr txBox="1">
            <a:spLocks/>
          </p:cNvSpPr>
          <p:nvPr/>
        </p:nvSpPr>
        <p:spPr>
          <a:xfrm>
            <a:off x="189062" y="761381"/>
            <a:ext cx="7140801" cy="6464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Deferred Interest Financing</a:t>
            </a:r>
            <a:endParaRPr lang="en-US" sz="2000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6 months on any purchase $199+</a:t>
            </a:r>
          </a:p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12 months on any purchase $750+ (Optional)</a:t>
            </a:r>
            <a:endParaRPr lang="en-US" sz="2000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800" b="1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Increase Sales, Increase Repeat</a:t>
            </a:r>
          </a:p>
          <a:p>
            <a:pPr marL="411480" indent="-411480"/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$</a:t>
            </a:r>
            <a:r>
              <a:rPr lang="en-US" sz="2000" kern="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1,064</a:t>
            </a:r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 Average FIRST Ticket </a:t>
            </a:r>
          </a:p>
          <a:p>
            <a:pPr marL="411480" indent="-411480"/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$</a:t>
            </a:r>
            <a:r>
              <a:rPr lang="en-US" sz="20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667</a:t>
            </a:r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 Average Repeat</a:t>
            </a:r>
          </a:p>
          <a:p>
            <a:pPr marL="411480" indent="-411480"/>
            <a:r>
              <a:rPr lang="en-US" sz="2000" kern="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60</a:t>
            </a:r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% of </a:t>
            </a:r>
            <a:r>
              <a:rPr lang="en-US" sz="2000" kern="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Meineke</a:t>
            </a:r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 Cardholders repeat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800" b="1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Customer Loyalty/Brand Awareness</a:t>
            </a:r>
            <a:endParaRPr lang="en-US" sz="2000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411480" indent="-411480"/>
            <a:r>
              <a:rPr lang="en-US" sz="2000" i="1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Create a customer for life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800" b="1" kern="12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Ignite Associate Application Incentive </a:t>
            </a:r>
          </a:p>
          <a:p>
            <a:pPr marL="411480" indent="-411480"/>
            <a:r>
              <a:rPr lang="en-US" sz="2000" kern="12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$25 for 5 applications</a:t>
            </a:r>
          </a:p>
          <a:p>
            <a:pPr marL="411480" indent="-411480"/>
            <a:r>
              <a:rPr lang="en-US" sz="200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  <a:hlinkClick r:id="rId3"/>
              </a:rPr>
              <a:t>www.igniterecognition.com/synchrony</a:t>
            </a:r>
            <a:endParaRPr lang="en-US" sz="20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ea typeface="ヒラギノ角ゴ ProN W3" pitchFamily="-84" charset="-128"/>
              <a:cs typeface="Calibri" panose="020F0502020204030204" pitchFamily="34" charset="0"/>
              <a:sym typeface="Gill Sans" pitchFamily="-84" charset="0"/>
            </a:endParaRPr>
          </a:p>
          <a:p>
            <a:pPr marL="0" indent="0">
              <a:buNone/>
            </a:pPr>
            <a:r>
              <a:rPr lang="en-US" sz="2000" b="1" kern="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#1 Way to Succeed = </a:t>
            </a:r>
          </a:p>
          <a:p>
            <a:pPr marL="0" indent="0">
              <a:buNone/>
            </a:pPr>
            <a:r>
              <a:rPr lang="en-US" sz="2000" b="1" kern="0" dirty="0">
                <a:latin typeface="Calibri" panose="020F0502020204030204" pitchFamily="34" charset="0"/>
                <a:ea typeface="ヒラギノ角ゴ ProN W3" pitchFamily="-84" charset="-128"/>
                <a:cs typeface="Calibri" panose="020F0502020204030204" pitchFamily="34" charset="0"/>
                <a:sym typeface="Gill Sans" pitchFamily="-84" charset="0"/>
              </a:rPr>
              <a:t>MEMO = Mention Early, Mention Often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38CC4-00F8-4D19-8B11-24C20C657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279" y="3137698"/>
            <a:ext cx="3230617" cy="307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2C22E-0F7B-1E7E-8DA0-631D33CF0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511" y="1211743"/>
            <a:ext cx="3230617" cy="47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>
            <a:extLst>
              <a:ext uri="{FF2B5EF4-FFF2-40B4-BE49-F238E27FC236}">
                <a16:creationId xmlns:a16="http://schemas.microsoft.com/office/drawing/2014/main" id="{A0615972-6FBD-430F-9302-32D32348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95" y="205688"/>
            <a:ext cx="8089828" cy="3488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b="1" dirty="0">
                <a:latin typeface="Synchrony Sans Medium" pitchFamily="2" charset="0"/>
              </a:rPr>
              <a:t>Business Center EMAIL To Device </a:t>
            </a:r>
            <a:br>
              <a:rPr lang="en-US" altLang="en-US" b="1" dirty="0">
                <a:solidFill>
                  <a:srgbClr val="FF0000"/>
                </a:solidFill>
                <a:latin typeface="Synchrony Sans Medium" pitchFamily="2" charset="0"/>
              </a:rPr>
            </a:br>
            <a:endParaRPr lang="en-US" altLang="en-US" b="1" dirty="0">
              <a:solidFill>
                <a:srgbClr val="FF0000"/>
              </a:solidFill>
              <a:latin typeface="Synchrony Sans Medium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185A6-F053-41FD-9935-FDC596ACD9F8}"/>
              </a:ext>
            </a:extLst>
          </p:cNvPr>
          <p:cNvSpPr txBox="1"/>
          <p:nvPr/>
        </p:nvSpPr>
        <p:spPr>
          <a:xfrm>
            <a:off x="812154" y="1238078"/>
            <a:ext cx="3866378" cy="174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Benefits of Direct to Device</a:t>
            </a:r>
          </a:p>
          <a:p>
            <a:pPr marL="285750" indent="-285750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Private</a:t>
            </a:r>
          </a:p>
          <a:p>
            <a:pPr marL="285750" indent="-285750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Fast </a:t>
            </a:r>
          </a:p>
          <a:p>
            <a:pPr marL="285750" indent="-285750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Safe &amp; Secure</a:t>
            </a:r>
          </a:p>
          <a:p>
            <a:pPr marL="285750" indent="-285750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Paperless (No Printing)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  <a:p>
            <a:pPr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788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5626B-8B2E-416B-BC3E-39F02E5E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59" y="1087843"/>
            <a:ext cx="6292693" cy="4682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A2A99-3A6F-4F59-90C7-AA30411F27EE}"/>
              </a:ext>
            </a:extLst>
          </p:cNvPr>
          <p:cNvSpPr txBox="1"/>
          <p:nvPr/>
        </p:nvSpPr>
        <p:spPr>
          <a:xfrm>
            <a:off x="812154" y="3428999"/>
            <a:ext cx="4601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How to use Direct to Device in Business Center</a:t>
            </a:r>
          </a:p>
          <a:p>
            <a:pPr marL="342900" indent="-342900">
              <a:buAutoNum type="arabicParenR"/>
            </a:pPr>
            <a:r>
              <a:rPr lang="en-US" dirty="0">
                <a:latin typeface="+mn-lt"/>
              </a:rPr>
              <a:t>Go to </a:t>
            </a:r>
            <a:r>
              <a:rPr lang="en-US" dirty="0">
                <a:solidFill>
                  <a:srgbClr val="0066CC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www.bc.syf.com</a:t>
            </a:r>
            <a:endParaRPr lang="en-US" dirty="0">
              <a:solidFill>
                <a:srgbClr val="0066CC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+mn-lt"/>
              </a:rPr>
              <a:t>Click “New Credit Application Page” in Business Center. </a:t>
            </a:r>
          </a:p>
          <a:p>
            <a:pPr marL="342900" indent="-342900">
              <a:buAutoNum type="arabicParenR"/>
            </a:pPr>
            <a:r>
              <a:rPr lang="en-US" dirty="0">
                <a:latin typeface="+mn-lt"/>
              </a:rPr>
              <a:t>Click “Send to the Customer's Device.” 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877C82BB-C00B-7EB8-335A-28AFD1776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33" y="67190"/>
            <a:ext cx="1547605" cy="974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51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>
            <a:extLst>
              <a:ext uri="{FF2B5EF4-FFF2-40B4-BE49-F238E27FC236}">
                <a16:creationId xmlns:a16="http://schemas.microsoft.com/office/drawing/2014/main" id="{A0615972-6FBD-430F-9302-32D32348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257" y="174815"/>
            <a:ext cx="11428413" cy="46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Synchrony Sans Medium" pitchFamily="2" charset="0"/>
              </a:rPr>
              <a:t>The Meineke Card Consumer Finance Portal (“The Waterfall”)</a:t>
            </a:r>
          </a:p>
        </p:txBody>
      </p:sp>
      <p:pic>
        <p:nvPicPr>
          <p:cNvPr id="15" name="Picture 14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F9C6F2F6-6526-4EA9-903A-9CC6B67D3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47" y="33964"/>
            <a:ext cx="1082861" cy="68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9694F-8E4D-4CD0-9F90-DC0D30508707}"/>
              </a:ext>
            </a:extLst>
          </p:cNvPr>
          <p:cNvCxnSpPr/>
          <p:nvPr/>
        </p:nvCxnSpPr>
        <p:spPr bwMode="auto">
          <a:xfrm>
            <a:off x="5955072" y="1071563"/>
            <a:ext cx="0" cy="5458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1CB0D0-F0C8-4E91-A771-942AA7188BEA}"/>
              </a:ext>
            </a:extLst>
          </p:cNvPr>
          <p:cNvSpPr txBox="1"/>
          <p:nvPr/>
        </p:nvSpPr>
        <p:spPr>
          <a:xfrm>
            <a:off x="7011753" y="768756"/>
            <a:ext cx="3650999" cy="1015663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360 Payments Waterfall</a:t>
            </a:r>
            <a:endParaRPr lang="en-US" sz="2000" b="0" i="0" dirty="0">
              <a:latin typeface="+mn-lt"/>
            </a:endParaRPr>
          </a:p>
          <a:p>
            <a:pPr algn="ctr"/>
            <a:r>
              <a:rPr lang="en-US" sz="2000" b="0" i="0" dirty="0">
                <a:latin typeface="+mn-lt"/>
              </a:rPr>
              <a:t>The Meineke Card </a:t>
            </a:r>
          </a:p>
          <a:p>
            <a:pPr algn="ctr"/>
            <a:r>
              <a:rPr lang="en-US" sz="2000" b="0" i="0" dirty="0">
                <a:latin typeface="+mn-lt"/>
              </a:rPr>
              <a:t>New and Improved “Waterfall”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09A6A-19DC-4619-9189-FE9ECFBAD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813" y="4842913"/>
            <a:ext cx="1737537" cy="635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D157B-C406-4AB6-8213-E1CFFEB14F41}"/>
              </a:ext>
            </a:extLst>
          </p:cNvPr>
          <p:cNvSpPr txBox="1"/>
          <p:nvPr/>
        </p:nvSpPr>
        <p:spPr>
          <a:xfrm>
            <a:off x="1933759" y="747399"/>
            <a:ext cx="2691432" cy="400110"/>
          </a:xfrm>
          <a:prstGeom prst="rect">
            <a:avLst/>
          </a:prstGeom>
        </p:spPr>
        <p:txBody>
          <a:bodyPr wrap="square" lIns="0" rtlCol="0" anchor="b">
            <a:spAutoFit/>
          </a:bodyPr>
          <a:lstStyle/>
          <a:p>
            <a:pPr algn="l"/>
            <a:r>
              <a:rPr lang="en-US" sz="2000" b="1" dirty="0">
                <a:latin typeface="+mn-lt"/>
              </a:rPr>
              <a:t>Easy Pay Waterfall</a:t>
            </a:r>
            <a:endParaRPr lang="en-US" sz="2000" b="1" i="0" dirty="0">
              <a:latin typeface="+mn-lt"/>
            </a:endParaRPr>
          </a:p>
        </p:txBody>
      </p:sp>
      <p:pic>
        <p:nvPicPr>
          <p:cNvPr id="14" name="Picture 13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60C25511-0B7C-4AEF-98C1-84BBF4938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36" y="2315270"/>
            <a:ext cx="2165647" cy="1363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6F3D2-5EFA-4975-9A86-3DC3A5A4F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772" y="1114365"/>
            <a:ext cx="3879903" cy="532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8A2D5E-8F25-4299-9FEC-919F4F16F754}"/>
              </a:ext>
            </a:extLst>
          </p:cNvPr>
          <p:cNvSpPr txBox="1"/>
          <p:nvPr/>
        </p:nvSpPr>
        <p:spPr>
          <a:xfrm>
            <a:off x="7704697" y="1891435"/>
            <a:ext cx="2742482" cy="338554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l"/>
            <a:r>
              <a:rPr lang="en-US" sz="1600" b="1" i="0" dirty="0"/>
              <a:t>Customer Application Flow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4B4F29A-FC14-4BF2-A033-2400D0B6A81D}"/>
              </a:ext>
            </a:extLst>
          </p:cNvPr>
          <p:cNvSpPr/>
          <p:nvPr/>
        </p:nvSpPr>
        <p:spPr bwMode="auto">
          <a:xfrm rot="1722296">
            <a:off x="8156597" y="4249067"/>
            <a:ext cx="429209" cy="62850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B9F8199-A376-424F-94D7-620ADF627F1B}"/>
              </a:ext>
            </a:extLst>
          </p:cNvPr>
          <p:cNvSpPr/>
          <p:nvPr/>
        </p:nvSpPr>
        <p:spPr bwMode="auto">
          <a:xfrm rot="19714739">
            <a:off x="9660696" y="4245970"/>
            <a:ext cx="429209" cy="63039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934960-8C37-40FA-82DA-C058C3CB6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223" y="4884493"/>
            <a:ext cx="1800225" cy="5905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ADA3EA-FD33-4893-91AF-C7B0D1CB0FDE}"/>
              </a:ext>
            </a:extLst>
          </p:cNvPr>
          <p:cNvSpPr txBox="1"/>
          <p:nvPr/>
        </p:nvSpPr>
        <p:spPr>
          <a:xfrm>
            <a:off x="6221570" y="2741587"/>
            <a:ext cx="914674" cy="584775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Primary </a:t>
            </a:r>
          </a:p>
          <a:p>
            <a:pPr algn="ctr"/>
            <a:r>
              <a:rPr lang="en-US" sz="1600" b="1" dirty="0">
                <a:latin typeface="+mn-lt"/>
              </a:rPr>
              <a:t>Option</a:t>
            </a:r>
            <a:endParaRPr lang="en-US" sz="1600" b="1" i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D3C15-84AA-4175-A014-A029CAD9E171}"/>
              </a:ext>
            </a:extLst>
          </p:cNvPr>
          <p:cNvSpPr txBox="1"/>
          <p:nvPr/>
        </p:nvSpPr>
        <p:spPr>
          <a:xfrm>
            <a:off x="6003328" y="4845460"/>
            <a:ext cx="1211229" cy="584775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Secondary </a:t>
            </a:r>
          </a:p>
          <a:p>
            <a:pPr algn="ctr"/>
            <a:r>
              <a:rPr lang="en-US" sz="1600" b="1" i="0" dirty="0">
                <a:latin typeface="+mn-lt"/>
              </a:rPr>
              <a:t>Options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51C22-5B34-4712-8172-9CA637ED0765}"/>
              </a:ext>
            </a:extLst>
          </p:cNvPr>
          <p:cNvSpPr txBox="1"/>
          <p:nvPr/>
        </p:nvSpPr>
        <p:spPr>
          <a:xfrm>
            <a:off x="6913535" y="5852849"/>
            <a:ext cx="4048544" cy="677108"/>
          </a:xfrm>
          <a:prstGeom prst="rect">
            <a:avLst/>
          </a:prstGeom>
        </p:spPr>
        <p:txBody>
          <a:bodyPr wrap="none" lIns="0" rtlCol="0" anchor="b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 In Partnership with 360 Payments</a:t>
            </a:r>
          </a:p>
          <a:p>
            <a:pPr algn="ctr"/>
            <a:endParaRPr lang="en-US" sz="2000" b="0" i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96FCF-2854-4E03-AC93-7D38C5AD5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066" y="3803325"/>
            <a:ext cx="1211228" cy="4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D31FBC-0BDE-609E-49A6-5741EE2FB26E}"/>
              </a:ext>
            </a:extLst>
          </p:cNvPr>
          <p:cNvSpPr/>
          <p:nvPr/>
        </p:nvSpPr>
        <p:spPr bwMode="auto">
          <a:xfrm rot="21433738">
            <a:off x="7070047" y="4850259"/>
            <a:ext cx="713643" cy="159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069A7-DC95-B782-9D78-8891A10E9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341" y="1260636"/>
            <a:ext cx="7952184" cy="4498932"/>
          </a:xfrm>
        </p:spPr>
        <p:txBody>
          <a:bodyPr lIns="0" tIns="45720" rIns="91440" bIns="45720" anchor="t"/>
          <a:lstStyle/>
          <a:p>
            <a:r>
              <a:rPr lang="en-US" sz="1400" b="1" dirty="0"/>
              <a:t>Objective: </a:t>
            </a:r>
            <a:r>
              <a:rPr lang="en-US" sz="1400" dirty="0"/>
              <a:t>To generate an additional application/prequal option for guests.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Key Points: </a:t>
            </a:r>
          </a:p>
          <a:p>
            <a:r>
              <a:rPr lang="en-US" sz="1400" i="0" dirty="0">
                <a:cs typeface="Calibri"/>
              </a:rPr>
              <a:t>In-store sign that includes a unique QR code that when scanned takes the customer to the digital apply and prequal options.</a:t>
            </a:r>
            <a:r>
              <a:rPr lang="en-US" sz="1400" dirty="0">
                <a:cs typeface="Calibri"/>
              </a:rPr>
              <a:t> </a:t>
            </a:r>
            <a:r>
              <a:rPr lang="en-US" sz="1400" i="0" dirty="0">
                <a:cs typeface="Calibri"/>
              </a:rPr>
              <a:t> Upon approval the temporary shopping pass is delivered to the customer.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cs typeface="Calibri"/>
              </a:rPr>
              <a:t>Application will be tied ba</a:t>
            </a:r>
            <a:r>
              <a:rPr lang="en-US" sz="1400" dirty="0">
                <a:cs typeface="Calibri"/>
              </a:rPr>
              <a:t>ck to the store MID.</a:t>
            </a:r>
            <a:endParaRPr lang="en-US" sz="1400" b="1" dirty="0">
              <a:cs typeface="Calibri"/>
            </a:endParaRPr>
          </a:p>
          <a:p>
            <a:pPr>
              <a:spcBef>
                <a:spcPts val="600"/>
              </a:spcBef>
            </a:pPr>
            <a:endParaRPr lang="en-US" sz="1400" b="1" dirty="0"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cs typeface="Calibri"/>
              </a:rPr>
              <a:t>Strategy: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Synchrony Car Care Branded + Meineke Branded</a:t>
            </a:r>
            <a:endParaRPr lang="en-US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Ship to all stores 1 Kit per store includes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1 display sign w/ unique QR Code (by store MID)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100 inserts to each location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Instructions, tips and directions to reorder inserts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Inserts will include unique QR code, store name, store #, address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9641E-E159-00EA-4ABD-77EC31BE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Your 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4D80C-D12E-FBCF-6632-3E7CD8FE0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Synchrony Sans" panose="02000503040000020004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C4DCB-9110-4AB6-B652-0FB018331E05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A3B39">
                  <a:tint val="75000"/>
                </a:srgbClr>
              </a:solidFill>
              <a:effectLst/>
              <a:uLnTx/>
              <a:uFillTx/>
              <a:latin typeface="Synchrony Sans" panose="02000503040000020004" pitchFamily="2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440388-A57F-8AD3-0EDD-BFBD1DE23405}"/>
              </a:ext>
            </a:extLst>
          </p:cNvPr>
          <p:cNvCxnSpPr/>
          <p:nvPr/>
        </p:nvCxnSpPr>
        <p:spPr bwMode="auto">
          <a:xfrm>
            <a:off x="8516555" y="1554230"/>
            <a:ext cx="0" cy="3749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5C08D8C-1ABF-566E-9CC5-AE69A721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10" y="1473328"/>
            <a:ext cx="3541890" cy="4390468"/>
          </a:xfrm>
          <a:prstGeom prst="rect">
            <a:avLst/>
          </a:prstGeom>
        </p:spPr>
      </p:pic>
      <p:pic>
        <p:nvPicPr>
          <p:cNvPr id="1026" name="Picture 2" descr="Meineke Car Care logo">
            <a:extLst>
              <a:ext uri="{FF2B5EF4-FFF2-40B4-BE49-F238E27FC236}">
                <a16:creationId xmlns:a16="http://schemas.microsoft.com/office/drawing/2014/main" id="{4559E64D-3716-E2C1-AE5B-CB65F558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738">
            <a:off x="9988460" y="4781102"/>
            <a:ext cx="1588651" cy="297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7A3278-1E1A-0F07-BFDC-9B2C0CC8450E}"/>
              </a:ext>
            </a:extLst>
          </p:cNvPr>
          <p:cNvSpPr/>
          <p:nvPr/>
        </p:nvSpPr>
        <p:spPr bwMode="auto">
          <a:xfrm rot="16200000">
            <a:off x="1776667" y="-782812"/>
            <a:ext cx="91440" cy="3108960"/>
          </a:xfrm>
          <a:prstGeom prst="rect">
            <a:avLst/>
          </a:prstGeom>
          <a:solidFill>
            <a:srgbClr val="FDDD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B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90958-E9E0-36DA-3937-7E7CA7D8B369}"/>
              </a:ext>
            </a:extLst>
          </p:cNvPr>
          <p:cNvSpPr/>
          <p:nvPr/>
        </p:nvSpPr>
        <p:spPr bwMode="auto">
          <a:xfrm rot="16200000">
            <a:off x="4646751" y="-782811"/>
            <a:ext cx="91440" cy="3108960"/>
          </a:xfrm>
          <a:prstGeom prst="rect">
            <a:avLst/>
          </a:prstGeom>
          <a:solidFill>
            <a:srgbClr val="D8B9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B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74FF9-7DD2-2689-202A-DE39E183F715}"/>
              </a:ext>
            </a:extLst>
          </p:cNvPr>
          <p:cNvSpPr/>
          <p:nvPr/>
        </p:nvSpPr>
        <p:spPr bwMode="auto">
          <a:xfrm rot="16200000">
            <a:off x="7480739" y="-782811"/>
            <a:ext cx="91440" cy="3108960"/>
          </a:xfrm>
          <a:prstGeom prst="rect">
            <a:avLst/>
          </a:prstGeom>
          <a:solidFill>
            <a:srgbClr val="917C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B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F693E4-C9F6-D8D9-CA5B-A810BD9AFD73}"/>
              </a:ext>
            </a:extLst>
          </p:cNvPr>
          <p:cNvSpPr/>
          <p:nvPr/>
        </p:nvSpPr>
        <p:spPr bwMode="auto">
          <a:xfrm rot="16200000">
            <a:off x="10314726" y="-782811"/>
            <a:ext cx="91440" cy="3108960"/>
          </a:xfrm>
          <a:prstGeom prst="rect">
            <a:avLst/>
          </a:prstGeom>
          <a:solidFill>
            <a:srgbClr val="7968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B3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yellow, vector graphics&#10;&#10;Description automatically generated">
            <a:extLst>
              <a:ext uri="{FF2B5EF4-FFF2-40B4-BE49-F238E27FC236}">
                <a16:creationId xmlns:a16="http://schemas.microsoft.com/office/drawing/2014/main" id="{8971A1B4-E2FD-3C14-5507-56254A924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27" y="105114"/>
            <a:ext cx="1421234" cy="8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>
            <a:extLst>
              <a:ext uri="{FF2B5EF4-FFF2-40B4-BE49-F238E27FC236}">
                <a16:creationId xmlns:a16="http://schemas.microsoft.com/office/drawing/2014/main" id="{A0615972-6FBD-430F-9302-32D32348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0058" y="298155"/>
            <a:ext cx="8089828" cy="3488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Synchrony Sans Medium" pitchFamily="2" charset="0"/>
              </a:rPr>
              <a:t>WRAP UP - </a:t>
            </a:r>
            <a:br>
              <a:rPr lang="en-US" altLang="en-US" b="1" dirty="0">
                <a:solidFill>
                  <a:srgbClr val="FF0000"/>
                </a:solidFill>
                <a:latin typeface="Synchrony Sans Medium" pitchFamily="2" charset="0"/>
              </a:rPr>
            </a:br>
            <a:endParaRPr lang="en-US" altLang="en-US" b="1" dirty="0">
              <a:solidFill>
                <a:srgbClr val="FF0000"/>
              </a:solidFill>
              <a:latin typeface="Synchrony Sans Medium" pitchFamily="2" charset="0"/>
            </a:endParaRPr>
          </a:p>
        </p:txBody>
      </p:sp>
      <p:pic>
        <p:nvPicPr>
          <p:cNvPr id="2" name="Picture 1" descr="A picture containing holding, sign, people, game&#10;&#10;Description automatically generated">
            <a:extLst>
              <a:ext uri="{FF2B5EF4-FFF2-40B4-BE49-F238E27FC236}">
                <a16:creationId xmlns:a16="http://schemas.microsoft.com/office/drawing/2014/main" id="{877C82BB-C00B-7EB8-335A-28AFD1776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33" y="67190"/>
            <a:ext cx="1547605" cy="974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8C9CE-81B1-337C-780D-75515DE43EA4}"/>
              </a:ext>
            </a:extLst>
          </p:cNvPr>
          <p:cNvSpPr txBox="1"/>
          <p:nvPr/>
        </p:nvSpPr>
        <p:spPr>
          <a:xfrm>
            <a:off x="541063" y="1041892"/>
            <a:ext cx="949404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Synchrony Sans"/>
                <a:cs typeface="Arial"/>
              </a:rPr>
              <a:t>Sales – Make the Meineke Card a Priority</a:t>
            </a:r>
            <a:endParaRPr lang="en-US" sz="2000" b="1" dirty="0">
              <a:latin typeface="Synchrony Sans"/>
              <a:cs typeface="Arial" panose="020B0604020202020204" pitchFamily="34" charset="0"/>
            </a:endParaRPr>
          </a:p>
          <a:p>
            <a:endParaRPr lang="en-US" sz="2000" dirty="0">
              <a:latin typeface="Synchrony Sans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Synchrony Sans"/>
                <a:cs typeface="Arial"/>
              </a:rPr>
              <a:t>Set a Daily Application Goal (1 application per day)</a:t>
            </a:r>
          </a:p>
          <a:p>
            <a:pPr marL="457200" indent="-457200">
              <a:buAutoNum type="arabicParenR"/>
            </a:pPr>
            <a:r>
              <a:rPr lang="en-US" sz="2000" dirty="0">
                <a:latin typeface="Synchrony Sans"/>
                <a:cs typeface="Arial"/>
              </a:rPr>
              <a:t>MEMO – Mention Early Mention Often</a:t>
            </a:r>
          </a:p>
          <a:p>
            <a:pPr marL="457200" indent="-457200">
              <a:buAutoNum type="arabicParenR"/>
            </a:pPr>
            <a:r>
              <a:rPr lang="en-US" sz="2000" dirty="0">
                <a:latin typeface="Synchrony Sans"/>
                <a:cs typeface="Arial"/>
              </a:rPr>
              <a:t>Use the waterfall strategy with SYF and a secondary</a:t>
            </a:r>
          </a:p>
          <a:p>
            <a:pPr marL="457200" indent="-457200">
              <a:buAutoNum type="arabicParenR"/>
            </a:pPr>
            <a:r>
              <a:rPr lang="en-US" sz="2000" dirty="0">
                <a:latin typeface="Synchrony Sans"/>
                <a:cs typeface="Arial"/>
              </a:rPr>
              <a:t>Training with Synchrony </a:t>
            </a:r>
          </a:p>
          <a:p>
            <a:pPr marL="914400" lvl="1" indent="-457200">
              <a:buFont typeface="Arial"/>
              <a:buChar char="•"/>
            </a:pPr>
            <a:endParaRPr lang="en-US" sz="2000" dirty="0">
              <a:latin typeface="Synchrony Sans"/>
              <a:cs typeface="Arial"/>
            </a:endParaRPr>
          </a:p>
          <a:p>
            <a:r>
              <a:rPr lang="en-US" sz="2000" b="1" dirty="0">
                <a:latin typeface="Synchrony Sans"/>
                <a:cs typeface="Arial"/>
              </a:rPr>
              <a:t>Results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Synchrony Sans"/>
                <a:cs typeface="Arial"/>
              </a:rPr>
              <a:t>Maximize Sales ($1,064 average first ticket)</a:t>
            </a:r>
            <a:endParaRPr lang="en-US" sz="2000" dirty="0">
              <a:latin typeface="Synchrony Sans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Synchrony Sans"/>
                <a:cs typeface="Arial"/>
              </a:rPr>
              <a:t>Driving Repeat (60% Meineke Cardholders return)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latin typeface="Synchrony Sans"/>
                <a:cs typeface="Arial"/>
              </a:rPr>
              <a:t>Increase Employee Engagement</a:t>
            </a:r>
            <a:endParaRPr lang="en-US" dirty="0"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6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78659"/>
      </p:ext>
    </p:extLst>
  </p:cSld>
  <p:clrMapOvr>
    <a:masterClrMapping/>
  </p:clrMapOvr>
</p:sld>
</file>

<file path=ppt/theme/theme1.xml><?xml version="1.0" encoding="utf-8"?>
<a:theme xmlns:a="http://schemas.openxmlformats.org/drawingml/2006/main" name="CWP Theme">
  <a:themeElements>
    <a:clrScheme name="CWP Theme">
      <a:dk1>
        <a:srgbClr val="3A3B39"/>
      </a:dk1>
      <a:lt1>
        <a:srgbClr val="FFFFFF"/>
      </a:lt1>
      <a:dk2>
        <a:srgbClr val="3A3B39"/>
      </a:dk2>
      <a:lt2>
        <a:srgbClr val="3A3B39"/>
      </a:lt2>
      <a:accent1>
        <a:srgbClr val="F8C32F"/>
      </a:accent1>
      <a:accent2>
        <a:srgbClr val="3A3B39"/>
      </a:accent2>
      <a:accent3>
        <a:srgbClr val="33657F"/>
      </a:accent3>
      <a:accent4>
        <a:srgbClr val="3D8528"/>
      </a:accent4>
      <a:accent5>
        <a:srgbClr val="57A7AE"/>
      </a:accent5>
      <a:accent6>
        <a:srgbClr val="D76A0D"/>
      </a:accent6>
      <a:hlink>
        <a:srgbClr val="3D8528"/>
      </a:hlink>
      <a:folHlink>
        <a:srgbClr val="949599"/>
      </a:folHlink>
    </a:clrScheme>
    <a:fontScheme name="CWP">
      <a:majorFont>
        <a:latin typeface="Synchrony Sans Bold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ynchrony San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lIns="0" anchor="b"/>
      <a:lstStyle>
        <a:defPPr algn="l">
          <a:defRPr sz="3200" b="0" i="0" dirty="0"/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nchrony PPT template Oct 2020" id="{1FC32C2E-5BF3-44CE-A29B-F537AEBB0B3C}" vid="{15B04F84-8591-4F8F-BB46-9AE668D78363}"/>
    </a:ext>
  </a:extLst>
</a:theme>
</file>

<file path=ppt/theme/theme2.xml><?xml version="1.0" encoding="utf-8"?>
<a:theme xmlns:a="http://schemas.openxmlformats.org/drawingml/2006/main" name="2_Staff training presentation">
  <a:themeElements>
    <a:clrScheme name="Synchrony Palette">
      <a:dk1>
        <a:srgbClr val="3B3C39"/>
      </a:dk1>
      <a:lt1>
        <a:srgbClr val="FFFFFF"/>
      </a:lt1>
      <a:dk2>
        <a:srgbClr val="94969A"/>
      </a:dk2>
      <a:lt2>
        <a:srgbClr val="3B3C39"/>
      </a:lt2>
      <a:accent1>
        <a:srgbClr val="6EBF4A"/>
      </a:accent1>
      <a:accent2>
        <a:srgbClr val="FBC600"/>
      </a:accent2>
      <a:accent3>
        <a:srgbClr val="34657F"/>
      </a:accent3>
      <a:accent4>
        <a:srgbClr val="58A7AF"/>
      </a:accent4>
      <a:accent5>
        <a:srgbClr val="C63527"/>
      </a:accent5>
      <a:accent6>
        <a:srgbClr val="D76B00"/>
      </a:accent6>
      <a:hlink>
        <a:srgbClr val="6EBF4A"/>
      </a:hlink>
      <a:folHlink>
        <a:srgbClr val="6EBF4A"/>
      </a:folHlink>
    </a:clrScheme>
    <a:fontScheme name="Synchrony 2017">
      <a:majorFont>
        <a:latin typeface="Synchrony Sans Medium"/>
        <a:ea typeface=""/>
        <a:cs typeface=""/>
      </a:majorFont>
      <a:minorFont>
        <a:latin typeface="Synchrony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nchrony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nchrony Sans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DA0D0BDC-F24B-47A1-9C54-02631B7FA737}" vid="{7EB867CD-E3DF-4502-B836-ED26002060D4}"/>
    </a:ext>
  </a:extLst>
</a:theme>
</file>

<file path=ppt/theme/theme3.xml><?xml version="1.0" encoding="utf-8"?>
<a:theme xmlns:a="http://schemas.openxmlformats.org/drawingml/2006/main" name="3_Staff training presentation">
  <a:themeElements>
    <a:clrScheme name="Synchrony Palette">
      <a:dk1>
        <a:srgbClr val="3B3C39"/>
      </a:dk1>
      <a:lt1>
        <a:srgbClr val="FFFFFF"/>
      </a:lt1>
      <a:dk2>
        <a:srgbClr val="94969A"/>
      </a:dk2>
      <a:lt2>
        <a:srgbClr val="3B3C39"/>
      </a:lt2>
      <a:accent1>
        <a:srgbClr val="6EBF4A"/>
      </a:accent1>
      <a:accent2>
        <a:srgbClr val="FBC600"/>
      </a:accent2>
      <a:accent3>
        <a:srgbClr val="34657F"/>
      </a:accent3>
      <a:accent4>
        <a:srgbClr val="58A7AF"/>
      </a:accent4>
      <a:accent5>
        <a:srgbClr val="C63527"/>
      </a:accent5>
      <a:accent6>
        <a:srgbClr val="D76B00"/>
      </a:accent6>
      <a:hlink>
        <a:srgbClr val="6EBF4A"/>
      </a:hlink>
      <a:folHlink>
        <a:srgbClr val="6EBF4A"/>
      </a:folHlink>
    </a:clrScheme>
    <a:fontScheme name="Synchrony 2017">
      <a:majorFont>
        <a:latin typeface="Synchrony Sans Medium"/>
        <a:ea typeface=""/>
        <a:cs typeface=""/>
      </a:majorFont>
      <a:minorFont>
        <a:latin typeface="Synchrony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nchrony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nchrony Sans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DA0D0BDC-F24B-47A1-9C54-02631B7FA737}" vid="{7EB867CD-E3DF-4502-B836-ED26002060D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D114F-9802-41F5-89DD-64E8C0EEC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2907DF-E64B-41A2-A4FB-BCFF6A7BFEAB}"/>
</file>

<file path=customXml/itemProps3.xml><?xml version="1.0" encoding="utf-8"?>
<ds:datastoreItem xmlns:ds="http://schemas.openxmlformats.org/officeDocument/2006/customXml" ds:itemID="{07CFC20D-9D8E-474E-B0F6-AAF2492388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e8f376-4bd0-4d41-bdab-2d8e8d9c4702"/>
    <ds:schemaRef ds:uri="http://purl.org/dc/elements/1.1/"/>
    <ds:schemaRef ds:uri="http://schemas.microsoft.com/office/2006/metadata/properties"/>
    <ds:schemaRef ds:uri="e7ae700d-678f-4541-b0cd-287551bc5d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Synchrony_PPT_template_Oct_2020</Template>
  <TotalTime>17335</TotalTime>
  <Words>629</Words>
  <Application>Microsoft Office PowerPoint</Application>
  <PresentationFormat>Widescreen</PresentationFormat>
  <Paragraphs>140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Synchrony Sans</vt:lpstr>
      <vt:lpstr>Synchrony Sans Bold</vt:lpstr>
      <vt:lpstr>Synchrony Sans Medium</vt:lpstr>
      <vt:lpstr>System Font Regular</vt:lpstr>
      <vt:lpstr>Tahoma</vt:lpstr>
      <vt:lpstr>Wingdings</vt:lpstr>
      <vt:lpstr>CWP Theme</vt:lpstr>
      <vt:lpstr>2_Staff training presentation</vt:lpstr>
      <vt:lpstr>3_Staff training presentation</vt:lpstr>
      <vt:lpstr>MEINEKE CARD</vt:lpstr>
      <vt:lpstr>PowerPoint Presentation</vt:lpstr>
      <vt:lpstr>PowerPoint Presentation</vt:lpstr>
      <vt:lpstr>Meineke Card Information </vt:lpstr>
      <vt:lpstr>Business Center EMAIL To Device  </vt:lpstr>
      <vt:lpstr>The Meineke Card Consumer Finance Portal (“The Waterfall”)</vt:lpstr>
      <vt:lpstr>Apply Your Way</vt:lpstr>
      <vt:lpstr>WRAP UP -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Daniel (Synchrony)</dc:creator>
  <cp:lastModifiedBy>Powers, Jerry (Synchrony)</cp:lastModifiedBy>
  <cp:revision>78</cp:revision>
  <cp:lastPrinted>2019-08-09T17:35:05Z</cp:lastPrinted>
  <dcterms:created xsi:type="dcterms:W3CDTF">2020-11-17T19:40:31Z</dcterms:created>
  <dcterms:modified xsi:type="dcterms:W3CDTF">2023-10-10T18:22:43Z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  <property fmtid="{D5CDD505-2E9C-101B-9397-08002B2CF9AE}" pid="3" name="ContentTypeId">
    <vt:lpwstr>0x010100BF1649219D68944CBE3B6320FC750295</vt:lpwstr>
  </property>
  <property fmtid="{D5CDD505-2E9C-101B-9397-08002B2CF9AE}" pid="4" name="Details">
    <vt:lpwstr/>
  </property>
</Properties>
</file>