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880" r:id="rId5"/>
    <p:sldId id="887" r:id="rId6"/>
    <p:sldId id="633" r:id="rId7"/>
    <p:sldId id="968" r:id="rId8"/>
    <p:sldId id="969" r:id="rId9"/>
    <p:sldId id="862" r:id="rId10"/>
    <p:sldId id="608" r:id="rId11"/>
    <p:sldId id="884" r:id="rId12"/>
    <p:sldId id="882" r:id="rId13"/>
    <p:sldId id="648" r:id="rId14"/>
    <p:sldId id="881" r:id="rId15"/>
    <p:sldId id="883" r:id="rId16"/>
    <p:sldId id="966" r:id="rId17"/>
    <p:sldId id="636" r:id="rId18"/>
    <p:sldId id="628" r:id="rId19"/>
    <p:sldId id="6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9D16A-56E9-4B6B-8EEF-1EB97C43477B}">
          <p14:sldIdLst>
            <p14:sldId id="880"/>
            <p14:sldId id="887"/>
            <p14:sldId id="633"/>
            <p14:sldId id="968"/>
            <p14:sldId id="969"/>
            <p14:sldId id="862"/>
            <p14:sldId id="608"/>
            <p14:sldId id="884"/>
            <p14:sldId id="882"/>
            <p14:sldId id="648"/>
            <p14:sldId id="881"/>
            <p14:sldId id="883"/>
            <p14:sldId id="966"/>
            <p14:sldId id="636"/>
            <p14:sldId id="628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pos="18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pos="4440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illiams" initials="PW" lastIdx="5" clrIdx="0">
    <p:extLst>
      <p:ext uri="{19B8F6BF-5375-455C-9EA6-DF929625EA0E}">
        <p15:presenceInfo xmlns:p15="http://schemas.microsoft.com/office/powerpoint/2012/main" userId="S::pwilliams@allytics.com::8ed9f0da-656c-4646-960b-29124b728e82" providerId="AD"/>
      </p:ext>
    </p:extLst>
  </p:cmAuthor>
  <p:cmAuthor id="2" name="Jane Klausen" initials="JK" lastIdx="42" clrIdx="1">
    <p:extLst>
      <p:ext uri="{19B8F6BF-5375-455C-9EA6-DF929625EA0E}">
        <p15:presenceInfo xmlns:p15="http://schemas.microsoft.com/office/powerpoint/2012/main" userId="S::jklausen@allytics.com::1c6c58fc-b5f5-45f9-ab29-1a7bf2edc7aa" providerId="AD"/>
      </p:ext>
    </p:extLst>
  </p:cmAuthor>
  <p:cmAuthor id="3" name="Jessica Gordon" initials="JG" lastIdx="9" clrIdx="2">
    <p:extLst>
      <p:ext uri="{19B8F6BF-5375-455C-9EA6-DF929625EA0E}">
        <p15:presenceInfo xmlns:p15="http://schemas.microsoft.com/office/powerpoint/2012/main" userId="S::jgordon@allytics.com::08051734-44e6-41ff-afb8-06067f7e51fc" providerId="AD"/>
      </p:ext>
    </p:extLst>
  </p:cmAuthor>
  <p:cmAuthor id="4" name="Jerica Harada" initials="JH" lastIdx="1" clrIdx="3">
    <p:extLst>
      <p:ext uri="{19B8F6BF-5375-455C-9EA6-DF929625EA0E}">
        <p15:presenceInfo xmlns:p15="http://schemas.microsoft.com/office/powerpoint/2012/main" userId="S::jerica@wheelhousedmg.com::ece74105-ca09-4a95-ab42-3764645b58c8" providerId="AD"/>
      </p:ext>
    </p:extLst>
  </p:cmAuthor>
  <p:cmAuthor id="5" name="Adam Elkins" initials="AE" lastIdx="21" clrIdx="4">
    <p:extLst>
      <p:ext uri="{19B8F6BF-5375-455C-9EA6-DF929625EA0E}">
        <p15:presenceInfo xmlns:p15="http://schemas.microsoft.com/office/powerpoint/2012/main" userId="S::aelkins@allytics.com::cd46b651-d185-400f-ada4-3af9bf10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ECF7FA"/>
    <a:srgbClr val="F7941E"/>
    <a:srgbClr val="213F99"/>
    <a:srgbClr val="4472C4"/>
    <a:srgbClr val="EE6F0A"/>
    <a:srgbClr val="0D203E"/>
    <a:srgbClr val="489BD0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AEAA2-3471-4D8F-AA2F-F88ACA11BFB2}" v="2" dt="2023-10-10T16:28:32.86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74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pos="1800"/>
        <p:guide pos="3840"/>
        <p:guide orient="horz" pos="2064"/>
        <p:guide pos="4440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D90BB-D8A8-4DB3-9418-1FD0A4DC3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75ACC-6C9C-4051-A999-109AF0AF4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42EA-FC96-48FD-931C-74797546B53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CCD2B-CAB2-45C9-96CD-3C2F45535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887E3-1A5F-4403-BFBA-5E7975127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3032-F20A-4CB0-B782-4CDD58FC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25E8-7C97-4747-B64E-47B156EFF2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76003-14DF-4818-8541-E812BA66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Better image needed. Copy could use refinement. -Max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Kyle/Max to add the actual Edmunds study name and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Edit to fix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*Re-run these numbers with Q1 2023, annualized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Chat with Lindsey on switching to product vs company logos, do we want this slide in </a:t>
            </a:r>
            <a:r>
              <a:rPr lang="en-US"/>
              <a:t>this presentation?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r>
              <a:rPr lang="en-US"/>
              <a:t>- The main feature the customer is interested will be what we focus on in the deck </a:t>
            </a:r>
          </a:p>
          <a:p>
            <a:endParaRPr lang="en-US"/>
          </a:p>
          <a:p>
            <a:r>
              <a:rPr lang="en-US"/>
              <a:t>Speaker notes: mention “credit waterfall” with 1stMILE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76003-14DF-4818-8541-E812BA667B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37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Customers with good, bad, or no credit can apply for on-the-spot financing 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Easy-to-use processing software handles major credit cards, fleet, and automotive retail finance cards, all through a single terminal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Enable customers to authorize work, apply for financing, and make payments from mobile devices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Drive customer loyalty with a consumer facing application that delivers maintenance reminders, RO and document storage, and tracks Loyalty rewards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Mitigate transaction processing costs with compliant options in an integrated solution that provides customer checkout in seconds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200"/>
              <a:t>Reach a broader audience and cater to the preferences of millennials and Gen Z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POP Materials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aseline="0" dirty="0"/>
            </a:br>
            <a:r>
              <a:rPr lang="en-US" baseline="0" dirty="0"/>
              <a:t>Update this slide. Also, sounds like AFF has pulled out of California.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Bob to decide which partners go on this slide, will evolve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7CC6-CEC8-43C1-9645-4300DE295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Invoice in POS Showing Payment</a:t>
            </a: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Initiated in 1stMILE with send pay link dialog box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76003-14DF-4818-8541-E812BA667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0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0FD1142-6C21-4730-B635-61CD0697FC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5981" y="1762743"/>
            <a:ext cx="5334000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F91152C-FDFA-AB28-4468-D758510B9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2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94B2BB1-9CC1-4451-082C-1FA4273B4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A304AE3-4A9B-0CB0-5EEC-3F0F7EEF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3005590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4784386-80A4-D950-0B10-4B308A4ECE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3572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9FA4785-101B-8F0E-7B26-61DB8FDC1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4229" y="1762743"/>
            <a:ext cx="3152914" cy="41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20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Col w/Su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EDD7F37-3F69-4ABB-A935-091F4FCE4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86942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49F0866-8615-A780-21DB-2579FD38D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9323A93-C27F-11FE-797B-8B385A9528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2" y="1869422"/>
            <a:ext cx="5714998" cy="41503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E4F51FC-9FB4-43EF-6CD3-3A93216FD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9068932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BE53AF0-CD8E-E8BD-7005-8F54D5476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40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291ECB0-90A4-EDBC-92E5-1D288BCD66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7715" y="3579467"/>
            <a:ext cx="239077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6A349C65-A8F1-F89B-50D5-B5B8B894C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5191" y="3579467"/>
            <a:ext cx="2390775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812F4472-5ED8-72E2-8479-C6E70E2366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40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DEFC1A3C-339A-DA35-7DAF-1028860DA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47715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0FC600F7-D75B-8931-2527-E2880DAAF8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5191" y="1946275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42E0D60-7571-BEBD-1A61-864A2D0E0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40" y="579435"/>
            <a:ext cx="7621131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2547-D153-1C42-9359-D527533AA4C1}"/>
              </a:ext>
            </a:extLst>
          </p:cNvPr>
          <p:cNvSpPr/>
          <p:nvPr userDrawn="1"/>
        </p:nvSpPr>
        <p:spPr>
          <a:xfrm>
            <a:off x="8882743" y="0"/>
            <a:ext cx="3309257" cy="6858000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B2E8951-A59C-BED0-262A-A3B19FEC0F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9608" y="1902079"/>
            <a:ext cx="5546270" cy="393266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339B519-B300-D606-C021-5C9CC1DB1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2"/>
            <a:ext cx="5084762" cy="4150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72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4549430"/>
            <a:ext cx="3138487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256065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400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8F54CBA-9D3E-4A76-BFBB-9D5D66DE65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0611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68D45230-055A-4096-AF7A-2E5B87CE05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73305" y="2916238"/>
            <a:ext cx="2390775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063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777CED3-278E-41D9-B936-F899F25E9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756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42F4FD7-EA1A-4E82-9377-6867A45A8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50" y="3962484"/>
            <a:ext cx="3138487" cy="19832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064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3A014EAE-B386-4358-A9E7-0DE22866D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756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24B1AEDB-88D5-487F-AC2A-13AA64EAC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9450" y="1828800"/>
            <a:ext cx="3138486" cy="1983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8B761-52AB-4AC1-A257-C98AAF3E8954}"/>
              </a:ext>
            </a:extLst>
          </p:cNvPr>
          <p:cNvSpPr/>
          <p:nvPr userDrawn="1"/>
        </p:nvSpPr>
        <p:spPr>
          <a:xfrm>
            <a:off x="0" y="0"/>
            <a:ext cx="12192000" cy="1411235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21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ill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BE4D76-A03D-4C04-B7D7-C423E4FE04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39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8" y="1762743"/>
            <a:ext cx="10529952" cy="103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7E9D3-73A0-4E68-AA04-A84CEB93B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238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85BE837-5D93-4C04-9BCD-9D68B7E82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3381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A03778A8-6552-4DBA-B509-A2B98077D3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43380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6AD0C6F7-C19B-4756-A7EC-CDC0CAB7A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6523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23D38DA-DA8B-48B9-A8EB-276AD3AED4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6522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E1069D-DF5C-4672-8B7E-2AE82E9D9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966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C937DC6E-E950-4587-AD08-CD56B8436F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6966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7AB73B1-BD62-404E-9146-7ACBE2D6F6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2805" y="4549430"/>
            <a:ext cx="1791686" cy="1482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25000EE9-D1A5-41CE-A70E-6277F2BDD9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82804" y="2916238"/>
            <a:ext cx="1791686" cy="1482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0029F3-51B1-4675-96A7-7654EB5E969B}"/>
              </a:ext>
            </a:extLst>
          </p:cNvPr>
          <p:cNvSpPr/>
          <p:nvPr userDrawn="1"/>
        </p:nvSpPr>
        <p:spPr>
          <a:xfrm>
            <a:off x="0" y="0"/>
            <a:ext cx="12192000" cy="157548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CF34095-B494-424E-9096-C1B4C2E9F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8" y="361712"/>
            <a:ext cx="11090275" cy="803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32069F-A7DE-4F68-B9B8-B160B87F8C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38" y="1006785"/>
            <a:ext cx="11090275" cy="3531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88F6F-D850-41C2-AE0A-0447399CA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BA5AE5-5894-4A9A-A48B-FBBB96497B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103937" cy="1259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7EEE9FEF-194C-4DA8-9AA2-B5D23E45B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F5312C-F60C-4925-ABA1-B219DBF01C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66" y="3262991"/>
            <a:ext cx="1504950" cy="9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C79FED-286B-8D1F-6438-E99C06174C82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icture containing person, car, road, person&#10;&#10;Description automatically generated">
              <a:extLst>
                <a:ext uri="{FF2B5EF4-FFF2-40B4-BE49-F238E27FC236}">
                  <a16:creationId xmlns:a16="http://schemas.microsoft.com/office/drawing/2014/main" id="{7DD19BC7-324A-8134-D1BC-2651F6FD0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0A4D8C-FA35-6982-B7B2-FA7260F06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184C36-120F-A8C1-A7BD-6FFD5E526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80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9D55C-587B-6210-8E51-7CA0EECCC6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4177"/>
              </a:gs>
              <a:gs pos="100000">
                <a:srgbClr val="0D20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69DA6-C92E-DCAB-15B0-84E31DE07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70"/>
          <a:stretch/>
        </p:blipFill>
        <p:spPr>
          <a:xfrm>
            <a:off x="5927877" y="0"/>
            <a:ext cx="6264124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552700"/>
            <a:ext cx="6778014" cy="1259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31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665AD3A-D57A-7F7C-4B09-A2E6FF933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72E558-BD88-D9FE-16E9-2663BD079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671" y="3023928"/>
            <a:ext cx="4245759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0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F1509-BF22-87C8-CE2F-6F57FD717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581364"/>
            <a:ext cx="2054528" cy="5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9B5CD2-7FD3-432C-BB98-C7AF9A4B8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724D6A-2EBC-4DBD-95AC-ACFE90AAE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2000">
                <a:schemeClr val="bg1">
                  <a:alpha val="93000"/>
                </a:schemeClr>
              </a:gs>
              <a:gs pos="100000">
                <a:schemeClr val="bg1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24A832-B761-4444-9120-850A5EF5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3112256"/>
            <a:ext cx="6103937" cy="777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F4397"/>
                </a:solidFill>
                <a:latin typeface="Baloo Thambi" panose="03080902040302020200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E3F056-9B2F-425C-BE8B-B67688115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3889375"/>
            <a:ext cx="5418137" cy="1933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86EBB65D-5366-4DB0-99F0-773EBF96A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" y="1030354"/>
            <a:ext cx="2984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5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93C5D98E-1362-1AD9-498C-C5EABCDCA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55E6EE-E46C-8734-9830-9853F4B3D14E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person, indoor&#10;&#10;Description automatically generated">
              <a:extLst>
                <a:ext uri="{FF2B5EF4-FFF2-40B4-BE49-F238E27FC236}">
                  <a16:creationId xmlns:a16="http://schemas.microsoft.com/office/drawing/2014/main" id="{0134497F-7235-FA69-5242-6B7F984B5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2" y="1"/>
              <a:ext cx="4708357" cy="67281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6D15BC-60BF-9220-C0E1-6AC9314E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7C64A8-BD95-D199-C637-B885F7A0D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FCD4A3-4ED3-EC1F-D530-5FF0ADE74B5B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3" name="Picture 2" descr="Two people looking at a car engine&#10;&#10;Description automatically generated with medium confidence">
              <a:extLst>
                <a:ext uri="{FF2B5EF4-FFF2-40B4-BE49-F238E27FC236}">
                  <a16:creationId xmlns:a16="http://schemas.microsoft.com/office/drawing/2014/main" id="{71D02929-94D4-C40B-9270-5D9AF5F39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1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0B55D2-AC85-F2EE-0D23-9AB63EBF4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74DB79-A43E-DAF2-92F4-275E36620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74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DA294-25BE-7E0F-9BB1-4857C5FED0D8}"/>
              </a:ext>
            </a:extLst>
          </p:cNvPr>
          <p:cNvGrpSpPr/>
          <p:nvPr userDrawn="1"/>
        </p:nvGrpSpPr>
        <p:grpSpPr>
          <a:xfrm>
            <a:off x="7483641" y="-8951"/>
            <a:ext cx="4708359" cy="6746082"/>
            <a:chOff x="7483641" y="-8951"/>
            <a:chExt cx="4708359" cy="6746082"/>
          </a:xfrm>
        </p:grpSpPr>
        <p:pic>
          <p:nvPicPr>
            <p:cNvPr id="7" name="Picture 6" descr="A picture containing person, car&#10;&#10;Description automatically generated">
              <a:extLst>
                <a:ext uri="{FF2B5EF4-FFF2-40B4-BE49-F238E27FC236}">
                  <a16:creationId xmlns:a16="http://schemas.microsoft.com/office/drawing/2014/main" id="{8C1C721D-55BF-1DF6-AD67-6807E45F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-1"/>
              <a:ext cx="4708358" cy="6737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85C98C-A090-0A85-B813-237CF91A3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F9C49-E64E-EB0B-85E6-376EE8D2B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7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3A0DA1-1C52-B7BF-0A04-91C96492C20F}"/>
              </a:ext>
            </a:extLst>
          </p:cNvPr>
          <p:cNvGrpSpPr/>
          <p:nvPr userDrawn="1"/>
        </p:nvGrpSpPr>
        <p:grpSpPr>
          <a:xfrm>
            <a:off x="7483641" y="-8951"/>
            <a:ext cx="4708359" cy="6746635"/>
            <a:chOff x="7483641" y="-8951"/>
            <a:chExt cx="4708359" cy="6746635"/>
          </a:xfrm>
        </p:grpSpPr>
        <p:pic>
          <p:nvPicPr>
            <p:cNvPr id="3" name="Picture 2" descr="Two people looking at a book&#10;&#10;Description automatically generated with medium confidence">
              <a:extLst>
                <a:ext uri="{FF2B5EF4-FFF2-40B4-BE49-F238E27FC236}">
                  <a16:creationId xmlns:a16="http://schemas.microsoft.com/office/drawing/2014/main" id="{540224FA-B47D-ECD3-6210-BC90B5B31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1" y="0"/>
              <a:ext cx="4708359" cy="67376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1135CE-F1EB-37F8-8168-1291917BA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5FBC4C-2E21-AD1E-9190-78817111D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06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0FFFE-2D8D-3FEE-09F8-439FE3BE5B9B}"/>
              </a:ext>
            </a:extLst>
          </p:cNvPr>
          <p:cNvGrpSpPr/>
          <p:nvPr userDrawn="1"/>
        </p:nvGrpSpPr>
        <p:grpSpPr>
          <a:xfrm>
            <a:off x="7483640" y="-8951"/>
            <a:ext cx="4708360" cy="6755822"/>
            <a:chOff x="7483640" y="-8951"/>
            <a:chExt cx="4708360" cy="6755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B9685-01F2-F278-53B8-59D29D68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6" r="30196"/>
            <a:stretch/>
          </p:blipFill>
          <p:spPr>
            <a:xfrm>
              <a:off x="7483640" y="0"/>
              <a:ext cx="4708359" cy="67468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8DA0BC-4654-C95B-ED6C-788F7C57B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96197"/>
              <a:ext cx="3268717" cy="3047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B8ED41-8511-8F27-EEAA-767E875F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41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6391884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28183-8B1D-D4EF-D511-700D71B8E410}"/>
              </a:ext>
            </a:extLst>
          </p:cNvPr>
          <p:cNvGrpSpPr/>
          <p:nvPr userDrawn="1"/>
        </p:nvGrpSpPr>
        <p:grpSpPr>
          <a:xfrm>
            <a:off x="7483640" y="-8951"/>
            <a:ext cx="4708360" cy="6746082"/>
            <a:chOff x="7483640" y="-8951"/>
            <a:chExt cx="4708360" cy="6746082"/>
          </a:xfrm>
        </p:grpSpPr>
        <p:pic>
          <p:nvPicPr>
            <p:cNvPr id="3" name="Picture 2" descr="A person holding a phone&#10;&#10;Description automatically generated with medium confidence">
              <a:extLst>
                <a:ext uri="{FF2B5EF4-FFF2-40B4-BE49-F238E27FC236}">
                  <a16:creationId xmlns:a16="http://schemas.microsoft.com/office/drawing/2014/main" id="{B261B04B-53AD-3AB8-BDA8-C8CA128A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3640" y="0"/>
              <a:ext cx="4708360" cy="67327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31566-85A7-470E-702E-5688C62E6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1" r="28340" b="39462"/>
            <a:stretch/>
          </p:blipFill>
          <p:spPr>
            <a:xfrm>
              <a:off x="8923283" y="3689373"/>
              <a:ext cx="3268717" cy="30477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8D014-80D1-5E8C-77B2-3D250A23E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823"/>
            <a:stretch/>
          </p:blipFill>
          <p:spPr>
            <a:xfrm>
              <a:off x="7483641" y="-8951"/>
              <a:ext cx="1920896" cy="50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4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64E7E-A21A-4991-8B27-068D2F37E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9BDF5B2-868F-4655-AE8C-2DEFA96B8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10792142" cy="421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573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14550" indent="-285750">
              <a:lnSpc>
                <a:spcPct val="100000"/>
              </a:lnSpc>
              <a:buClr>
                <a:srgbClr val="1F4397"/>
              </a:buClr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08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A51E088-439D-410E-88F5-3BE604CD2B54}"/>
              </a:ext>
            </a:extLst>
          </p:cNvPr>
          <p:cNvSpPr txBox="1">
            <a:spLocks/>
          </p:cNvSpPr>
          <p:nvPr userDrawn="1"/>
        </p:nvSpPr>
        <p:spPr>
          <a:xfrm>
            <a:off x="630239" y="6352462"/>
            <a:ext cx="5418137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666666">
                    <a:alpha val="51000"/>
                  </a:srgbClr>
                </a:solidFill>
                <a:effectLst/>
              </a:rPr>
              <a:t>© </a:t>
            </a:r>
            <a:r>
              <a:rPr lang="en-US" sz="1100">
                <a:solidFill>
                  <a:srgbClr val="666666">
                    <a:alpha val="51000"/>
                  </a:srgbClr>
                </a:solidFill>
              </a:rPr>
              <a:t>2023, 1stMILE, LLC.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41D98-B097-5DE2-8037-CB27E8A3B274}"/>
              </a:ext>
            </a:extLst>
          </p:cNvPr>
          <p:cNvSpPr/>
          <p:nvPr userDrawn="1"/>
        </p:nvSpPr>
        <p:spPr>
          <a:xfrm>
            <a:off x="0" y="6733204"/>
            <a:ext cx="12192000" cy="124796"/>
          </a:xfrm>
          <a:prstGeom prst="rect">
            <a:avLst/>
          </a:prstGeom>
          <a:solidFill>
            <a:srgbClr val="21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82E5E9-CBC4-0075-1682-0D190DC59314}"/>
              </a:ext>
            </a:extLst>
          </p:cNvPr>
          <p:cNvSpPr txBox="1">
            <a:spLocks/>
          </p:cNvSpPr>
          <p:nvPr userDrawn="1"/>
        </p:nvSpPr>
        <p:spPr>
          <a:xfrm>
            <a:off x="6143626" y="6373237"/>
            <a:ext cx="5418137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214D7E-B5DD-724F-AD82-74682148C318}" type="slidenum">
              <a:rPr lang="en-US" sz="1100" smtClean="0">
                <a:solidFill>
                  <a:srgbClr val="666666">
                    <a:alpha val="51000"/>
                  </a:srgbClr>
                </a:solidFill>
                <a:effectLst/>
              </a:rPr>
              <a:t>‹#›</a:t>
            </a:fld>
            <a:endParaRPr lang="en-US" sz="1000">
              <a:solidFill>
                <a:srgbClr val="666666">
                  <a:alpha val="51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8" r:id="rId2"/>
    <p:sldLayoutId id="214748368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87" r:id="rId9"/>
    <p:sldLayoutId id="2147483665" r:id="rId10"/>
    <p:sldLayoutId id="2147483664" r:id="rId11"/>
    <p:sldLayoutId id="2147483666" r:id="rId12"/>
    <p:sldLayoutId id="2147483668" r:id="rId13"/>
    <p:sldLayoutId id="2147483670" r:id="rId14"/>
    <p:sldLayoutId id="2147483649" r:id="rId15"/>
    <p:sldLayoutId id="2147483667" r:id="rId16"/>
    <p:sldLayoutId id="2147483662" r:id="rId17"/>
    <p:sldLayoutId id="2147483671" r:id="rId18"/>
    <p:sldLayoutId id="2147483661" r:id="rId19"/>
    <p:sldLayoutId id="2147483690" r:id="rId20"/>
    <p:sldLayoutId id="2147483691" r:id="rId21"/>
    <p:sldLayoutId id="2147483669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3498FE-40DC-63FF-CE26-5974795E8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1" y="1125569"/>
            <a:ext cx="2054528" cy="58575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476333-9A34-5109-EB58-B9AF59F8C32F}"/>
              </a:ext>
            </a:extLst>
          </p:cNvPr>
          <p:cNvSpPr txBox="1">
            <a:spLocks/>
          </p:cNvSpPr>
          <p:nvPr/>
        </p:nvSpPr>
        <p:spPr>
          <a:xfrm>
            <a:off x="744671" y="2362552"/>
            <a:ext cx="5418137" cy="19943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Consumer Driven Commerce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CD355E-A009-6C6C-A9EB-BF0DB9C5FCAB}"/>
              </a:ext>
            </a:extLst>
          </p:cNvPr>
          <p:cNvSpPr txBox="1">
            <a:spLocks/>
          </p:cNvSpPr>
          <p:nvPr/>
        </p:nvSpPr>
        <p:spPr>
          <a:xfrm>
            <a:off x="744671" y="4671546"/>
            <a:ext cx="5418137" cy="9038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Lindsey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Mida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Vice President - Sales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48268C-A378-4872-B90F-6FB24ACA49E4}"/>
              </a:ext>
            </a:extLst>
          </p:cNvPr>
          <p:cNvSpPr txBox="1">
            <a:spLocks/>
          </p:cNvSpPr>
          <p:nvPr/>
        </p:nvSpPr>
        <p:spPr>
          <a:xfrm>
            <a:off x="744671" y="6352462"/>
            <a:ext cx="5418137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effectLst/>
              </a:rPr>
              <a:t>© </a:t>
            </a:r>
            <a:r>
              <a:rPr lang="en-US" sz="1400">
                <a:solidFill>
                  <a:schemeClr val="bg1"/>
                </a:solidFill>
              </a:rPr>
              <a:t>2023, 1stMILE, LLC.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8ECD1C-A2D8-C5E3-42A2-3D14E660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9768" y="1098644"/>
            <a:ext cx="1399880" cy="6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2E94F8-C492-382D-4EE2-97DFB5D32418}"/>
              </a:ext>
            </a:extLst>
          </p:cNvPr>
          <p:cNvCxnSpPr>
            <a:cxnSpLocks/>
          </p:cNvCxnSpPr>
          <p:nvPr/>
        </p:nvCxnSpPr>
        <p:spPr>
          <a:xfrm>
            <a:off x="761179" y="53019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AED43-8FF7-443A-ACB1-D8B780AC7187}"/>
              </a:ext>
            </a:extLst>
          </p:cNvPr>
          <p:cNvCxnSpPr>
            <a:cxnSpLocks/>
          </p:cNvCxnSpPr>
          <p:nvPr/>
        </p:nvCxnSpPr>
        <p:spPr>
          <a:xfrm>
            <a:off x="761179" y="4082765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AF4E32-BF87-D69C-7765-FB677335EF01}"/>
              </a:ext>
            </a:extLst>
          </p:cNvPr>
          <p:cNvCxnSpPr>
            <a:cxnSpLocks/>
          </p:cNvCxnSpPr>
          <p:nvPr/>
        </p:nvCxnSpPr>
        <p:spPr>
          <a:xfrm>
            <a:off x="761179" y="2968669"/>
            <a:ext cx="10750028" cy="0"/>
          </a:xfrm>
          <a:prstGeom prst="line">
            <a:avLst/>
          </a:prstGeom>
          <a:ln w="1270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423E30A-B4FE-41E8-BC0B-2B91A1974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1stMILE Credit Waterfall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C9D955-872B-F06D-8D95-449518E1C9B7}"/>
              </a:ext>
            </a:extLst>
          </p:cNvPr>
          <p:cNvSpPr txBox="1"/>
          <p:nvPr/>
        </p:nvSpPr>
        <p:spPr>
          <a:xfrm>
            <a:off x="814011" y="2173126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Private Label Cards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90D4CC-36FD-4BB1-5913-9AB2AF37D435}"/>
              </a:ext>
            </a:extLst>
          </p:cNvPr>
          <p:cNvSpPr txBox="1"/>
          <p:nvPr/>
        </p:nvSpPr>
        <p:spPr>
          <a:xfrm>
            <a:off x="814011" y="4447120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Sub Prime Financing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C13066-8B0E-B779-0BDB-2BEF527A694F}"/>
              </a:ext>
            </a:extLst>
          </p:cNvPr>
          <p:cNvSpPr/>
          <p:nvPr/>
        </p:nvSpPr>
        <p:spPr>
          <a:xfrm>
            <a:off x="1807491" y="2612525"/>
            <a:ext cx="337905" cy="1891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20BDA-24CA-5754-A544-F2B547778373}"/>
              </a:ext>
            </a:extLst>
          </p:cNvPr>
          <p:cNvSpPr txBox="1"/>
          <p:nvPr/>
        </p:nvSpPr>
        <p:spPr>
          <a:xfrm>
            <a:off x="1120084" y="573357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Coming Soon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1767B3C-A7DC-3F1D-B00A-14A52CB16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30" y="2826698"/>
            <a:ext cx="177826" cy="3693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5347E1-3D91-EBBF-9E20-7F73EE300537}"/>
              </a:ext>
            </a:extLst>
          </p:cNvPr>
          <p:cNvSpPr txBox="1"/>
          <p:nvPr/>
        </p:nvSpPr>
        <p:spPr>
          <a:xfrm>
            <a:off x="748289" y="335658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Non-Prime Financing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94D459-1D49-DB29-5771-56765C040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18" y="3954094"/>
            <a:ext cx="177826" cy="36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9D5DD-E42F-ADBB-F2A2-3ACB9CB0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04" y="3260990"/>
            <a:ext cx="1484146" cy="548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4C03B-C79B-AB2B-7001-3A8620A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92" y="4385172"/>
            <a:ext cx="1981712" cy="519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09986-B926-963A-5BE0-03AF0137D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890" y="4463927"/>
            <a:ext cx="2324100" cy="402059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13EB26B-8E4F-AB78-ACDF-E210D51CB18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integrated credit tier options allow nearly all your customers to finance the repairs they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9DC9E-3D17-EB1C-B7F4-F35F85F22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241" y="1980377"/>
            <a:ext cx="1924966" cy="666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AF1C6-EEE9-7D95-31C7-A673C4C7E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675" y="1979752"/>
            <a:ext cx="1062592" cy="669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BF684-4953-7F1F-2C95-0E3B3247C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466" y="1978588"/>
            <a:ext cx="1067067" cy="6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2E946-05FF-929B-ADCF-CBD5330EAE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32" y="1978588"/>
            <a:ext cx="1062134" cy="672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7D3018-4B84-106D-E837-4CB37445A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8065" y="1982692"/>
            <a:ext cx="1084278" cy="677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374D20-DC4F-9A3D-5BE4-12939827E7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616" y="5654979"/>
            <a:ext cx="2479344" cy="412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D2F1-7023-2561-F40F-3808B93B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6" y="5483190"/>
            <a:ext cx="16097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yellow credit card with black text&#10;&#10;Description automatically generated">
            <a:extLst>
              <a:ext uri="{FF2B5EF4-FFF2-40B4-BE49-F238E27FC236}">
                <a16:creationId xmlns:a16="http://schemas.microsoft.com/office/drawing/2014/main" id="{F52B0329-9D02-E1DC-8CF7-191DC960F7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13" y="1980910"/>
            <a:ext cx="1062592" cy="6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Pay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1962145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Easy payments from anywhere</a:t>
            </a:r>
          </a:p>
        </p:txBody>
      </p:sp>
      <p:pic>
        <p:nvPicPr>
          <p:cNvPr id="3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417F7E-51F5-1494-4024-57E0F2D75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720" y="1874498"/>
            <a:ext cx="1774227" cy="3105688"/>
          </a:xfrm>
          <a:prstGeom prst="rect">
            <a:avLst/>
          </a:prstGeom>
        </p:spPr>
      </p:pic>
      <p:pic>
        <p:nvPicPr>
          <p:cNvPr id="4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97968-E12D-B542-8196-C8ED0D057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255" y="1908076"/>
            <a:ext cx="1791520" cy="3105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4B28B-E222-B9F5-5EF8-68E9A6B2AA86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3FC53-5489-80DB-4CDC-A28F5FBA389F}"/>
              </a:ext>
            </a:extLst>
          </p:cNvPr>
          <p:cNvSpPr txBox="1"/>
          <p:nvPr/>
        </p:nvSpPr>
        <p:spPr>
          <a:xfrm>
            <a:off x="67720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B0E52-59E1-8B40-A694-CA3092C2950B}"/>
              </a:ext>
            </a:extLst>
          </p:cNvPr>
          <p:cNvSpPr txBox="1"/>
          <p:nvPr/>
        </p:nvSpPr>
        <p:spPr>
          <a:xfrm>
            <a:off x="630239" y="2394863"/>
            <a:ext cx="48876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checkout with your POS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compliant Cash Discounting or Surcharging options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enroll in Loyalty at checkout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revenues, one transaction at a time</a:t>
            </a:r>
          </a:p>
          <a:p>
            <a:pPr>
              <a:buClr>
                <a:srgbClr val="213F99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Loyalty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loyalty, gain repeat business, earn higher revenues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shop information is always available in the customer’s 1stMILE app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Branded with your shop picture, hours, and contact information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enrolled in a loyalty program visit twice as often*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track Loyalty rewards directly from the 1stMILE app</a:t>
            </a:r>
          </a:p>
        </p:txBody>
      </p:sp>
      <p:pic>
        <p:nvPicPr>
          <p:cNvPr id="10" name="Picture 4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BD1187B8-8F9D-E769-253F-7F3F17B1F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979" y="2042412"/>
            <a:ext cx="1910570" cy="2864010"/>
          </a:xfrm>
          <a:prstGeom prst="rect">
            <a:avLst/>
          </a:prstGeom>
        </p:spPr>
      </p:pic>
      <p:pic>
        <p:nvPicPr>
          <p:cNvPr id="11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F463F1-85CE-2BFB-B8D4-8C5FAF97F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083" y="2042412"/>
            <a:ext cx="1464094" cy="2864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Points &amp; Cars</a:t>
            </a:r>
          </a:p>
        </p:txBody>
      </p:sp>
      <p:pic>
        <p:nvPicPr>
          <p:cNvPr id="9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77E0A0-4881-12CF-95EB-C3BC699D9A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781" y="2042412"/>
            <a:ext cx="1444770" cy="28640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416462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In-Store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CC2F3-79FF-67BE-FBB8-24B822D48741}"/>
              </a:ext>
            </a:extLst>
          </p:cNvPr>
          <p:cNvSpPr/>
          <p:nvPr/>
        </p:nvSpPr>
        <p:spPr>
          <a:xfrm>
            <a:off x="630239" y="6032344"/>
            <a:ext cx="10108557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100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Edmunds study, March 2014</a:t>
            </a:r>
          </a:p>
        </p:txBody>
      </p:sp>
    </p:spTree>
    <p:extLst>
      <p:ext uri="{BB962C8B-B14F-4D97-AF65-F5344CB8AC3E}">
        <p14:creationId xmlns:p14="http://schemas.microsoft.com/office/powerpoint/2010/main" val="238819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 dirty="0"/>
              <a:t>1stMILE Dashboard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036383-D417-6D57-F73D-D3FA2B4D4E65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shop and Loyalty metrics anytime at dashboard.1stMILE.com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Activate and Manage your Loyalty program and settings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any team members with roles-based permissions</a:t>
            </a:r>
          </a:p>
          <a:p>
            <a:pPr>
              <a:buClr>
                <a:srgbClr val="213F99"/>
              </a:buClr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F9E8-EE45-B984-BE2E-10B2F68B28D1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465761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Browser-based dashboard to view key shop metrics and view/manage Loyalty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23D54-38C6-844A-5959-1A5835F32612}"/>
              </a:ext>
            </a:extLst>
          </p:cNvPr>
          <p:cNvSpPr txBox="1"/>
          <p:nvPr/>
        </p:nvSpPr>
        <p:spPr>
          <a:xfrm>
            <a:off x="8946154" y="1614302"/>
            <a:ext cx="265223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&amp; Loyalty Reporting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058AC-13B1-7BCE-AC26-1A7E01F23E54}"/>
              </a:ext>
            </a:extLst>
          </p:cNvPr>
          <p:cNvSpPr txBox="1"/>
          <p:nvPr/>
        </p:nvSpPr>
        <p:spPr>
          <a:xfrm>
            <a:off x="6096000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 dirty="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Loyalty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53180D-BA96-4F8A-B7BF-7C376AE89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59464"/>
          <a:stretch/>
        </p:blipFill>
        <p:spPr>
          <a:xfrm>
            <a:off x="5675586" y="2199793"/>
            <a:ext cx="2518019" cy="304556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45F95B-8AAF-A74B-B3A1-57E7AD840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>
          <a:xfrm>
            <a:off x="8306837" y="3932294"/>
            <a:ext cx="3805819" cy="202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27F60-2EAE-3218-20D4-135256A1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08"/>
          <a:stretch/>
        </p:blipFill>
        <p:spPr>
          <a:xfrm>
            <a:off x="8306837" y="2190235"/>
            <a:ext cx="3930867" cy="15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 Benefits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239" y="1762743"/>
            <a:ext cx="6391884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F7941E"/>
                </a:solidFill>
              </a:rPr>
              <a:t>Included with 1stMILE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Shop App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Fleet Card Processing – WEX, Voyager, FleetOne, Fuelman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Heavy Trucking – Comdata, T-</a:t>
            </a:r>
            <a:r>
              <a:rPr lang="en-US" sz="1600" dirty="0" err="1"/>
              <a:t>Chek</a:t>
            </a:r>
            <a:r>
              <a:rPr lang="en-US" sz="1600" dirty="0"/>
              <a:t>, EFS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Web Payments – Integrated and standalone options that integrate back into POS invoices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State-of-the-art hardware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PCI Compliance program included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D10C8CD-764F-D2A7-91BA-70B9FBDF2B42}"/>
              </a:ext>
            </a:extLst>
          </p:cNvPr>
          <p:cNvSpPr txBox="1">
            <a:spLocks/>
          </p:cNvSpPr>
          <p:nvPr/>
        </p:nvSpPr>
        <p:spPr>
          <a:xfrm>
            <a:off x="630239" y="1272881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13F99"/>
                </a:solidFill>
              </a:rPr>
              <a:t>Features to boost revenue and minimize costs</a:t>
            </a:r>
            <a:endParaRPr lang="en-US" sz="1800" dirty="0">
              <a:solidFill>
                <a:srgbClr val="213F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2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03083-AE0A-4A65-A96C-AD9EABC44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448" y="2552700"/>
            <a:ext cx="7715510" cy="1342162"/>
          </a:xfrm>
        </p:spPr>
        <p:txBody>
          <a:bodyPr wrap="square" lIns="0" tIns="0" rIns="0" bIns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with innovation,</a:t>
            </a:r>
            <a:b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 with loyalty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C213EE-015D-4F7B-B025-5AB2747A1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48" y="4155506"/>
            <a:ext cx="5418137" cy="1759456"/>
          </a:xfrm>
        </p:spPr>
        <p:txBody>
          <a:bodyPr lIns="0" tIns="0" rIns="0" bIns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Contact us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 Sales</a:t>
            </a:r>
          </a:p>
          <a:p>
            <a:r>
              <a:rPr lang="en-US" dirty="0"/>
              <a:t>1-866-354-3490</a:t>
            </a:r>
          </a:p>
          <a:p>
            <a:r>
              <a:rPr lang="en-US" sz="1800" dirty="0">
                <a:solidFill>
                  <a:schemeClr val="bg1"/>
                </a:solidFill>
              </a:rPr>
              <a:t>1stMILE.com/MDA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B557D-87A9-734E-DC3E-92352A179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1250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247EDA4-F812-4681-C42C-AB916667EC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4154683" y="2246420"/>
            <a:ext cx="3882635" cy="388263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1stMILE Consumer Driven Commerce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E6D5925-8D3E-5EE3-152F-E0B93234DD9F}"/>
              </a:ext>
            </a:extLst>
          </p:cNvPr>
          <p:cNvSpPr txBox="1">
            <a:spLocks/>
          </p:cNvSpPr>
          <p:nvPr/>
        </p:nvSpPr>
        <p:spPr>
          <a:xfrm>
            <a:off x="630239" y="1324785"/>
            <a:ext cx="9242631" cy="4985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 the automotive market by providing a consumer driven commerce experience between automotive shops and their customers</a:t>
            </a:r>
          </a:p>
        </p:txBody>
      </p:sp>
      <p:cxnSp>
        <p:nvCxnSpPr>
          <p:cNvPr id="2" name="Elbow Connector 15">
            <a:extLst>
              <a:ext uri="{FF2B5EF4-FFF2-40B4-BE49-F238E27FC236}">
                <a16:creationId xmlns:a16="http://schemas.microsoft.com/office/drawing/2014/main" id="{35488004-80A7-8DA9-3328-AE357DEAF907}"/>
              </a:ext>
            </a:extLst>
          </p:cNvPr>
          <p:cNvCxnSpPr>
            <a:cxnSpLocks/>
          </p:cNvCxnSpPr>
          <p:nvPr/>
        </p:nvCxnSpPr>
        <p:spPr>
          <a:xfrm flipV="1">
            <a:off x="7475282" y="2761773"/>
            <a:ext cx="2028143" cy="562276"/>
          </a:xfrm>
          <a:prstGeom prst="bentConnector3">
            <a:avLst>
              <a:gd name="adj1" fmla="val 41602"/>
            </a:avLst>
          </a:prstGeom>
          <a:ln w="19050">
            <a:solidFill>
              <a:srgbClr val="21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73E5F8-E6D6-C686-1840-407AEB6EFA2E}"/>
              </a:ext>
            </a:extLst>
          </p:cNvPr>
          <p:cNvSpPr txBox="1"/>
          <p:nvPr/>
        </p:nvSpPr>
        <p:spPr>
          <a:xfrm>
            <a:off x="8427151" y="2883376"/>
            <a:ext cx="31409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Convenient, secure financing from the privacy of your customers’ mobile devices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2114D-66EF-C97E-DA3C-71A5AB465961}"/>
              </a:ext>
            </a:extLst>
          </p:cNvPr>
          <p:cNvSpPr txBox="1"/>
          <p:nvPr/>
        </p:nvSpPr>
        <p:spPr>
          <a:xfrm>
            <a:off x="8427151" y="2321100"/>
            <a:ext cx="1076274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</a:p>
        </p:txBody>
      </p:sp>
      <p:cxnSp>
        <p:nvCxnSpPr>
          <p:cNvPr id="10" name="Elbow Connector 27">
            <a:extLst>
              <a:ext uri="{FF2B5EF4-FFF2-40B4-BE49-F238E27FC236}">
                <a16:creationId xmlns:a16="http://schemas.microsoft.com/office/drawing/2014/main" id="{4381EDE1-D257-5C7A-63D1-5114A9BA1AF6}"/>
              </a:ext>
            </a:extLst>
          </p:cNvPr>
          <p:cNvCxnSpPr>
            <a:cxnSpLocks/>
          </p:cNvCxnSpPr>
          <p:nvPr/>
        </p:nvCxnSpPr>
        <p:spPr>
          <a:xfrm flipV="1">
            <a:off x="7537484" y="4628411"/>
            <a:ext cx="2409559" cy="562276"/>
          </a:xfrm>
          <a:prstGeom prst="bentConnector3">
            <a:avLst>
              <a:gd name="adj1" fmla="val 33825"/>
            </a:avLst>
          </a:prstGeom>
          <a:ln w="1905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D81412-1D63-DEC6-EFC3-2CEC80566850}"/>
              </a:ext>
            </a:extLst>
          </p:cNvPr>
          <p:cNvSpPr txBox="1"/>
          <p:nvPr/>
        </p:nvSpPr>
        <p:spPr>
          <a:xfrm>
            <a:off x="8489354" y="4750014"/>
            <a:ext cx="28217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payments from anywhere, enable your customers to enroll in Loyalty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B6710-524F-7654-870B-055B62494A2A}"/>
              </a:ext>
            </a:extLst>
          </p:cNvPr>
          <p:cNvSpPr txBox="1"/>
          <p:nvPr/>
        </p:nvSpPr>
        <p:spPr>
          <a:xfrm>
            <a:off x="8489352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</a:t>
            </a:r>
          </a:p>
        </p:txBody>
      </p:sp>
      <p:cxnSp>
        <p:nvCxnSpPr>
          <p:cNvPr id="13" name="Elbow Connector 35">
            <a:extLst>
              <a:ext uri="{FF2B5EF4-FFF2-40B4-BE49-F238E27FC236}">
                <a16:creationId xmlns:a16="http://schemas.microsoft.com/office/drawing/2014/main" id="{C1F4E5F6-A8F6-F9EB-3EFB-B0C52257CB0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4628411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40AFEB-5200-9841-F75B-2E2E88A9F2DD}"/>
              </a:ext>
            </a:extLst>
          </p:cNvPr>
          <p:cNvSpPr txBox="1"/>
          <p:nvPr/>
        </p:nvSpPr>
        <p:spPr>
          <a:xfrm>
            <a:off x="662944" y="4750014"/>
            <a:ext cx="30557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earn Loyalty points that they can track directly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1stMILE Car app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813FC4-EC75-D949-DB97-598CC59B0361}"/>
              </a:ext>
            </a:extLst>
          </p:cNvPr>
          <p:cNvSpPr txBox="1"/>
          <p:nvPr/>
        </p:nvSpPr>
        <p:spPr>
          <a:xfrm>
            <a:off x="2261017" y="4187738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Loyalty</a:t>
            </a:r>
          </a:p>
        </p:txBody>
      </p:sp>
      <p:cxnSp>
        <p:nvCxnSpPr>
          <p:cNvPr id="18" name="Elbow Connector 40">
            <a:extLst>
              <a:ext uri="{FF2B5EF4-FFF2-40B4-BE49-F238E27FC236}">
                <a16:creationId xmlns:a16="http://schemas.microsoft.com/office/drawing/2014/main" id="{2DF9FF22-9884-6774-D1F6-E1272E8370E6}"/>
              </a:ext>
            </a:extLst>
          </p:cNvPr>
          <p:cNvCxnSpPr>
            <a:cxnSpLocks/>
          </p:cNvCxnSpPr>
          <p:nvPr/>
        </p:nvCxnSpPr>
        <p:spPr>
          <a:xfrm rot="10800000">
            <a:off x="2676623" y="2761773"/>
            <a:ext cx="2028669" cy="562276"/>
          </a:xfrm>
          <a:prstGeom prst="bentConnector3">
            <a:avLst>
              <a:gd name="adj1" fmla="val 40484"/>
            </a:avLst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734AB8-8376-2F30-529D-8AC41DC88AF9}"/>
              </a:ext>
            </a:extLst>
          </p:cNvPr>
          <p:cNvSpPr txBox="1"/>
          <p:nvPr/>
        </p:nvSpPr>
        <p:spPr>
          <a:xfrm>
            <a:off x="855816" y="2883376"/>
            <a:ext cx="2862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personal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153D-80D3-21B7-F4CE-7FDE472346BA}"/>
              </a:ext>
            </a:extLst>
          </p:cNvPr>
          <p:cNvSpPr txBox="1"/>
          <p:nvPr/>
        </p:nvSpPr>
        <p:spPr>
          <a:xfrm>
            <a:off x="2261017" y="2321100"/>
            <a:ext cx="145769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buClr>
                <a:srgbClr val="213F99"/>
              </a:buClr>
            </a:pPr>
            <a:r>
              <a:rPr lang="en-US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Authorize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F9209B-D4A2-6383-10A6-4AAD46472B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96" y="2828005"/>
            <a:ext cx="803206" cy="803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911EE-99AD-EED8-EC53-2968DF3EB5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51" y="4740292"/>
            <a:ext cx="726359" cy="8550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B0378-27C5-CCBF-77CB-79236F6B5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68" y="2818834"/>
            <a:ext cx="807904" cy="8032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76BFFB-0177-04B3-910B-6BA66D7FC3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42" y="4690517"/>
            <a:ext cx="787740" cy="857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6CE06-A4CA-733B-2B99-7E6C58FC0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6389" y="3666771"/>
            <a:ext cx="999222" cy="11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B2FB337-1CA9-4FD6-B340-88048EFF8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842613"/>
            <a:ext cx="6391884" cy="80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1stMILE Commerce</a:t>
            </a:r>
            <a:br>
              <a:rPr lang="en-US" dirty="0"/>
            </a:br>
            <a:r>
              <a:rPr lang="en-US" dirty="0"/>
              <a:t>by the numbers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E683BA-8995-448A-A35F-B4A63DCD66F8}"/>
              </a:ext>
            </a:extLst>
          </p:cNvPr>
          <p:cNvSpPr txBox="1">
            <a:spLocks/>
          </p:cNvSpPr>
          <p:nvPr/>
        </p:nvSpPr>
        <p:spPr>
          <a:xfrm>
            <a:off x="630239" y="2865855"/>
            <a:ext cx="2481128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 locations using 1stMILE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0862FA7-F338-4DB6-809A-2D6C5F723044}"/>
              </a:ext>
            </a:extLst>
          </p:cNvPr>
          <p:cNvSpPr txBox="1">
            <a:spLocks/>
          </p:cNvSpPr>
          <p:nvPr/>
        </p:nvSpPr>
        <p:spPr>
          <a:xfrm>
            <a:off x="3797887" y="2865855"/>
            <a:ext cx="2481129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Consumers checked out annually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6A37455-1FF8-4504-BA4B-27B404F254DD}"/>
              </a:ext>
            </a:extLst>
          </p:cNvPr>
          <p:cNvSpPr txBox="1">
            <a:spLocks/>
          </p:cNvSpPr>
          <p:nvPr/>
        </p:nvSpPr>
        <p:spPr>
          <a:xfrm>
            <a:off x="630239" y="4467007"/>
            <a:ext cx="2267170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Financed repair orders annually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9E011014-0CA9-4F78-8A27-9208C4EF120D}"/>
              </a:ext>
            </a:extLst>
          </p:cNvPr>
          <p:cNvSpPr txBox="1">
            <a:spLocks/>
          </p:cNvSpPr>
          <p:nvPr/>
        </p:nvSpPr>
        <p:spPr>
          <a:xfrm>
            <a:off x="3797887" y="4467007"/>
            <a:ext cx="2004375" cy="646331"/>
          </a:xfrm>
          <a:prstGeom prst="rect">
            <a:avLst/>
          </a:prstGeom>
        </p:spPr>
        <p:txBody>
          <a:bodyPr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repair orders annually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D536B3A-1C98-4F65-AAA1-246C5E01B82F}"/>
              </a:ext>
            </a:extLst>
          </p:cNvPr>
          <p:cNvSpPr txBox="1">
            <a:spLocks/>
          </p:cNvSpPr>
          <p:nvPr/>
        </p:nvSpPr>
        <p:spPr>
          <a:xfrm>
            <a:off x="630239" y="2242052"/>
            <a:ext cx="3167648" cy="683435"/>
          </a:xfrm>
          <a:prstGeom prst="rect">
            <a:avLst/>
          </a:prstGeom>
        </p:spPr>
        <p:txBody>
          <a:bodyPr lIns="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941E"/>
                </a:solidFill>
                <a:latin typeface="Open Sans"/>
                <a:ea typeface="Open Sans"/>
                <a:cs typeface="Open Sans"/>
              </a:rPr>
              <a:t>Over 17,500</a:t>
            </a:r>
            <a:endParaRPr lang="en-US" sz="3200" b="1" dirty="0">
              <a:solidFill>
                <a:srgbClr val="F794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508E2C0-3B7D-4D34-82FC-2D70DC414490}"/>
              </a:ext>
            </a:extLst>
          </p:cNvPr>
          <p:cNvSpPr txBox="1">
            <a:spLocks/>
          </p:cNvSpPr>
          <p:nvPr/>
        </p:nvSpPr>
        <p:spPr>
          <a:xfrm>
            <a:off x="3797887" y="2238548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26.7 Million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6ED8417-9C9D-4E9F-9192-4E121573FA3C}"/>
              </a:ext>
            </a:extLst>
          </p:cNvPr>
          <p:cNvSpPr txBox="1">
            <a:spLocks/>
          </p:cNvSpPr>
          <p:nvPr/>
        </p:nvSpPr>
        <p:spPr>
          <a:xfrm>
            <a:off x="630239" y="3894231"/>
            <a:ext cx="3058247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$575 Million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255B373-3B0D-43F1-A1C5-701888BD9257}"/>
              </a:ext>
            </a:extLst>
          </p:cNvPr>
          <p:cNvSpPr txBox="1">
            <a:spLocks/>
          </p:cNvSpPr>
          <p:nvPr/>
        </p:nvSpPr>
        <p:spPr>
          <a:xfrm>
            <a:off x="3797887" y="3839700"/>
            <a:ext cx="2481128" cy="683435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$9.5 Billion</a:t>
            </a:r>
          </a:p>
        </p:txBody>
      </p:sp>
    </p:spTree>
    <p:extLst>
      <p:ext uri="{BB962C8B-B14F-4D97-AF65-F5344CB8AC3E}">
        <p14:creationId xmlns:p14="http://schemas.microsoft.com/office/powerpoint/2010/main" val="91600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C200A-840B-F61F-1D85-5DA2250D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/>
              <a:t>few current customers</a:t>
            </a:r>
          </a:p>
        </p:txBody>
      </p:sp>
      <p:pic>
        <p:nvPicPr>
          <p:cNvPr id="22" name="Picture 2" descr="C:\Users\Bob\Desktop\Logos (2)\Cards\Tire Dealer\BestOne.jpg">
            <a:extLst>
              <a:ext uri="{FF2B5EF4-FFF2-40B4-BE49-F238E27FC236}">
                <a16:creationId xmlns:a16="http://schemas.microsoft.com/office/drawing/2014/main" id="{0989E7CF-C7F2-2811-43E9-94FE96DD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672" y="1676301"/>
            <a:ext cx="2396963" cy="909193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3" name="Picture 22" descr="C:\Users\Bob\Desktop\Logos (2)\Cards\Tire Dealer\kost.jpg">
            <a:extLst>
              <a:ext uri="{FF2B5EF4-FFF2-40B4-BE49-F238E27FC236}">
                <a16:creationId xmlns:a16="http://schemas.microsoft.com/office/drawing/2014/main" id="{C971FEDB-AA8C-0A00-EC02-FAD10AD7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2688" y="4388989"/>
            <a:ext cx="2383933" cy="1008586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5" name="Picture 13" descr="C:\Users\Bob\Desktop\Logos (2)\Cards\Tire Dealer\index.jpg">
            <a:extLst>
              <a:ext uri="{FF2B5EF4-FFF2-40B4-BE49-F238E27FC236}">
                <a16:creationId xmlns:a16="http://schemas.microsoft.com/office/drawing/2014/main" id="{E2F37F9A-B444-0F55-4545-C14BD336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46" y="3050837"/>
            <a:ext cx="4157075" cy="823811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6" name="Picture 15" descr="C:\Users\Bob\Desktop\Logos (2)\Cards\Tire Dealer\imgres.jpg">
            <a:extLst>
              <a:ext uri="{FF2B5EF4-FFF2-40B4-BE49-F238E27FC236}">
                <a16:creationId xmlns:a16="http://schemas.microsoft.com/office/drawing/2014/main" id="{B5D4ECB8-E763-A94E-EABA-79E55423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622" y="3127143"/>
            <a:ext cx="2495181" cy="733877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7" name="Picture 16" descr="C:\Users\Bob\Desktop\imgres.jpg">
            <a:extLst>
              <a:ext uri="{FF2B5EF4-FFF2-40B4-BE49-F238E27FC236}">
                <a16:creationId xmlns:a16="http://schemas.microsoft.com/office/drawing/2014/main" id="{7E43CEA0-0640-2C7B-4A74-B5F43B6A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45" y="4115603"/>
            <a:ext cx="2175754" cy="1077855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1F019-1FC2-A1F7-05E4-FECB0794D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27" y="4444822"/>
            <a:ext cx="2762250" cy="771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CB5A53-042B-8FAB-0654-C0F20E5D2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323" y="1673402"/>
            <a:ext cx="2048835" cy="912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0FAC7D-5F85-BD20-F402-F2E972A38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199" y="5666684"/>
            <a:ext cx="4939422" cy="4522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B5D39E-6627-9A34-7F73-9F0490BAC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54" y="4595469"/>
            <a:ext cx="3159547" cy="5864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6F4B95-0279-5D1C-1882-844EC099E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49" y="1669227"/>
            <a:ext cx="2373472" cy="8888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5635F3-169D-3F48-6451-05A5BE4C0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503" y="2785067"/>
            <a:ext cx="1438275" cy="1085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C99465-8A49-B3EE-D59F-BA19D4D252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7201" y="5507040"/>
            <a:ext cx="3827662" cy="771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27BA3-45B2-53E5-BE85-C9F438FD7A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77" y="2793062"/>
            <a:ext cx="2272234" cy="1077855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CCE9BE66-EC20-EC1E-749D-2CB6E63A7D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5507040"/>
            <a:ext cx="2310560" cy="83052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269796C-B1D9-7BD2-533C-FAB2B5E520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" y="1696292"/>
            <a:ext cx="3077722" cy="6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Some of Our Integrated POS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00322-CDC7-4672-88D1-09FEB941B96C}"/>
              </a:ext>
            </a:extLst>
          </p:cNvPr>
          <p:cNvSpPr/>
          <p:nvPr/>
        </p:nvSpPr>
        <p:spPr>
          <a:xfrm>
            <a:off x="8492247" y="1415867"/>
            <a:ext cx="2802194" cy="129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25768-D39A-F56B-D294-1724B1CD66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395" y="1763520"/>
            <a:ext cx="1904566" cy="634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3AFDA-AE96-05F5-AE16-4E31AF1AB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129" y="2591472"/>
            <a:ext cx="1478664" cy="474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73ECB-C6D3-CDF1-D7EB-4B536C0BD7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336" y="4044741"/>
            <a:ext cx="1905000" cy="304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B645C-8CEA-F0F0-3A85-B6E7FF066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982" y="1996864"/>
            <a:ext cx="1905000" cy="23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4B12-16B3-F7CC-F381-3364746858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201" y="3237449"/>
            <a:ext cx="1768561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2A765-95C4-4A0B-0B5B-F90D36596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569" y="3931760"/>
            <a:ext cx="1905000" cy="536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0FD4-06A1-A045-2DB3-3F612421B0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284" y="4550534"/>
            <a:ext cx="1674394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3C4CE-6219-89A4-2D21-17B722AB262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931" y="5246961"/>
            <a:ext cx="827099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F1920-1A50-0901-5A57-BFE29DF3B3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2717983"/>
            <a:ext cx="1905000" cy="30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D0C2D5-7F32-604A-0578-017846EDA2F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351885"/>
            <a:ext cx="1905000" cy="360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B620E-BA2A-E071-827C-B4D4772367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94" y="3962528"/>
            <a:ext cx="1905000" cy="457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F0065C-61A1-6042-985D-663AD3200D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944" y="4491353"/>
            <a:ext cx="571500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B897C-996D-C1CD-4D03-CDDD7DBB10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828" y="2630416"/>
            <a:ext cx="1623867" cy="422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7E96AD-31A3-F87E-DCC4-F1A9A1BF065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0399" y="3209735"/>
            <a:ext cx="1428750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FB8AF-88A6-9036-231A-22B86F2A58E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2472" y="3868774"/>
            <a:ext cx="1644604" cy="571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D4696-32DB-F01B-0175-AAEE46B73B6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61" y="3310047"/>
            <a:ext cx="1905000" cy="4521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010F78-C60D-AD05-4E87-97D90D008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76" y="1763520"/>
            <a:ext cx="1905000" cy="57149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AB5C878-916C-A692-F4C1-BEF35649454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94" y="5345738"/>
            <a:ext cx="1904708" cy="328973"/>
          </a:xfrm>
          <a:prstGeom prst="rect">
            <a:avLst/>
          </a:prstGeom>
        </p:spPr>
      </p:pic>
      <p:pic>
        <p:nvPicPr>
          <p:cNvPr id="42" name="Picture 41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BF862D7F-1616-64B2-BA39-313FF753C12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20" y="1870021"/>
            <a:ext cx="1905000" cy="4317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D29A7E-0739-7E67-C44C-131FE90ABF0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529" y="5224475"/>
            <a:ext cx="1679863" cy="571500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4BC8E619-A321-59F8-B026-D23BD2D2D2F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40" y="4605701"/>
            <a:ext cx="1904567" cy="5601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868705-F147-5A45-2A95-FAEB2D0F39A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446" y="2446500"/>
            <a:ext cx="1597246" cy="571500"/>
          </a:xfrm>
          <a:prstGeom prst="rect">
            <a:avLst/>
          </a:prstGeom>
        </p:spPr>
      </p:pic>
      <p:pic>
        <p:nvPicPr>
          <p:cNvPr id="23" name="Picture 22" descr="A black and pink logo&#10;&#10;Description automatically generated">
            <a:extLst>
              <a:ext uri="{FF2B5EF4-FFF2-40B4-BE49-F238E27FC236}">
                <a16:creationId xmlns:a16="http://schemas.microsoft.com/office/drawing/2014/main" id="{581EE82B-A324-5B41-F54B-4D78CC73D29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01" y="4541189"/>
            <a:ext cx="1674394" cy="4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0029E-E2F9-EA83-8EE8-802C5604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506" y="435164"/>
            <a:ext cx="5508171" cy="630130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1stMILE - What We Do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365E06-24F4-4B8E-8F37-3BF8655E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323" y="2445798"/>
            <a:ext cx="5098106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Integrated or standalone payment processing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Major credit and debit cards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Automotive private label and fleet cards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Drive retention with 1stMILE Loyalty</a:t>
            </a:r>
          </a:p>
          <a:p>
            <a:pPr marL="285750" indent="-285750">
              <a:spcBef>
                <a:spcPts val="1200"/>
              </a:spcBef>
              <a:buClr>
                <a:srgbClr val="1F4397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1stMILE Mobile texting features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Apply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Pay </a:t>
            </a:r>
          </a:p>
          <a:p>
            <a:pPr marL="1028700" lvl="1">
              <a:spcBef>
                <a:spcPts val="1200"/>
              </a:spcBef>
            </a:pPr>
            <a:r>
              <a:rPr lang="en-US" sz="1600" dirty="0"/>
              <a:t>1stMILE Authorize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8EB35-4805-4544-A3A4-306218F5DB80}"/>
              </a:ext>
            </a:extLst>
          </p:cNvPr>
          <p:cNvSpPr txBox="1"/>
          <p:nvPr/>
        </p:nvSpPr>
        <p:spPr>
          <a:xfrm>
            <a:off x="671323" y="1998757"/>
            <a:ext cx="642425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your shop in your customer’s hand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DE8748-C89B-A1EA-7087-E07E21855139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Automotive consumer driven commerce</a:t>
            </a:r>
          </a:p>
        </p:txBody>
      </p:sp>
    </p:spTree>
    <p:extLst>
      <p:ext uri="{BB962C8B-B14F-4D97-AF65-F5344CB8AC3E}">
        <p14:creationId xmlns:p14="http://schemas.microsoft.com/office/powerpoint/2010/main" val="272091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037909-46ED-4000-92B3-EABB9E04A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Deliver Customer-Centric Retail Experiences</a:t>
            </a:r>
          </a:p>
        </p:txBody>
      </p: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9D7D08D3-7C64-4CB8-BCD2-697338D07C12}"/>
              </a:ext>
            </a:extLst>
          </p:cNvPr>
          <p:cNvSpPr txBox="1">
            <a:spLocks/>
          </p:cNvSpPr>
          <p:nvPr/>
        </p:nvSpPr>
        <p:spPr>
          <a:xfrm>
            <a:off x="1561942" y="3198396"/>
            <a:ext cx="18230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revenue with Loyalty</a:t>
            </a:r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C9615A8-1282-40B0-B855-F99127A6DD68}"/>
              </a:ext>
            </a:extLst>
          </p:cNvPr>
          <p:cNvSpPr txBox="1">
            <a:spLocks/>
          </p:cNvSpPr>
          <p:nvPr/>
        </p:nvSpPr>
        <p:spPr>
          <a:xfrm>
            <a:off x="2812522" y="5431528"/>
            <a:ext cx="272949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all credit profiles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8DCA54C8-2B4F-4660-A280-363CF0530B62}"/>
              </a:ext>
            </a:extLst>
          </p:cNvPr>
          <p:cNvSpPr txBox="1">
            <a:spLocks/>
          </p:cNvSpPr>
          <p:nvPr/>
        </p:nvSpPr>
        <p:spPr>
          <a:xfrm>
            <a:off x="4731253" y="3198396"/>
            <a:ext cx="27294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1F4397"/>
              </a:buClr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Pay, Authorize, and Apply from mobile devices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9F8931D4-6FF9-4520-B8B1-818E8AD26B8F}"/>
              </a:ext>
            </a:extLst>
          </p:cNvPr>
          <p:cNvSpPr txBox="1">
            <a:spLocks/>
          </p:cNvSpPr>
          <p:nvPr/>
        </p:nvSpPr>
        <p:spPr>
          <a:xfrm>
            <a:off x="6532738" y="5431527"/>
            <a:ext cx="274347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in you POS or available standalone</a:t>
            </a:r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58017FF9-D170-4327-A575-3B78BC5A2772}"/>
              </a:ext>
            </a:extLst>
          </p:cNvPr>
          <p:cNvSpPr txBox="1">
            <a:spLocks/>
          </p:cNvSpPr>
          <p:nvPr/>
        </p:nvSpPr>
        <p:spPr>
          <a:xfrm>
            <a:off x="8225964" y="3239946"/>
            <a:ext cx="2129961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transaction processing costs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1BC6F9A-D383-1170-44D4-E94024D4B316}"/>
              </a:ext>
            </a:extLst>
          </p:cNvPr>
          <p:cNvSpPr txBox="1">
            <a:spLocks/>
          </p:cNvSpPr>
          <p:nvPr/>
        </p:nvSpPr>
        <p:spPr>
          <a:xfrm>
            <a:off x="671323" y="1330914"/>
            <a:ext cx="11090275" cy="353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13F99"/>
                </a:solidFill>
              </a:rPr>
              <a:t>Accelerate customer checkout and enhance loyalty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AAA78-3535-0A6C-80CE-F703087E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9151" y="1990871"/>
            <a:ext cx="928612" cy="109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F119739-0612-BC0E-822D-B25D576A6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8954" y="1996823"/>
            <a:ext cx="994092" cy="10833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D1D36-206D-7799-6B5C-47ECAFD5E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6041" y="2134189"/>
            <a:ext cx="1029808" cy="91075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E76F6E1-1BBB-6A22-243C-4C4012E9D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1530" y="4221509"/>
            <a:ext cx="1071476" cy="10774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D3DE12C-E3BD-2182-548A-2C5662FD4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5998" y="4161983"/>
            <a:ext cx="1136956" cy="11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Authorize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5642233-1E8A-D217-EA7E-172E05E7CAAE}"/>
              </a:ext>
            </a:extLst>
          </p:cNvPr>
          <p:cNvSpPr txBox="1">
            <a:spLocks/>
          </p:cNvSpPr>
          <p:nvPr/>
        </p:nvSpPr>
        <p:spPr>
          <a:xfrm>
            <a:off x="630239" y="1272880"/>
            <a:ext cx="5238819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authorize service and repairs from their personal devices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5BA3E-407C-44B3-4B8C-3B63B58AD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001" y="2003459"/>
            <a:ext cx="2109887" cy="281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DF5F2-EE5A-B1DB-9B8B-7CFA7CC614E3}"/>
              </a:ext>
            </a:extLst>
          </p:cNvPr>
          <p:cNvSpPr txBox="1"/>
          <p:nvPr/>
        </p:nvSpPr>
        <p:spPr>
          <a:xfrm>
            <a:off x="630239" y="2719715"/>
            <a:ext cx="4824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authorizations are securely stored in 1stMILE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employee manual tasks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unauthorized repair order chargebacks with a verifiable digital footprint that includes signature capture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34922-87DE-5D4D-5759-56F987B33DD4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A7BEA-61FF-DC2A-CD67-2A06D2D4CBD9}"/>
              </a:ext>
            </a:extLst>
          </p:cNvPr>
          <p:cNvSpPr txBox="1"/>
          <p:nvPr/>
        </p:nvSpPr>
        <p:spPr>
          <a:xfrm>
            <a:off x="9278213" y="1614302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E9CAE-F311-FFCF-B719-87E08DBEF801}"/>
              </a:ext>
            </a:extLst>
          </p:cNvPr>
          <p:cNvSpPr txBox="1"/>
          <p:nvPr/>
        </p:nvSpPr>
        <p:spPr>
          <a:xfrm>
            <a:off x="6322944" y="1612644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 Cashier View</a:t>
            </a: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8086F0-5EF4-A22B-7672-C5EB10F64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017" y="2037973"/>
            <a:ext cx="1604298" cy="2916907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9CB4C8-CA67-C902-9F9A-6BC48CD796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981" y="2037974"/>
            <a:ext cx="1604298" cy="2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45ACB7-E87C-4F08-8954-25345F281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9" y="579435"/>
            <a:ext cx="11090275" cy="803275"/>
          </a:xfrm>
        </p:spPr>
        <p:txBody>
          <a:bodyPr>
            <a:normAutofit/>
          </a:bodyPr>
          <a:lstStyle/>
          <a:p>
            <a:r>
              <a:rPr lang="en-US"/>
              <a:t>1stMILE Apply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E5177-99A1-2DC7-E6FF-009FC945F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536" y="1876156"/>
            <a:ext cx="1750958" cy="316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789AB-958D-8DBB-3749-3C37BE77BB1D}"/>
              </a:ext>
            </a:extLst>
          </p:cNvPr>
          <p:cNvSpPr txBox="1"/>
          <p:nvPr/>
        </p:nvSpPr>
        <p:spPr>
          <a:xfrm>
            <a:off x="9278213" y="1448046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Anywhere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7C2F4-A337-3E5A-FE39-6CCDD58084F5}"/>
              </a:ext>
            </a:extLst>
          </p:cNvPr>
          <p:cNvSpPr txBox="1"/>
          <p:nvPr/>
        </p:nvSpPr>
        <p:spPr>
          <a:xfrm>
            <a:off x="6543432" y="1446388"/>
            <a:ext cx="2097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13F99"/>
              </a:buClr>
            </a:pPr>
            <a:r>
              <a:rPr lang="en-US" sz="1600" b="1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In-Store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65C752D-1C96-DE28-7DEE-C2595BCD3EA1}"/>
              </a:ext>
            </a:extLst>
          </p:cNvPr>
          <p:cNvSpPr txBox="1">
            <a:spLocks/>
          </p:cNvSpPr>
          <p:nvPr/>
        </p:nvSpPr>
        <p:spPr>
          <a:xfrm>
            <a:off x="630240" y="1272880"/>
            <a:ext cx="4705436" cy="56432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1F4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213F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financing options for customers with good, bad, or no 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E74C2-540E-B487-83CC-C447CAEB3DF0}"/>
              </a:ext>
            </a:extLst>
          </p:cNvPr>
          <p:cNvSpPr txBox="1"/>
          <p:nvPr/>
        </p:nvSpPr>
        <p:spPr>
          <a:xfrm>
            <a:off x="630239" y="2286997"/>
            <a:ext cx="209760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rgbClr val="213F99"/>
              </a:buClr>
            </a:pPr>
            <a:r>
              <a:rPr lang="en-US" sz="2000" b="1">
                <a:solidFill>
                  <a:srgbClr val="F794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C431F-4921-90FC-8884-898AB8C554AE}"/>
              </a:ext>
            </a:extLst>
          </p:cNvPr>
          <p:cNvSpPr txBox="1"/>
          <p:nvPr/>
        </p:nvSpPr>
        <p:spPr>
          <a:xfrm>
            <a:off x="630239" y="2719715"/>
            <a:ext cx="44843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declined services and help your customers pay for the work they need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waterfall with up to 3 tiers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 can text to apply, or apply in-shop right on your terminal</a:t>
            </a:r>
          </a:p>
          <a:p>
            <a:pPr marL="285750" indent="-285750">
              <a:spcAft>
                <a:spcPts val="600"/>
              </a:spcAft>
              <a:buClr>
                <a:srgbClr val="213F99"/>
              </a:buClr>
              <a:buFont typeface="Arial" panose="020B0604020202020204" pitchFamily="34" charset="0"/>
              <a:buChar char="•"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applications increase utilization of financing and decrease the work required by your team</a:t>
            </a:r>
          </a:p>
          <a:p>
            <a:pPr>
              <a:buClr>
                <a:srgbClr val="213F99"/>
              </a:buClr>
            </a:pPr>
            <a:endParaRPr lang="en-US" sz="16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D77401-12DF-4EEE-6B79-1250A3CA7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3309" r="8354" b="5565"/>
          <a:stretch/>
        </p:blipFill>
        <p:spPr>
          <a:xfrm>
            <a:off x="6625186" y="1876156"/>
            <a:ext cx="1934096" cy="3168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94C2C5-BBB7-CF33-7915-5142E96AC20A}"/>
              </a:ext>
            </a:extLst>
          </p:cNvPr>
          <p:cNvSpPr/>
          <p:nvPr/>
        </p:nvSpPr>
        <p:spPr>
          <a:xfrm>
            <a:off x="7592234" y="3088482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97851F-90CB-8EBA-17DB-674B1397CFB1}"/>
              </a:ext>
            </a:extLst>
          </p:cNvPr>
          <p:cNvSpPr/>
          <p:nvPr/>
        </p:nvSpPr>
        <p:spPr>
          <a:xfrm>
            <a:off x="7592233" y="3238500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FF0B4-0850-5760-64D5-FC31F7C09003}"/>
              </a:ext>
            </a:extLst>
          </p:cNvPr>
          <p:cNvSpPr/>
          <p:nvPr/>
        </p:nvSpPr>
        <p:spPr>
          <a:xfrm>
            <a:off x="7592233" y="2955668"/>
            <a:ext cx="66675" cy="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68F60-0B77-0531-F9C3-C1CB2E0FC895}"/>
              </a:ext>
            </a:extLst>
          </p:cNvPr>
          <p:cNvSpPr txBox="1"/>
          <p:nvPr/>
        </p:nvSpPr>
        <p:spPr>
          <a:xfrm>
            <a:off x="7569373" y="2916512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C9A1F-9CE8-954E-7AFF-3C0C138D87D0}"/>
              </a:ext>
            </a:extLst>
          </p:cNvPr>
          <p:cNvSpPr txBox="1"/>
          <p:nvPr/>
        </p:nvSpPr>
        <p:spPr>
          <a:xfrm>
            <a:off x="7569373" y="306176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A86B6-9C07-958A-CFB5-D47C96F92E18}"/>
              </a:ext>
            </a:extLst>
          </p:cNvPr>
          <p:cNvSpPr txBox="1"/>
          <p:nvPr/>
        </p:nvSpPr>
        <p:spPr>
          <a:xfrm>
            <a:off x="7568422" y="3204748"/>
            <a:ext cx="4571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496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3B82C7-1B46-40DF-8CA2-E6D8CA94B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9FBFB-01D5-4027-8CE2-1EAB7C96551F}"/>
</file>

<file path=customXml/itemProps3.xml><?xml version="1.0" encoding="utf-8"?>
<ds:datastoreItem xmlns:ds="http://schemas.openxmlformats.org/officeDocument/2006/customXml" ds:itemID="{5B67CB9C-E1A8-4170-8C3C-1330EEBC0666}">
  <ds:schemaRefs>
    <ds:schemaRef ds:uri="219a1999-96d6-4894-8cb2-597d27c81453"/>
    <ds:schemaRef ds:uri="http://schemas.openxmlformats.org/package/2006/metadata/core-properties"/>
    <ds:schemaRef ds:uri="http://purl.org/dc/dcmitype/"/>
    <ds:schemaRef ds:uri="http://schemas.microsoft.com/office/2006/metadata/properties"/>
    <ds:schemaRef ds:uri="920a370d-d921-4163-acd9-dfa7b1be3d8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34107</TotalTime>
  <Words>855</Words>
  <Application>Microsoft Office PowerPoint</Application>
  <PresentationFormat>Widescreen</PresentationFormat>
  <Paragraphs>141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Baloo Thambi</vt:lpstr>
      <vt:lpstr>Calibri</vt:lpstr>
      <vt:lpstr>Helvetica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Williams</dc:creator>
  <cp:lastModifiedBy>Max Williams</cp:lastModifiedBy>
  <cp:revision>14</cp:revision>
  <dcterms:created xsi:type="dcterms:W3CDTF">2019-10-22T19:22:47Z</dcterms:created>
  <dcterms:modified xsi:type="dcterms:W3CDTF">2023-10-10T17:35:59Z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0x010100B13E0B6616DA4B44B8742C0F6ECA1856</vt:lpwstr>
  </property>
</Properties>
</file>