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ustomXml" Target="../customXml/item1.xml"/><Relationship Id="rId3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tableStyles" Target="tableStyles.xml"/><Relationship Id="rId15" Type="http://schemas.openxmlformats.org/officeDocument/2006/relationships/customXml" Target="../customXml/item3.xml"/><Relationship Id="rId10" Type="http://schemas.openxmlformats.org/officeDocument/2006/relationships/slide" Target="slides/slide5.xml"/><Relationship Id="rId4" Type="http://schemas.openxmlformats.org/officeDocument/2006/relationships/presProps" Target="presProps.xml"/><Relationship Id="rId9" Type="http://schemas.openxmlformats.org/officeDocument/2006/relationships/slide" Target="slides/slide4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16184" y="6337088"/>
            <a:ext cx="780056" cy="31493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2379" y="200405"/>
            <a:ext cx="6481445" cy="41452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82953" y="1156461"/>
            <a:ext cx="5695315" cy="405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1656186" y="6493484"/>
            <a:ext cx="153034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Joel_.Cruz@bofa.com" TargetMode="External"/><Relationship Id="rId3" Type="http://schemas.openxmlformats.org/officeDocument/2006/relationships/hyperlink" Target="mailto:Monica.Hunt@bofa.com" TargetMode="External"/><Relationship Id="rId4" Type="http://schemas.openxmlformats.org/officeDocument/2006/relationships/hyperlink" Target="mailto:Anthony.Torino@bofa.com" TargetMode="External"/><Relationship Id="rId5" Type="http://schemas.openxmlformats.org/officeDocument/2006/relationships/hyperlink" Target="mailto:Javier.Zuniga@bofa.com" TargetMode="External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jpg"/><Relationship Id="rId3" Type="http://schemas.openxmlformats.org/officeDocument/2006/relationships/image" Target="../media/image14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joel_.cruz@BofA.com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41190" y="910793"/>
            <a:ext cx="4011929" cy="136842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4400" b="0">
                <a:latin typeface="Calibri"/>
                <a:cs typeface="Calibri"/>
              </a:rPr>
              <a:t>2023</a:t>
            </a:r>
            <a:r>
              <a:rPr dirty="0" sz="4400" spc="-90" b="0">
                <a:latin typeface="Calibri"/>
                <a:cs typeface="Calibri"/>
              </a:rPr>
              <a:t> </a:t>
            </a:r>
            <a:r>
              <a:rPr dirty="0" sz="4400" b="0">
                <a:latin typeface="Calibri"/>
                <a:cs typeface="Calibri"/>
              </a:rPr>
              <a:t>Fall</a:t>
            </a:r>
            <a:r>
              <a:rPr dirty="0" sz="4400" spc="-60" b="0">
                <a:latin typeface="Calibri"/>
                <a:cs typeface="Calibri"/>
              </a:rPr>
              <a:t> </a:t>
            </a:r>
            <a:r>
              <a:rPr dirty="0" sz="4400" spc="-25" b="0">
                <a:latin typeface="Calibri"/>
                <a:cs typeface="Calibri"/>
              </a:rPr>
              <a:t>MDA</a:t>
            </a:r>
            <a:endParaRPr sz="4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4400" b="0">
                <a:latin typeface="Calibri"/>
                <a:cs typeface="Calibri"/>
              </a:rPr>
              <a:t>Regional</a:t>
            </a:r>
            <a:r>
              <a:rPr dirty="0" sz="4400" spc="-80" b="0">
                <a:latin typeface="Calibri"/>
                <a:cs typeface="Calibri"/>
              </a:rPr>
              <a:t> </a:t>
            </a:r>
            <a:r>
              <a:rPr dirty="0" sz="4400" spc="-10" b="0">
                <a:latin typeface="Calibri"/>
                <a:cs typeface="Calibri"/>
              </a:rPr>
              <a:t>Meeting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4029836" y="2940177"/>
            <a:ext cx="3828415" cy="22205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Calibri"/>
                <a:cs typeface="Calibri"/>
              </a:rPr>
              <a:t>Region</a:t>
            </a:r>
            <a:r>
              <a:rPr dirty="0" sz="2400" spc="-85">
                <a:latin typeface="Calibri"/>
                <a:cs typeface="Calibri"/>
              </a:rPr>
              <a:t> </a:t>
            </a:r>
            <a:r>
              <a:rPr dirty="0" sz="2400" spc="-50">
                <a:latin typeface="Calibri"/>
                <a:cs typeface="Calibri"/>
              </a:rPr>
              <a:t>3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>
              <a:latin typeface="Calibri"/>
              <a:cs typeface="Calibri"/>
            </a:endParaRPr>
          </a:p>
          <a:p>
            <a:pPr algn="ctr" marL="3175">
              <a:lnSpc>
                <a:spcPct val="100000"/>
              </a:lnSpc>
            </a:pPr>
            <a:r>
              <a:rPr dirty="0" sz="2400">
                <a:latin typeface="Calibri"/>
                <a:cs typeface="Calibri"/>
              </a:rPr>
              <a:t>Joel</a:t>
            </a:r>
            <a:r>
              <a:rPr dirty="0" sz="2400" spc="-6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Cruz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and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Anthony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Torino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2400" b="1">
                <a:latin typeface="Calibri"/>
                <a:cs typeface="Calibri"/>
              </a:rPr>
              <a:t>Business</a:t>
            </a:r>
            <a:r>
              <a:rPr dirty="0" sz="2400" spc="-25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Development</a:t>
            </a:r>
            <a:r>
              <a:rPr dirty="0" sz="2400" spc="-30" b="1">
                <a:latin typeface="Calibri"/>
                <a:cs typeface="Calibri"/>
              </a:rPr>
              <a:t> </a:t>
            </a:r>
            <a:r>
              <a:rPr dirty="0" sz="2400" spc="-10" b="1">
                <a:latin typeface="Calibri"/>
                <a:cs typeface="Calibri"/>
              </a:rPr>
              <a:t>Officer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>
              <a:latin typeface="Calibri"/>
              <a:cs typeface="Calibri"/>
            </a:endParaRPr>
          </a:p>
          <a:p>
            <a:pPr algn="ctr" marL="2540">
              <a:lnSpc>
                <a:spcPct val="100000"/>
              </a:lnSpc>
            </a:pPr>
            <a:r>
              <a:rPr dirty="0" sz="2400">
                <a:latin typeface="Calibri"/>
                <a:cs typeface="Calibri"/>
              </a:rPr>
              <a:t>October</a:t>
            </a:r>
            <a:r>
              <a:rPr dirty="0" sz="2400" spc="-50">
                <a:latin typeface="Calibri"/>
                <a:cs typeface="Calibri"/>
              </a:rPr>
              <a:t> </a:t>
            </a:r>
            <a:r>
              <a:rPr dirty="0" sz="2400" spc="-20">
                <a:latin typeface="Calibri"/>
                <a:cs typeface="Calibri"/>
              </a:rPr>
              <a:t>2023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125088" y="5943975"/>
            <a:ext cx="1619589" cy="771160"/>
          </a:xfrm>
          <a:prstGeom prst="rect">
            <a:avLst/>
          </a:prstGeom>
        </p:spPr>
      </p:pic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Specialized</a:t>
            </a:r>
            <a:r>
              <a:rPr dirty="0" spc="-70"/>
              <a:t> </a:t>
            </a:r>
            <a:r>
              <a:rPr dirty="0"/>
              <a:t>Financing</a:t>
            </a:r>
            <a:r>
              <a:rPr dirty="0" spc="-55"/>
              <a:t> </a:t>
            </a:r>
            <a:r>
              <a:rPr dirty="0"/>
              <a:t>Solutions</a:t>
            </a:r>
            <a:r>
              <a:rPr dirty="0" spc="-25"/>
              <a:t> </a:t>
            </a:r>
            <a:r>
              <a:rPr dirty="0"/>
              <a:t>–</a:t>
            </a:r>
            <a:r>
              <a:rPr dirty="0" spc="-40"/>
              <a:t> </a:t>
            </a:r>
            <a:r>
              <a:rPr dirty="0"/>
              <a:t>Franchise</a:t>
            </a:r>
            <a:r>
              <a:rPr dirty="0" spc="-55"/>
              <a:t> </a:t>
            </a:r>
            <a:r>
              <a:rPr dirty="0" spc="-10"/>
              <a:t>Lending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298194" y="1162939"/>
            <a:ext cx="9241790" cy="37801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785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latin typeface="Calibri"/>
                <a:cs typeface="Calibri"/>
              </a:rPr>
              <a:t>Who</a:t>
            </a:r>
            <a:r>
              <a:rPr dirty="0" sz="2400" spc="-20" b="1">
                <a:latin typeface="Calibri"/>
                <a:cs typeface="Calibri"/>
              </a:rPr>
              <a:t> </a:t>
            </a:r>
            <a:r>
              <a:rPr dirty="0" sz="2400" b="1">
                <a:latin typeface="Calibri"/>
                <a:cs typeface="Calibri"/>
              </a:rPr>
              <a:t>we</a:t>
            </a:r>
            <a:r>
              <a:rPr dirty="0" sz="2400" spc="-20" b="1">
                <a:latin typeface="Calibri"/>
                <a:cs typeface="Calibri"/>
              </a:rPr>
              <a:t> </a:t>
            </a:r>
            <a:r>
              <a:rPr dirty="0" sz="2400" spc="-25" b="1">
                <a:latin typeface="Calibri"/>
                <a:cs typeface="Calibri"/>
              </a:rPr>
              <a:t>are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dirty="0" sz="1800">
                <a:latin typeface="Calibri"/>
                <a:cs typeface="Calibri"/>
              </a:rPr>
              <a:t>Nationwide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Franchise Lending Division</a:t>
            </a:r>
            <a:r>
              <a:rPr dirty="0" sz="1800" spc="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within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Bank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of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America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Small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Business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Banking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1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760"/>
              </a:spcBef>
              <a:buFont typeface="Arial"/>
              <a:buChar char="•"/>
              <a:tabLst>
                <a:tab pos="299085" algn="l"/>
              </a:tabLst>
            </a:pPr>
            <a:r>
              <a:rPr dirty="0" sz="1800">
                <a:latin typeface="Calibri"/>
                <a:cs typeface="Calibri"/>
              </a:rPr>
              <a:t>Specialized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salesforce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with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strong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understanding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of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the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brand</a:t>
            </a:r>
            <a:r>
              <a:rPr dirty="0" sz="1800" spc="-1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and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franchise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model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100">
              <a:latin typeface="Calibri"/>
              <a:cs typeface="Calibri"/>
            </a:endParaRPr>
          </a:p>
          <a:p>
            <a:pPr marL="299085" marR="5080" indent="-287020">
              <a:lnSpc>
                <a:spcPct val="100000"/>
              </a:lnSpc>
              <a:spcBef>
                <a:spcPts val="1760"/>
              </a:spcBef>
              <a:buFont typeface="Arial"/>
              <a:buChar char="•"/>
              <a:tabLst>
                <a:tab pos="299085" algn="l"/>
              </a:tabLst>
            </a:pPr>
            <a:r>
              <a:rPr dirty="0" sz="1800">
                <a:latin typeface="Calibri"/>
                <a:cs typeface="Calibri"/>
              </a:rPr>
              <a:t>Dedicated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underwriting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team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with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streamlined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process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for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quicker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turn</a:t>
            </a:r>
            <a:r>
              <a:rPr dirty="0" sz="1800" spc="-2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times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and</a:t>
            </a:r>
            <a:r>
              <a:rPr dirty="0" sz="1800" spc="-4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better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client experience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Char char="•"/>
            </a:pPr>
            <a:endParaRPr sz="17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dirty="0" sz="1800">
                <a:latin typeface="Calibri"/>
                <a:cs typeface="Calibri"/>
              </a:rPr>
              <a:t>Over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$1B</a:t>
            </a:r>
            <a:r>
              <a:rPr dirty="0" sz="1800" spc="-3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in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funded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franchise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loans</a:t>
            </a:r>
            <a:r>
              <a:rPr dirty="0" sz="1800" spc="-2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since</a:t>
            </a:r>
            <a:r>
              <a:rPr dirty="0" sz="1800" spc="-10">
                <a:latin typeface="Calibri"/>
                <a:cs typeface="Calibri"/>
              </a:rPr>
              <a:t> </a:t>
            </a:r>
            <a:r>
              <a:rPr dirty="0" sz="1800" spc="-20">
                <a:latin typeface="Calibri"/>
                <a:cs typeface="Calibri"/>
              </a:rPr>
              <a:t>2013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1003" y="1224496"/>
            <a:ext cx="618172" cy="603803"/>
          </a:xfrm>
          <a:prstGeom prst="rect">
            <a:avLst/>
          </a:prstGeom>
        </p:spPr>
      </p:pic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58419">
              <a:lnSpc>
                <a:spcPct val="100000"/>
              </a:lnSpc>
              <a:spcBef>
                <a:spcPts val="100"/>
              </a:spcBef>
            </a:pPr>
            <a:r>
              <a:rPr dirty="0"/>
              <a:t>What</a:t>
            </a:r>
            <a:r>
              <a:rPr dirty="0" spc="-30"/>
              <a:t> </a:t>
            </a:r>
            <a:r>
              <a:rPr dirty="0"/>
              <a:t>we</a:t>
            </a:r>
            <a:r>
              <a:rPr dirty="0" spc="-15"/>
              <a:t> </a:t>
            </a:r>
            <a:r>
              <a:rPr dirty="0" spc="-10"/>
              <a:t>provide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50"/>
          </a:p>
          <a:p>
            <a:pPr marL="299085" indent="-286385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dirty="0" u="sng" sz="1800" spc="-10">
                <a:uFill>
                  <a:solidFill>
                    <a:srgbClr val="000000"/>
                  </a:solidFill>
                </a:uFill>
              </a:rPr>
              <a:t>Customized</a:t>
            </a:r>
            <a:r>
              <a:rPr dirty="0" sz="1800" spc="-70"/>
              <a:t> </a:t>
            </a:r>
            <a:r>
              <a:rPr dirty="0" sz="1800" b="0">
                <a:latin typeface="Calibri"/>
                <a:cs typeface="Calibri"/>
              </a:rPr>
              <a:t>lending</a:t>
            </a:r>
            <a:r>
              <a:rPr dirty="0" sz="1800" spc="5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solutions</a:t>
            </a:r>
            <a:r>
              <a:rPr dirty="0" sz="1800" spc="-10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for</a:t>
            </a:r>
            <a:r>
              <a:rPr dirty="0" sz="1800" spc="-15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all</a:t>
            </a:r>
            <a:r>
              <a:rPr dirty="0" sz="1800" spc="-20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brand</a:t>
            </a:r>
            <a:r>
              <a:rPr dirty="0" sz="1800" spc="-15" b="0">
                <a:latin typeface="Calibri"/>
                <a:cs typeface="Calibri"/>
              </a:rPr>
              <a:t> </a:t>
            </a:r>
            <a:r>
              <a:rPr dirty="0" sz="1800" spc="-10" b="0">
                <a:latin typeface="Calibri"/>
                <a:cs typeface="Calibri"/>
              </a:rPr>
              <a:t>needs:</a:t>
            </a:r>
            <a:endParaRPr sz="1800">
              <a:latin typeface="Calibri"/>
              <a:cs typeface="Calibri"/>
            </a:endParaRPr>
          </a:p>
          <a:p>
            <a:pPr lvl="1" marL="591185" indent="-121285">
              <a:lnSpc>
                <a:spcPct val="100000"/>
              </a:lnSpc>
              <a:buChar char="-"/>
              <a:tabLst>
                <a:tab pos="591185" algn="l"/>
              </a:tabLst>
            </a:pPr>
            <a:r>
              <a:rPr dirty="0" sz="1800" spc="-10">
                <a:latin typeface="Calibri"/>
                <a:cs typeface="Calibri"/>
              </a:rPr>
              <a:t>Acquisition</a:t>
            </a:r>
            <a:endParaRPr sz="1800">
              <a:latin typeface="Calibri"/>
              <a:cs typeface="Calibri"/>
            </a:endParaRPr>
          </a:p>
          <a:p>
            <a:pPr lvl="1" marL="591185" indent="-121285">
              <a:lnSpc>
                <a:spcPct val="100000"/>
              </a:lnSpc>
              <a:buChar char="-"/>
              <a:tabLst>
                <a:tab pos="591185" algn="l"/>
              </a:tabLst>
            </a:pPr>
            <a:r>
              <a:rPr dirty="0" sz="1800">
                <a:latin typeface="Calibri"/>
                <a:cs typeface="Calibri"/>
              </a:rPr>
              <a:t>Real</a:t>
            </a:r>
            <a:r>
              <a:rPr dirty="0" sz="1800" spc="-3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Estate</a:t>
            </a:r>
            <a:endParaRPr sz="1800">
              <a:latin typeface="Calibri"/>
              <a:cs typeface="Calibri"/>
            </a:endParaRPr>
          </a:p>
          <a:p>
            <a:pPr lvl="1" marL="591185" indent="-121285">
              <a:lnSpc>
                <a:spcPct val="100000"/>
              </a:lnSpc>
              <a:buChar char="-"/>
              <a:tabLst>
                <a:tab pos="591185" algn="l"/>
              </a:tabLst>
            </a:pPr>
            <a:r>
              <a:rPr dirty="0" sz="1800">
                <a:latin typeface="Calibri"/>
                <a:cs typeface="Calibri"/>
              </a:rPr>
              <a:t>Partner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Buyout</a:t>
            </a:r>
            <a:endParaRPr sz="1800">
              <a:latin typeface="Calibri"/>
              <a:cs typeface="Calibri"/>
            </a:endParaRPr>
          </a:p>
          <a:p>
            <a:pPr lvl="1" marL="591185" indent="-121285">
              <a:lnSpc>
                <a:spcPct val="100000"/>
              </a:lnSpc>
              <a:buChar char="-"/>
              <a:tabLst>
                <a:tab pos="591185" algn="l"/>
              </a:tabLst>
            </a:pPr>
            <a:r>
              <a:rPr dirty="0" sz="1800">
                <a:latin typeface="Calibri"/>
                <a:cs typeface="Calibri"/>
              </a:rPr>
              <a:t>Lines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of</a:t>
            </a:r>
            <a:r>
              <a:rPr dirty="0" sz="1800" spc="-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Credit</a:t>
            </a:r>
            <a:endParaRPr sz="1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buFont typeface="Calibri"/>
              <a:buChar char="-"/>
            </a:pPr>
            <a:endParaRPr sz="1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Font typeface="Calibri"/>
              <a:buChar char="-"/>
            </a:pPr>
            <a:endParaRPr sz="17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</a:tabLst>
            </a:pPr>
            <a:r>
              <a:rPr dirty="0" sz="1800" b="0">
                <a:latin typeface="Calibri"/>
                <a:cs typeface="Calibri"/>
              </a:rPr>
              <a:t>SBA</a:t>
            </a:r>
            <a:r>
              <a:rPr dirty="0" sz="1800" spc="-55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(7a, 504,</a:t>
            </a:r>
            <a:r>
              <a:rPr dirty="0" sz="1800" spc="-20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Express)</a:t>
            </a:r>
            <a:r>
              <a:rPr dirty="0" sz="1800" spc="-25" b="0">
                <a:latin typeface="Calibri"/>
                <a:cs typeface="Calibri"/>
              </a:rPr>
              <a:t> </a:t>
            </a:r>
            <a:r>
              <a:rPr dirty="0" u="sng" sz="1800">
                <a:uFill>
                  <a:solidFill>
                    <a:srgbClr val="000000"/>
                  </a:solidFill>
                </a:uFill>
              </a:rPr>
              <a:t>and</a:t>
            </a:r>
            <a:r>
              <a:rPr dirty="0" sz="1800" spc="-35"/>
              <a:t> </a:t>
            </a:r>
            <a:r>
              <a:rPr dirty="0" sz="1800" b="0">
                <a:latin typeface="Calibri"/>
                <a:cs typeface="Calibri"/>
              </a:rPr>
              <a:t>Conventional</a:t>
            </a:r>
            <a:r>
              <a:rPr dirty="0" sz="1800" spc="-10" b="0">
                <a:latin typeface="Calibri"/>
                <a:cs typeface="Calibri"/>
              </a:rPr>
              <a:t> </a:t>
            </a:r>
            <a:r>
              <a:rPr dirty="0" sz="1800" b="0">
                <a:latin typeface="Calibri"/>
                <a:cs typeface="Calibri"/>
              </a:rPr>
              <a:t>Lending</a:t>
            </a:r>
            <a:r>
              <a:rPr dirty="0" sz="1800" spc="-5" b="0">
                <a:latin typeface="Calibri"/>
                <a:cs typeface="Calibri"/>
              </a:rPr>
              <a:t> </a:t>
            </a:r>
            <a:r>
              <a:rPr dirty="0" sz="1800" spc="-10" b="0">
                <a:latin typeface="Calibri"/>
                <a:cs typeface="Calibri"/>
              </a:rPr>
              <a:t>Products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21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760"/>
              </a:spcBef>
              <a:buFont typeface="Arial"/>
              <a:buChar char="•"/>
              <a:tabLst>
                <a:tab pos="299085" algn="l"/>
              </a:tabLst>
            </a:pPr>
            <a:r>
              <a:rPr dirty="0" u="sng" sz="1800">
                <a:uFill>
                  <a:solidFill>
                    <a:srgbClr val="000000"/>
                  </a:solidFill>
                </a:uFill>
              </a:rPr>
              <a:t>Fixed</a:t>
            </a:r>
            <a:r>
              <a:rPr dirty="0" sz="1800" spc="-70"/>
              <a:t> </a:t>
            </a:r>
            <a:r>
              <a:rPr dirty="0" sz="1800" spc="-10" b="0">
                <a:latin typeface="Calibri"/>
                <a:cs typeface="Calibri"/>
              </a:rPr>
              <a:t>Rates</a:t>
            </a:r>
            <a:endParaRPr sz="1800">
              <a:latin typeface="Calibri"/>
              <a:cs typeface="Calibri"/>
            </a:endParaRPr>
          </a:p>
          <a:p>
            <a:pPr lvl="1" marL="605790" indent="-122555">
              <a:lnSpc>
                <a:spcPct val="100000"/>
              </a:lnSpc>
              <a:buChar char="-"/>
              <a:tabLst>
                <a:tab pos="605790" algn="l"/>
              </a:tabLst>
            </a:pPr>
            <a:r>
              <a:rPr dirty="0" sz="1800">
                <a:latin typeface="Calibri"/>
                <a:cs typeface="Calibri"/>
              </a:rPr>
              <a:t>Offer</a:t>
            </a:r>
            <a:r>
              <a:rPr dirty="0" sz="1800" spc="-7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best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in</a:t>
            </a:r>
            <a:r>
              <a:rPr dirty="0" sz="1800" spc="-45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market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>
                <a:latin typeface="Calibri"/>
                <a:cs typeface="Calibri"/>
              </a:rPr>
              <a:t>conventional</a:t>
            </a:r>
            <a:r>
              <a:rPr dirty="0" sz="1800" spc="-50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rates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Specialized</a:t>
            </a:r>
            <a:r>
              <a:rPr dirty="0" spc="-70"/>
              <a:t> </a:t>
            </a:r>
            <a:r>
              <a:rPr dirty="0"/>
              <a:t>Financing</a:t>
            </a:r>
            <a:r>
              <a:rPr dirty="0" spc="-55"/>
              <a:t> </a:t>
            </a:r>
            <a:r>
              <a:rPr dirty="0"/>
              <a:t>Solutions</a:t>
            </a:r>
            <a:r>
              <a:rPr dirty="0" spc="-25"/>
              <a:t> </a:t>
            </a:r>
            <a:r>
              <a:rPr dirty="0"/>
              <a:t>–</a:t>
            </a:r>
            <a:r>
              <a:rPr dirty="0" spc="-40"/>
              <a:t> </a:t>
            </a:r>
            <a:r>
              <a:rPr dirty="0"/>
              <a:t>Franchise</a:t>
            </a:r>
            <a:r>
              <a:rPr dirty="0" spc="-55"/>
              <a:t> </a:t>
            </a:r>
            <a:r>
              <a:rPr dirty="0" spc="-10"/>
              <a:t>Lending</a:t>
            </a: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4202" y="1168089"/>
            <a:ext cx="677472" cy="677411"/>
          </a:xfrm>
          <a:prstGeom prst="rect">
            <a:avLst/>
          </a:prstGeom>
        </p:spPr>
      </p:pic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Business</a:t>
            </a:r>
            <a:r>
              <a:rPr dirty="0" spc="-20"/>
              <a:t> </a:t>
            </a:r>
            <a:r>
              <a:rPr dirty="0"/>
              <a:t>Development</a:t>
            </a:r>
            <a:r>
              <a:rPr dirty="0" spc="-30"/>
              <a:t> </a:t>
            </a:r>
            <a:r>
              <a:rPr dirty="0"/>
              <a:t>Officer</a:t>
            </a:r>
            <a:r>
              <a:rPr dirty="0" spc="-25"/>
              <a:t> </a:t>
            </a:r>
            <a:r>
              <a:rPr dirty="0"/>
              <a:t>–</a:t>
            </a:r>
            <a:r>
              <a:rPr dirty="0" spc="-30"/>
              <a:t> </a:t>
            </a:r>
            <a:r>
              <a:rPr dirty="0" spc="-20"/>
              <a:t>Territory</a:t>
            </a:r>
            <a:r>
              <a:rPr dirty="0" spc="-40"/>
              <a:t> </a:t>
            </a:r>
            <a:r>
              <a:rPr dirty="0" spc="-25"/>
              <a:t>Map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9183369" y="4352290"/>
            <a:ext cx="1473200" cy="520700"/>
            <a:chOff x="9183369" y="4352290"/>
            <a:chExt cx="1473200" cy="520700"/>
          </a:xfrm>
        </p:grpSpPr>
        <p:sp>
          <p:nvSpPr>
            <p:cNvPr id="4" name="object 4" descr=""/>
            <p:cNvSpPr/>
            <p:nvPr/>
          </p:nvSpPr>
          <p:spPr>
            <a:xfrm>
              <a:off x="9189719" y="4358640"/>
              <a:ext cx="1460500" cy="508000"/>
            </a:xfrm>
            <a:custGeom>
              <a:avLst/>
              <a:gdLst/>
              <a:ahLst/>
              <a:cxnLst/>
              <a:rect l="l" t="t" r="r" b="b"/>
              <a:pathLst>
                <a:path w="1460500" h="508000">
                  <a:moveTo>
                    <a:pt x="1459992" y="0"/>
                  </a:moveTo>
                  <a:lnTo>
                    <a:pt x="0" y="0"/>
                  </a:lnTo>
                  <a:lnTo>
                    <a:pt x="0" y="507492"/>
                  </a:lnTo>
                  <a:lnTo>
                    <a:pt x="1459992" y="507492"/>
                  </a:lnTo>
                  <a:lnTo>
                    <a:pt x="1459992" y="0"/>
                  </a:lnTo>
                  <a:close/>
                </a:path>
              </a:pathLst>
            </a:custGeom>
            <a:solidFill>
              <a:srgbClr val="CCFFC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9189719" y="4358640"/>
              <a:ext cx="1460500" cy="508000"/>
            </a:xfrm>
            <a:custGeom>
              <a:avLst/>
              <a:gdLst/>
              <a:ahLst/>
              <a:cxnLst/>
              <a:rect l="l" t="t" r="r" b="b"/>
              <a:pathLst>
                <a:path w="1460500" h="508000">
                  <a:moveTo>
                    <a:pt x="0" y="507492"/>
                  </a:moveTo>
                  <a:lnTo>
                    <a:pt x="1459992" y="507492"/>
                  </a:lnTo>
                  <a:lnTo>
                    <a:pt x="1459992" y="0"/>
                  </a:lnTo>
                  <a:lnTo>
                    <a:pt x="0" y="0"/>
                  </a:lnTo>
                  <a:lnTo>
                    <a:pt x="0" y="507492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9397365" y="4392295"/>
            <a:ext cx="1045844" cy="4368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1905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latin typeface="Arial"/>
                <a:cs typeface="Arial"/>
              </a:rPr>
              <a:t>Anthony</a:t>
            </a:r>
            <a:r>
              <a:rPr dirty="0" sz="900" spc="-25" b="1">
                <a:latin typeface="Arial"/>
                <a:cs typeface="Arial"/>
              </a:rPr>
              <a:t> </a:t>
            </a:r>
            <a:r>
              <a:rPr dirty="0" sz="900" spc="-10" b="1">
                <a:latin typeface="Arial"/>
                <a:cs typeface="Arial"/>
              </a:rPr>
              <a:t>Torino </a:t>
            </a:r>
            <a:r>
              <a:rPr dirty="0" sz="900" b="1">
                <a:latin typeface="Arial"/>
                <a:cs typeface="Arial"/>
              </a:rPr>
              <a:t>Atlantic</a:t>
            </a:r>
            <a:r>
              <a:rPr dirty="0" sz="900" spc="-2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&amp;</a:t>
            </a:r>
            <a:r>
              <a:rPr dirty="0" sz="900" spc="-20" b="1">
                <a:latin typeface="Arial"/>
                <a:cs typeface="Arial"/>
              </a:rPr>
              <a:t> </a:t>
            </a:r>
            <a:r>
              <a:rPr dirty="0" sz="900" spc="-10" b="1">
                <a:latin typeface="Arial"/>
                <a:cs typeface="Arial"/>
              </a:rPr>
              <a:t>Midwest Divisions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1100200" y="908177"/>
            <a:ext cx="9082405" cy="4916805"/>
            <a:chOff x="1100200" y="908177"/>
            <a:chExt cx="9082405" cy="4916805"/>
          </a:xfrm>
        </p:grpSpPr>
        <p:sp>
          <p:nvSpPr>
            <p:cNvPr id="8" name="object 8" descr=""/>
            <p:cNvSpPr/>
            <p:nvPr/>
          </p:nvSpPr>
          <p:spPr>
            <a:xfrm>
              <a:off x="1902713" y="2928366"/>
              <a:ext cx="276225" cy="424180"/>
            </a:xfrm>
            <a:custGeom>
              <a:avLst/>
              <a:gdLst/>
              <a:ahLst/>
              <a:cxnLst/>
              <a:rect l="l" t="t" r="r" b="b"/>
              <a:pathLst>
                <a:path w="276225" h="424179">
                  <a:moveTo>
                    <a:pt x="41021" y="0"/>
                  </a:moveTo>
                  <a:lnTo>
                    <a:pt x="50418" y="85598"/>
                  </a:lnTo>
                  <a:lnTo>
                    <a:pt x="0" y="156845"/>
                  </a:lnTo>
                  <a:lnTo>
                    <a:pt x="33147" y="301498"/>
                  </a:lnTo>
                  <a:lnTo>
                    <a:pt x="26797" y="360553"/>
                  </a:lnTo>
                  <a:lnTo>
                    <a:pt x="36194" y="389000"/>
                  </a:lnTo>
                  <a:lnTo>
                    <a:pt x="85090" y="423672"/>
                  </a:lnTo>
                  <a:lnTo>
                    <a:pt x="118237" y="362585"/>
                  </a:lnTo>
                  <a:lnTo>
                    <a:pt x="178054" y="317754"/>
                  </a:lnTo>
                  <a:lnTo>
                    <a:pt x="190754" y="319786"/>
                  </a:lnTo>
                  <a:lnTo>
                    <a:pt x="230124" y="299466"/>
                  </a:lnTo>
                  <a:lnTo>
                    <a:pt x="263271" y="266826"/>
                  </a:lnTo>
                  <a:lnTo>
                    <a:pt x="275844" y="242443"/>
                  </a:lnTo>
                  <a:lnTo>
                    <a:pt x="255397" y="221996"/>
                  </a:lnTo>
                  <a:lnTo>
                    <a:pt x="237998" y="201675"/>
                  </a:lnTo>
                  <a:lnTo>
                    <a:pt x="234823" y="173100"/>
                  </a:lnTo>
                  <a:lnTo>
                    <a:pt x="212852" y="167005"/>
                  </a:lnTo>
                  <a:lnTo>
                    <a:pt x="215900" y="132334"/>
                  </a:lnTo>
                  <a:lnTo>
                    <a:pt x="193929" y="103886"/>
                  </a:lnTo>
                  <a:lnTo>
                    <a:pt x="141859" y="59055"/>
                  </a:lnTo>
                  <a:lnTo>
                    <a:pt x="96138" y="38735"/>
                  </a:lnTo>
                  <a:lnTo>
                    <a:pt x="69342" y="12192"/>
                  </a:lnTo>
                  <a:lnTo>
                    <a:pt x="41021" y="0"/>
                  </a:lnTo>
                  <a:close/>
                </a:path>
              </a:pathLst>
            </a:custGeom>
            <a:solidFill>
              <a:srgbClr val="A2E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1902713" y="2928366"/>
              <a:ext cx="276225" cy="424180"/>
            </a:xfrm>
            <a:custGeom>
              <a:avLst/>
              <a:gdLst/>
              <a:ahLst/>
              <a:cxnLst/>
              <a:rect l="l" t="t" r="r" b="b"/>
              <a:pathLst>
                <a:path w="276225" h="424179">
                  <a:moveTo>
                    <a:pt x="0" y="156845"/>
                  </a:moveTo>
                  <a:lnTo>
                    <a:pt x="33147" y="301498"/>
                  </a:lnTo>
                  <a:lnTo>
                    <a:pt x="26797" y="360553"/>
                  </a:lnTo>
                  <a:lnTo>
                    <a:pt x="36194" y="389000"/>
                  </a:lnTo>
                  <a:lnTo>
                    <a:pt x="85090" y="423672"/>
                  </a:lnTo>
                  <a:lnTo>
                    <a:pt x="118237" y="362585"/>
                  </a:lnTo>
                  <a:lnTo>
                    <a:pt x="178054" y="317754"/>
                  </a:lnTo>
                  <a:lnTo>
                    <a:pt x="190754" y="319786"/>
                  </a:lnTo>
                  <a:lnTo>
                    <a:pt x="230124" y="299466"/>
                  </a:lnTo>
                  <a:lnTo>
                    <a:pt x="263271" y="266826"/>
                  </a:lnTo>
                  <a:lnTo>
                    <a:pt x="275844" y="242443"/>
                  </a:lnTo>
                  <a:lnTo>
                    <a:pt x="255397" y="221996"/>
                  </a:lnTo>
                  <a:lnTo>
                    <a:pt x="237998" y="201675"/>
                  </a:lnTo>
                  <a:lnTo>
                    <a:pt x="234823" y="173100"/>
                  </a:lnTo>
                  <a:lnTo>
                    <a:pt x="212852" y="167005"/>
                  </a:lnTo>
                  <a:lnTo>
                    <a:pt x="215900" y="132334"/>
                  </a:lnTo>
                  <a:lnTo>
                    <a:pt x="193929" y="103886"/>
                  </a:lnTo>
                  <a:lnTo>
                    <a:pt x="141859" y="59055"/>
                  </a:lnTo>
                  <a:lnTo>
                    <a:pt x="96138" y="38735"/>
                  </a:lnTo>
                  <a:lnTo>
                    <a:pt x="69342" y="12192"/>
                  </a:lnTo>
                  <a:lnTo>
                    <a:pt x="41021" y="0"/>
                  </a:lnTo>
                  <a:lnTo>
                    <a:pt x="50418" y="85598"/>
                  </a:lnTo>
                  <a:lnTo>
                    <a:pt x="0" y="156845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1770125" y="2675381"/>
              <a:ext cx="152400" cy="143510"/>
            </a:xfrm>
            <a:custGeom>
              <a:avLst/>
              <a:gdLst/>
              <a:ahLst/>
              <a:cxnLst/>
              <a:rect l="l" t="t" r="r" b="b"/>
              <a:pathLst>
                <a:path w="152400" h="143510">
                  <a:moveTo>
                    <a:pt x="15875" y="0"/>
                  </a:moveTo>
                  <a:lnTo>
                    <a:pt x="1524" y="16128"/>
                  </a:lnTo>
                  <a:lnTo>
                    <a:pt x="0" y="50418"/>
                  </a:lnTo>
                  <a:lnTo>
                    <a:pt x="49149" y="96900"/>
                  </a:lnTo>
                  <a:lnTo>
                    <a:pt x="57150" y="143255"/>
                  </a:lnTo>
                  <a:lnTo>
                    <a:pt x="79375" y="143255"/>
                  </a:lnTo>
                  <a:lnTo>
                    <a:pt x="104775" y="131190"/>
                  </a:lnTo>
                  <a:lnTo>
                    <a:pt x="118999" y="133222"/>
                  </a:lnTo>
                  <a:lnTo>
                    <a:pt x="152400" y="106933"/>
                  </a:lnTo>
                  <a:lnTo>
                    <a:pt x="146050" y="76707"/>
                  </a:lnTo>
                  <a:lnTo>
                    <a:pt x="125349" y="68579"/>
                  </a:lnTo>
                  <a:lnTo>
                    <a:pt x="98425" y="34289"/>
                  </a:lnTo>
                  <a:lnTo>
                    <a:pt x="79375" y="28193"/>
                  </a:lnTo>
                  <a:lnTo>
                    <a:pt x="49149" y="44450"/>
                  </a:lnTo>
                  <a:lnTo>
                    <a:pt x="15875" y="0"/>
                  </a:lnTo>
                  <a:close/>
                </a:path>
              </a:pathLst>
            </a:custGeom>
            <a:solidFill>
              <a:srgbClr val="A2E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1770125" y="2675381"/>
              <a:ext cx="152400" cy="143510"/>
            </a:xfrm>
            <a:custGeom>
              <a:avLst/>
              <a:gdLst/>
              <a:ahLst/>
              <a:cxnLst/>
              <a:rect l="l" t="t" r="r" b="b"/>
              <a:pathLst>
                <a:path w="152400" h="143510">
                  <a:moveTo>
                    <a:pt x="0" y="50418"/>
                  </a:moveTo>
                  <a:lnTo>
                    <a:pt x="1524" y="16128"/>
                  </a:lnTo>
                  <a:lnTo>
                    <a:pt x="15875" y="0"/>
                  </a:lnTo>
                  <a:lnTo>
                    <a:pt x="49149" y="44450"/>
                  </a:lnTo>
                  <a:lnTo>
                    <a:pt x="79375" y="28193"/>
                  </a:lnTo>
                  <a:lnTo>
                    <a:pt x="98425" y="34289"/>
                  </a:lnTo>
                  <a:lnTo>
                    <a:pt x="125349" y="68579"/>
                  </a:lnTo>
                  <a:lnTo>
                    <a:pt x="146050" y="76707"/>
                  </a:lnTo>
                  <a:lnTo>
                    <a:pt x="152400" y="106933"/>
                  </a:lnTo>
                  <a:lnTo>
                    <a:pt x="118999" y="133222"/>
                  </a:lnTo>
                  <a:lnTo>
                    <a:pt x="104775" y="131190"/>
                  </a:lnTo>
                  <a:lnTo>
                    <a:pt x="79375" y="143255"/>
                  </a:lnTo>
                  <a:lnTo>
                    <a:pt x="57150" y="143255"/>
                  </a:lnTo>
                  <a:lnTo>
                    <a:pt x="49149" y="96900"/>
                  </a:lnTo>
                  <a:lnTo>
                    <a:pt x="0" y="50418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634489" y="2614422"/>
              <a:ext cx="129539" cy="55244"/>
            </a:xfrm>
            <a:custGeom>
              <a:avLst/>
              <a:gdLst/>
              <a:ahLst/>
              <a:cxnLst/>
              <a:rect l="l" t="t" r="r" b="b"/>
              <a:pathLst>
                <a:path w="129539" h="55244">
                  <a:moveTo>
                    <a:pt x="9525" y="0"/>
                  </a:moveTo>
                  <a:lnTo>
                    <a:pt x="0" y="35305"/>
                  </a:lnTo>
                  <a:lnTo>
                    <a:pt x="45847" y="35305"/>
                  </a:lnTo>
                  <a:lnTo>
                    <a:pt x="93218" y="54863"/>
                  </a:lnTo>
                  <a:lnTo>
                    <a:pt x="101092" y="50926"/>
                  </a:lnTo>
                  <a:lnTo>
                    <a:pt x="129540" y="21589"/>
                  </a:lnTo>
                  <a:lnTo>
                    <a:pt x="83693" y="15620"/>
                  </a:lnTo>
                  <a:lnTo>
                    <a:pt x="82168" y="13715"/>
                  </a:lnTo>
                  <a:lnTo>
                    <a:pt x="75818" y="9778"/>
                  </a:lnTo>
                  <a:lnTo>
                    <a:pt x="63246" y="11811"/>
                  </a:lnTo>
                  <a:lnTo>
                    <a:pt x="9525" y="0"/>
                  </a:lnTo>
                  <a:close/>
                </a:path>
              </a:pathLst>
            </a:custGeom>
            <a:solidFill>
              <a:srgbClr val="A2E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1634489" y="2614422"/>
              <a:ext cx="129539" cy="55244"/>
            </a:xfrm>
            <a:custGeom>
              <a:avLst/>
              <a:gdLst/>
              <a:ahLst/>
              <a:cxnLst/>
              <a:rect l="l" t="t" r="r" b="b"/>
              <a:pathLst>
                <a:path w="129539" h="55244">
                  <a:moveTo>
                    <a:pt x="63246" y="11811"/>
                  </a:moveTo>
                  <a:lnTo>
                    <a:pt x="75818" y="9778"/>
                  </a:lnTo>
                  <a:lnTo>
                    <a:pt x="82168" y="13715"/>
                  </a:lnTo>
                  <a:lnTo>
                    <a:pt x="83693" y="15620"/>
                  </a:lnTo>
                  <a:lnTo>
                    <a:pt x="129540" y="21589"/>
                  </a:lnTo>
                  <a:lnTo>
                    <a:pt x="101092" y="50926"/>
                  </a:lnTo>
                  <a:lnTo>
                    <a:pt x="93218" y="54863"/>
                  </a:lnTo>
                  <a:lnTo>
                    <a:pt x="45847" y="35305"/>
                  </a:lnTo>
                  <a:lnTo>
                    <a:pt x="0" y="35305"/>
                  </a:lnTo>
                  <a:lnTo>
                    <a:pt x="9525" y="0"/>
                  </a:lnTo>
                  <a:lnTo>
                    <a:pt x="63246" y="11811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1690877" y="2705862"/>
              <a:ext cx="50800" cy="58419"/>
            </a:xfrm>
            <a:custGeom>
              <a:avLst/>
              <a:gdLst/>
              <a:ahLst/>
              <a:cxnLst/>
              <a:rect l="l" t="t" r="r" b="b"/>
              <a:pathLst>
                <a:path w="50800" h="58419">
                  <a:moveTo>
                    <a:pt x="0" y="0"/>
                  </a:moveTo>
                  <a:lnTo>
                    <a:pt x="7874" y="39242"/>
                  </a:lnTo>
                  <a:lnTo>
                    <a:pt x="33020" y="57912"/>
                  </a:lnTo>
                  <a:lnTo>
                    <a:pt x="50292" y="3924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2E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1690877" y="2705862"/>
              <a:ext cx="50800" cy="58419"/>
            </a:xfrm>
            <a:custGeom>
              <a:avLst/>
              <a:gdLst/>
              <a:ahLst/>
              <a:cxnLst/>
              <a:rect l="l" t="t" r="r" b="b"/>
              <a:pathLst>
                <a:path w="50800" h="58419">
                  <a:moveTo>
                    <a:pt x="0" y="0"/>
                  </a:moveTo>
                  <a:lnTo>
                    <a:pt x="7874" y="39242"/>
                  </a:lnTo>
                  <a:lnTo>
                    <a:pt x="33020" y="57912"/>
                  </a:lnTo>
                  <a:lnTo>
                    <a:pt x="50292" y="39242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6" name="object 16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21764" y="2450465"/>
              <a:ext cx="137413" cy="140462"/>
            </a:xfrm>
            <a:prstGeom prst="rect">
              <a:avLst/>
            </a:prstGeom>
          </p:spPr>
        </p:pic>
        <p:pic>
          <p:nvPicPr>
            <p:cNvPr id="17" name="object 1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00200" y="2259965"/>
              <a:ext cx="111505" cy="114553"/>
            </a:xfrm>
            <a:prstGeom prst="rect">
              <a:avLst/>
            </a:prstGeom>
          </p:spPr>
        </p:pic>
        <p:pic>
          <p:nvPicPr>
            <p:cNvPr id="18" name="object 1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65732" y="908177"/>
              <a:ext cx="9016873" cy="4916805"/>
            </a:xfrm>
            <a:prstGeom prst="rect">
              <a:avLst/>
            </a:prstGeom>
          </p:spPr>
        </p:pic>
      </p:grpSp>
      <p:grpSp>
        <p:nvGrpSpPr>
          <p:cNvPr id="19" name="object 19" descr=""/>
          <p:cNvGrpSpPr/>
          <p:nvPr/>
        </p:nvGrpSpPr>
        <p:grpSpPr>
          <a:xfrm>
            <a:off x="1002664" y="2323973"/>
            <a:ext cx="32384" cy="72390"/>
            <a:chOff x="1002664" y="2323973"/>
            <a:chExt cx="32384" cy="72390"/>
          </a:xfrm>
        </p:grpSpPr>
        <p:sp>
          <p:nvSpPr>
            <p:cNvPr id="20" name="object 20" descr=""/>
            <p:cNvSpPr/>
            <p:nvPr/>
          </p:nvSpPr>
          <p:spPr>
            <a:xfrm>
              <a:off x="1003553" y="2324862"/>
              <a:ext cx="30480" cy="70485"/>
            </a:xfrm>
            <a:custGeom>
              <a:avLst/>
              <a:gdLst/>
              <a:ahLst/>
              <a:cxnLst/>
              <a:rect l="l" t="t" r="r" b="b"/>
              <a:pathLst>
                <a:path w="30480" h="70485">
                  <a:moveTo>
                    <a:pt x="26327" y="0"/>
                  </a:moveTo>
                  <a:lnTo>
                    <a:pt x="0" y="44576"/>
                  </a:lnTo>
                  <a:lnTo>
                    <a:pt x="5537" y="70103"/>
                  </a:lnTo>
                  <a:lnTo>
                    <a:pt x="30480" y="36067"/>
                  </a:lnTo>
                  <a:lnTo>
                    <a:pt x="26327" y="0"/>
                  </a:lnTo>
                  <a:close/>
                </a:path>
              </a:pathLst>
            </a:custGeom>
            <a:solidFill>
              <a:srgbClr val="A2E4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1003553" y="2324862"/>
              <a:ext cx="30480" cy="70485"/>
            </a:xfrm>
            <a:custGeom>
              <a:avLst/>
              <a:gdLst/>
              <a:ahLst/>
              <a:cxnLst/>
              <a:rect l="l" t="t" r="r" b="b"/>
              <a:pathLst>
                <a:path w="30480" h="70485">
                  <a:moveTo>
                    <a:pt x="0" y="44576"/>
                  </a:moveTo>
                  <a:lnTo>
                    <a:pt x="26327" y="0"/>
                  </a:lnTo>
                  <a:lnTo>
                    <a:pt x="30480" y="36067"/>
                  </a:lnTo>
                  <a:lnTo>
                    <a:pt x="5537" y="70103"/>
                  </a:lnTo>
                  <a:lnTo>
                    <a:pt x="0" y="44576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 descr=""/>
          <p:cNvSpPr txBox="1"/>
          <p:nvPr/>
        </p:nvSpPr>
        <p:spPr>
          <a:xfrm>
            <a:off x="1646047" y="1226058"/>
            <a:ext cx="1873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AK</a:t>
            </a:r>
            <a:endParaRPr sz="9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3843909" y="3816222"/>
            <a:ext cx="1746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AZ</a:t>
            </a:r>
            <a:endParaRPr sz="900">
              <a:latin typeface="Arial"/>
              <a:cs typeface="Arial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4639436" y="3868928"/>
            <a:ext cx="2032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NM</a:t>
            </a:r>
            <a:endParaRPr sz="9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3279775" y="2804921"/>
            <a:ext cx="184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NV</a:t>
            </a:r>
            <a:endParaRPr sz="9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3912870" y="2978353"/>
            <a:ext cx="17780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UT</a:t>
            </a:r>
            <a:endParaRPr sz="9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4829302" y="3110229"/>
            <a:ext cx="1968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CO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2885313" y="2003552"/>
            <a:ext cx="1962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OR</a:t>
            </a:r>
            <a:endParaRPr sz="900">
              <a:latin typeface="Arial"/>
              <a:cs typeface="Arial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3747642" y="2220214"/>
            <a:ext cx="1403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ID</a:t>
            </a:r>
            <a:endParaRPr sz="900">
              <a:latin typeface="Arial"/>
              <a:cs typeface="Arial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3062985" y="1446021"/>
            <a:ext cx="2165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WA</a:t>
            </a:r>
            <a:endParaRPr sz="900">
              <a:latin typeface="Arial"/>
              <a:cs typeface="Arial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4462017" y="1757248"/>
            <a:ext cx="19240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MT</a:t>
            </a:r>
            <a:endParaRPr sz="9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4543805" y="2410714"/>
            <a:ext cx="2108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WY</a:t>
            </a:r>
            <a:endParaRPr sz="90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5571235" y="1742059"/>
            <a:ext cx="1905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ND</a:t>
            </a:r>
            <a:endParaRPr sz="9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5574284" y="2220214"/>
            <a:ext cx="184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SD</a:t>
            </a:r>
            <a:endParaRPr sz="9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5731509" y="2705227"/>
            <a:ext cx="184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NE</a:t>
            </a:r>
            <a:endParaRPr sz="90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5851905" y="3228213"/>
            <a:ext cx="184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KS</a:t>
            </a:r>
            <a:endParaRPr sz="90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6030848" y="3721734"/>
            <a:ext cx="1962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OK</a:t>
            </a:r>
            <a:endParaRPr sz="900">
              <a:latin typeface="Arial"/>
              <a:cs typeface="Arial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6327140" y="1959990"/>
            <a:ext cx="205104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MN</a:t>
            </a:r>
            <a:endParaRPr sz="90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6595618" y="2593085"/>
            <a:ext cx="1403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IA</a:t>
            </a:r>
            <a:endParaRPr sz="90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6705981" y="3207511"/>
            <a:ext cx="211454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MO</a:t>
            </a:r>
            <a:endParaRPr sz="900">
              <a:latin typeface="Arial"/>
              <a:cs typeface="Arial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6727952" y="3858514"/>
            <a:ext cx="1873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AR</a:t>
            </a:r>
            <a:endParaRPr sz="900">
              <a:latin typeface="Arial"/>
              <a:cs typeface="Arial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7179944" y="2829814"/>
            <a:ext cx="1276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IL</a:t>
            </a:r>
            <a:endParaRPr sz="900">
              <a:latin typeface="Arial"/>
              <a:cs typeface="Arial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6996810" y="2088007"/>
            <a:ext cx="1657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WI</a:t>
            </a:r>
            <a:endParaRPr sz="900">
              <a:latin typeface="Arial"/>
              <a:cs typeface="Arial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7587233" y="2871342"/>
            <a:ext cx="1403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IN</a:t>
            </a:r>
            <a:endParaRPr sz="900">
              <a:latin typeface="Arial"/>
              <a:cs typeface="Arial"/>
            </a:endParaRPr>
          </a:p>
        </p:txBody>
      </p:sp>
      <p:sp>
        <p:nvSpPr>
          <p:cNvPr id="45" name="object 45" descr=""/>
          <p:cNvSpPr txBox="1"/>
          <p:nvPr/>
        </p:nvSpPr>
        <p:spPr>
          <a:xfrm>
            <a:off x="7701788" y="2329434"/>
            <a:ext cx="15430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MI</a:t>
            </a:r>
            <a:endParaRPr sz="900">
              <a:latin typeface="Arial"/>
              <a:cs typeface="Arial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7910576" y="2776473"/>
            <a:ext cx="1962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OH</a:t>
            </a:r>
            <a:endParaRPr sz="900">
              <a:latin typeface="Arial"/>
              <a:cs typeface="Arial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8696959" y="2586990"/>
            <a:ext cx="184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PA</a:t>
            </a:r>
            <a:endParaRPr sz="900">
              <a:latin typeface="Arial"/>
              <a:cs typeface="Arial"/>
            </a:endParaRPr>
          </a:p>
        </p:txBody>
      </p:sp>
      <p:sp>
        <p:nvSpPr>
          <p:cNvPr id="48" name="object 48" descr=""/>
          <p:cNvSpPr txBox="1"/>
          <p:nvPr/>
        </p:nvSpPr>
        <p:spPr>
          <a:xfrm>
            <a:off x="8992616" y="2136140"/>
            <a:ext cx="184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NY</a:t>
            </a:r>
            <a:endParaRPr sz="900">
              <a:latin typeface="Arial"/>
              <a:cs typeface="Arial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7186041" y="4094226"/>
            <a:ext cx="19875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MS</a:t>
            </a:r>
            <a:endParaRPr sz="900">
              <a:latin typeface="Arial"/>
              <a:cs typeface="Arial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7659369" y="4090796"/>
            <a:ext cx="17462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AL</a:t>
            </a:r>
            <a:endParaRPr sz="900">
              <a:latin typeface="Arial"/>
              <a:cs typeface="Arial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8197088" y="4176521"/>
            <a:ext cx="19621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GA</a:t>
            </a:r>
            <a:endParaRPr sz="900">
              <a:latin typeface="Arial"/>
              <a:cs typeface="Arial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8553704" y="4636770"/>
            <a:ext cx="1657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FL</a:t>
            </a:r>
            <a:endParaRPr sz="900">
              <a:latin typeface="Arial"/>
              <a:cs typeface="Arial"/>
            </a:endParaRPr>
          </a:p>
        </p:txBody>
      </p:sp>
      <p:sp>
        <p:nvSpPr>
          <p:cNvPr id="53" name="object 53" descr=""/>
          <p:cNvSpPr txBox="1"/>
          <p:nvPr/>
        </p:nvSpPr>
        <p:spPr>
          <a:xfrm>
            <a:off x="8504935" y="3807333"/>
            <a:ext cx="168275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25" b="1">
                <a:solidFill>
                  <a:srgbClr val="333333"/>
                </a:solidFill>
                <a:latin typeface="Arial"/>
                <a:cs typeface="Arial"/>
              </a:rPr>
              <a:t>SC</a:t>
            </a:r>
            <a:endParaRPr sz="800">
              <a:latin typeface="Arial"/>
              <a:cs typeface="Arial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7697216" y="3605910"/>
            <a:ext cx="1784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TN</a:t>
            </a:r>
            <a:endParaRPr sz="900">
              <a:latin typeface="Arial"/>
              <a:cs typeface="Arial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8806688" y="3493389"/>
            <a:ext cx="17208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25" b="1">
                <a:solidFill>
                  <a:srgbClr val="333333"/>
                </a:solidFill>
                <a:latin typeface="Arial"/>
                <a:cs typeface="Arial"/>
              </a:rPr>
              <a:t>NC</a:t>
            </a:r>
            <a:endParaRPr sz="800">
              <a:latin typeface="Arial"/>
              <a:cs typeface="Arial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8727185" y="3128263"/>
            <a:ext cx="168275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25" b="1">
                <a:latin typeface="Arial"/>
                <a:cs typeface="Arial"/>
              </a:rPr>
              <a:t>VA</a:t>
            </a:r>
            <a:endParaRPr sz="800">
              <a:latin typeface="Arial"/>
              <a:cs typeface="Arial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9648825" y="1539062"/>
            <a:ext cx="198755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ME</a:t>
            </a:r>
            <a:endParaRPr sz="900">
              <a:latin typeface="Arial"/>
              <a:cs typeface="Arial"/>
            </a:endParaRPr>
          </a:p>
        </p:txBody>
      </p:sp>
      <p:sp>
        <p:nvSpPr>
          <p:cNvPr id="58" name="object 58" descr=""/>
          <p:cNvSpPr txBox="1"/>
          <p:nvPr/>
        </p:nvSpPr>
        <p:spPr>
          <a:xfrm>
            <a:off x="9241281" y="1575942"/>
            <a:ext cx="1714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VT</a:t>
            </a:r>
            <a:endParaRPr sz="900">
              <a:latin typeface="Arial"/>
              <a:cs typeface="Arial"/>
            </a:endParaRPr>
          </a:p>
        </p:txBody>
      </p:sp>
      <p:sp>
        <p:nvSpPr>
          <p:cNvPr id="59" name="object 59" descr=""/>
          <p:cNvSpPr txBox="1"/>
          <p:nvPr/>
        </p:nvSpPr>
        <p:spPr>
          <a:xfrm>
            <a:off x="9931400" y="1908428"/>
            <a:ext cx="1905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NH</a:t>
            </a:r>
            <a:endParaRPr sz="900">
              <a:latin typeface="Arial"/>
              <a:cs typeface="Arial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10102342" y="2162936"/>
            <a:ext cx="205104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MA</a:t>
            </a:r>
            <a:endParaRPr sz="900">
              <a:latin typeface="Arial"/>
              <a:cs typeface="Arial"/>
            </a:endParaRPr>
          </a:p>
        </p:txBody>
      </p:sp>
      <p:sp>
        <p:nvSpPr>
          <p:cNvPr id="61" name="object 61" descr=""/>
          <p:cNvSpPr txBox="1"/>
          <p:nvPr/>
        </p:nvSpPr>
        <p:spPr>
          <a:xfrm>
            <a:off x="9926193" y="2459228"/>
            <a:ext cx="1397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RI</a:t>
            </a:r>
            <a:endParaRPr sz="900">
              <a:latin typeface="Arial"/>
              <a:cs typeface="Arial"/>
            </a:endParaRPr>
          </a:p>
        </p:txBody>
      </p:sp>
      <p:sp>
        <p:nvSpPr>
          <p:cNvPr id="62" name="object 62" descr=""/>
          <p:cNvSpPr txBox="1"/>
          <p:nvPr/>
        </p:nvSpPr>
        <p:spPr>
          <a:xfrm>
            <a:off x="10023729" y="2864053"/>
            <a:ext cx="177800" cy="163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CT</a:t>
            </a:r>
            <a:endParaRPr sz="900">
              <a:latin typeface="Arial"/>
              <a:cs typeface="Arial"/>
            </a:endParaRPr>
          </a:p>
        </p:txBody>
      </p:sp>
      <p:sp>
        <p:nvSpPr>
          <p:cNvPr id="63" name="object 63" descr=""/>
          <p:cNvSpPr txBox="1"/>
          <p:nvPr/>
        </p:nvSpPr>
        <p:spPr>
          <a:xfrm>
            <a:off x="10122534" y="3345941"/>
            <a:ext cx="1714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NJ</a:t>
            </a:r>
            <a:endParaRPr sz="900">
              <a:latin typeface="Arial"/>
              <a:cs typeface="Arial"/>
            </a:endParaRPr>
          </a:p>
        </p:txBody>
      </p:sp>
      <p:sp>
        <p:nvSpPr>
          <p:cNvPr id="64" name="object 64" descr=""/>
          <p:cNvSpPr txBox="1"/>
          <p:nvPr/>
        </p:nvSpPr>
        <p:spPr>
          <a:xfrm>
            <a:off x="9447403" y="3070605"/>
            <a:ext cx="184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DE</a:t>
            </a:r>
            <a:endParaRPr sz="900">
              <a:latin typeface="Arial"/>
              <a:cs typeface="Arial"/>
            </a:endParaRPr>
          </a:p>
        </p:txBody>
      </p:sp>
      <p:sp>
        <p:nvSpPr>
          <p:cNvPr id="65" name="object 65" descr=""/>
          <p:cNvSpPr txBox="1"/>
          <p:nvPr/>
        </p:nvSpPr>
        <p:spPr>
          <a:xfrm>
            <a:off x="9599803" y="3474465"/>
            <a:ext cx="205104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MD</a:t>
            </a:r>
            <a:endParaRPr sz="900">
              <a:latin typeface="Arial"/>
              <a:cs typeface="Arial"/>
            </a:endParaRPr>
          </a:p>
        </p:txBody>
      </p:sp>
      <p:sp>
        <p:nvSpPr>
          <p:cNvPr id="66" name="object 66" descr=""/>
          <p:cNvSpPr txBox="1"/>
          <p:nvPr/>
        </p:nvSpPr>
        <p:spPr>
          <a:xfrm>
            <a:off x="1623441" y="2959734"/>
            <a:ext cx="1397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HI</a:t>
            </a:r>
            <a:endParaRPr sz="900">
              <a:latin typeface="Arial"/>
              <a:cs typeface="Arial"/>
            </a:endParaRPr>
          </a:p>
        </p:txBody>
      </p:sp>
      <p:sp>
        <p:nvSpPr>
          <p:cNvPr id="67" name="object 67" descr=""/>
          <p:cNvSpPr txBox="1"/>
          <p:nvPr/>
        </p:nvSpPr>
        <p:spPr>
          <a:xfrm>
            <a:off x="6752590" y="4482210"/>
            <a:ext cx="17843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LA</a:t>
            </a:r>
            <a:endParaRPr sz="900">
              <a:latin typeface="Arial"/>
              <a:cs typeface="Arial"/>
            </a:endParaRPr>
          </a:p>
        </p:txBody>
      </p:sp>
      <p:sp>
        <p:nvSpPr>
          <p:cNvPr id="68" name="object 68" descr=""/>
          <p:cNvSpPr txBox="1"/>
          <p:nvPr/>
        </p:nvSpPr>
        <p:spPr>
          <a:xfrm>
            <a:off x="5715761" y="4439792"/>
            <a:ext cx="172085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TX</a:t>
            </a:r>
            <a:endParaRPr sz="900">
              <a:latin typeface="Arial"/>
              <a:cs typeface="Arial"/>
            </a:endParaRPr>
          </a:p>
        </p:txBody>
      </p:sp>
      <p:sp>
        <p:nvSpPr>
          <p:cNvPr id="69" name="object 69" descr=""/>
          <p:cNvSpPr txBox="1"/>
          <p:nvPr/>
        </p:nvSpPr>
        <p:spPr>
          <a:xfrm>
            <a:off x="2567432" y="3005709"/>
            <a:ext cx="1905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solidFill>
                  <a:srgbClr val="333333"/>
                </a:solidFill>
                <a:latin typeface="Arial"/>
                <a:cs typeface="Arial"/>
              </a:rPr>
              <a:t>CA</a:t>
            </a:r>
            <a:endParaRPr sz="900">
              <a:latin typeface="Arial"/>
              <a:cs typeface="Arial"/>
            </a:endParaRPr>
          </a:p>
        </p:txBody>
      </p:sp>
      <p:sp>
        <p:nvSpPr>
          <p:cNvPr id="70" name="object 70" descr=""/>
          <p:cNvSpPr txBox="1"/>
          <p:nvPr/>
        </p:nvSpPr>
        <p:spPr>
          <a:xfrm>
            <a:off x="7765795" y="3301746"/>
            <a:ext cx="18415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Arial"/>
                <a:cs typeface="Arial"/>
              </a:rPr>
              <a:t>KY</a:t>
            </a:r>
            <a:endParaRPr sz="900">
              <a:latin typeface="Arial"/>
              <a:cs typeface="Arial"/>
            </a:endParaRPr>
          </a:p>
        </p:txBody>
      </p:sp>
      <p:sp>
        <p:nvSpPr>
          <p:cNvPr id="71" name="object 71" descr=""/>
          <p:cNvSpPr txBox="1"/>
          <p:nvPr/>
        </p:nvSpPr>
        <p:spPr>
          <a:xfrm>
            <a:off x="6608826" y="5344414"/>
            <a:ext cx="1143000" cy="437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 indent="635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latin typeface="Arial"/>
                <a:cs typeface="Arial"/>
              </a:rPr>
              <a:t>Monica</a:t>
            </a:r>
            <a:r>
              <a:rPr dirty="0" sz="900" spc="-55" b="1">
                <a:latin typeface="Arial"/>
                <a:cs typeface="Arial"/>
              </a:rPr>
              <a:t> </a:t>
            </a:r>
            <a:r>
              <a:rPr dirty="0" sz="900" spc="-20" b="1">
                <a:latin typeface="Arial"/>
                <a:cs typeface="Arial"/>
              </a:rPr>
              <a:t>Hunt </a:t>
            </a:r>
            <a:r>
              <a:rPr dirty="0" sz="900" b="1">
                <a:latin typeface="Arial"/>
                <a:cs typeface="Arial"/>
              </a:rPr>
              <a:t>Southern</a:t>
            </a:r>
            <a:r>
              <a:rPr dirty="0" sz="900" spc="-60" b="1">
                <a:latin typeface="Arial"/>
                <a:cs typeface="Arial"/>
              </a:rPr>
              <a:t> </a:t>
            </a:r>
            <a:r>
              <a:rPr dirty="0" sz="900" spc="-50" b="1">
                <a:latin typeface="Arial"/>
                <a:cs typeface="Arial"/>
              </a:rPr>
              <a:t>&amp;</a:t>
            </a:r>
            <a:r>
              <a:rPr dirty="0" sz="900" b="1">
                <a:latin typeface="Arial"/>
                <a:cs typeface="Arial"/>
              </a:rPr>
              <a:t> Southwest</a:t>
            </a:r>
            <a:r>
              <a:rPr dirty="0" sz="900" spc="-25" b="1">
                <a:latin typeface="Arial"/>
                <a:cs typeface="Arial"/>
              </a:rPr>
              <a:t> </a:t>
            </a:r>
            <a:r>
              <a:rPr dirty="0" sz="900" spc="-10" b="1">
                <a:latin typeface="Arial"/>
                <a:cs typeface="Arial"/>
              </a:rPr>
              <a:t>Divisions</a:t>
            </a:r>
            <a:endParaRPr sz="900">
              <a:latin typeface="Arial"/>
              <a:cs typeface="Arial"/>
            </a:endParaRPr>
          </a:p>
        </p:txBody>
      </p:sp>
      <p:sp>
        <p:nvSpPr>
          <p:cNvPr id="72" name="object 72" descr=""/>
          <p:cNvSpPr txBox="1"/>
          <p:nvPr/>
        </p:nvSpPr>
        <p:spPr>
          <a:xfrm>
            <a:off x="7474077" y="1070609"/>
            <a:ext cx="15240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100"/>
              </a:spcBef>
            </a:pPr>
            <a:r>
              <a:rPr dirty="0" sz="900" b="1">
                <a:latin typeface="Arial"/>
                <a:cs typeface="Arial"/>
              </a:rPr>
              <a:t>Joel</a:t>
            </a:r>
            <a:r>
              <a:rPr dirty="0" sz="900" spc="-30" b="1">
                <a:latin typeface="Arial"/>
                <a:cs typeface="Arial"/>
              </a:rPr>
              <a:t> </a:t>
            </a:r>
            <a:r>
              <a:rPr dirty="0" sz="900" spc="-20" b="1">
                <a:latin typeface="Arial"/>
                <a:cs typeface="Arial"/>
              </a:rPr>
              <a:t>Cruz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900" b="1">
                <a:latin typeface="Arial"/>
                <a:cs typeface="Arial"/>
              </a:rPr>
              <a:t>Eastern</a:t>
            </a:r>
            <a:r>
              <a:rPr dirty="0" sz="900" spc="-2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&amp;</a:t>
            </a:r>
            <a:r>
              <a:rPr dirty="0" sz="900" spc="-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Central</a:t>
            </a:r>
            <a:r>
              <a:rPr dirty="0" sz="900" spc="-15" b="1">
                <a:latin typeface="Arial"/>
                <a:cs typeface="Arial"/>
              </a:rPr>
              <a:t> </a:t>
            </a:r>
            <a:r>
              <a:rPr dirty="0" sz="900" spc="-10" b="1">
                <a:latin typeface="Arial"/>
                <a:cs typeface="Arial"/>
              </a:rPr>
              <a:t>Divisions</a:t>
            </a:r>
            <a:endParaRPr sz="900">
              <a:latin typeface="Arial"/>
              <a:cs typeface="Arial"/>
            </a:endParaRPr>
          </a:p>
        </p:txBody>
      </p:sp>
      <p:sp>
        <p:nvSpPr>
          <p:cNvPr id="73" name="object 73" descr=""/>
          <p:cNvSpPr txBox="1"/>
          <p:nvPr/>
        </p:nvSpPr>
        <p:spPr>
          <a:xfrm>
            <a:off x="2176272" y="4846320"/>
            <a:ext cx="1918970" cy="370840"/>
          </a:xfrm>
          <a:prstGeom prst="rect">
            <a:avLst/>
          </a:prstGeom>
          <a:solidFill>
            <a:srgbClr val="A2E4FF"/>
          </a:solidFill>
          <a:ln w="12700">
            <a:solidFill>
              <a:srgbClr val="000000"/>
            </a:solidFill>
          </a:ln>
        </p:spPr>
        <p:txBody>
          <a:bodyPr wrap="square" lIns="0" tIns="45720" rIns="0" bIns="0" rtlCol="0" vert="horz">
            <a:spAutoFit/>
          </a:bodyPr>
          <a:lstStyle/>
          <a:p>
            <a:pPr marL="136525" marR="129539" indent="454025">
              <a:lnSpc>
                <a:spcPct val="100000"/>
              </a:lnSpc>
              <a:spcBef>
                <a:spcPts val="360"/>
              </a:spcBef>
            </a:pPr>
            <a:r>
              <a:rPr dirty="0" sz="900" b="1">
                <a:latin typeface="Arial"/>
                <a:cs typeface="Arial"/>
              </a:rPr>
              <a:t>Javier</a:t>
            </a:r>
            <a:r>
              <a:rPr dirty="0" sz="900" spc="-45" b="1">
                <a:latin typeface="Arial"/>
                <a:cs typeface="Arial"/>
              </a:rPr>
              <a:t> </a:t>
            </a:r>
            <a:r>
              <a:rPr dirty="0" sz="900" spc="-10" b="1">
                <a:latin typeface="Arial"/>
                <a:cs typeface="Arial"/>
              </a:rPr>
              <a:t>Zuniga</a:t>
            </a:r>
            <a:r>
              <a:rPr dirty="0" sz="900" spc="50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Western</a:t>
            </a:r>
            <a:r>
              <a:rPr dirty="0" sz="900" spc="-1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&amp;</a:t>
            </a:r>
            <a:r>
              <a:rPr dirty="0" sz="900" spc="-5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Mountain</a:t>
            </a:r>
            <a:r>
              <a:rPr dirty="0" sz="900" spc="-25" b="1">
                <a:latin typeface="Arial"/>
                <a:cs typeface="Arial"/>
              </a:rPr>
              <a:t> </a:t>
            </a:r>
            <a:r>
              <a:rPr dirty="0" sz="900" spc="-10" b="1">
                <a:latin typeface="Arial"/>
                <a:cs typeface="Arial"/>
              </a:rPr>
              <a:t>Divisions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74" name="object 74" descr=""/>
          <p:cNvGrpSpPr/>
          <p:nvPr/>
        </p:nvGrpSpPr>
        <p:grpSpPr>
          <a:xfrm>
            <a:off x="7905368" y="1632966"/>
            <a:ext cx="1279525" cy="4184015"/>
            <a:chOff x="7905368" y="1632966"/>
            <a:chExt cx="1279525" cy="4184015"/>
          </a:xfrm>
        </p:grpSpPr>
        <p:sp>
          <p:nvSpPr>
            <p:cNvPr id="75" name="object 75" descr=""/>
            <p:cNvSpPr/>
            <p:nvPr/>
          </p:nvSpPr>
          <p:spPr>
            <a:xfrm>
              <a:off x="8380475" y="4832604"/>
              <a:ext cx="227329" cy="256540"/>
            </a:xfrm>
            <a:custGeom>
              <a:avLst/>
              <a:gdLst/>
              <a:ahLst/>
              <a:cxnLst/>
              <a:rect l="l" t="t" r="r" b="b"/>
              <a:pathLst>
                <a:path w="227329" h="256539">
                  <a:moveTo>
                    <a:pt x="113538" y="0"/>
                  </a:moveTo>
                  <a:lnTo>
                    <a:pt x="86741" y="97790"/>
                  </a:lnTo>
                  <a:lnTo>
                    <a:pt x="0" y="97790"/>
                  </a:lnTo>
                  <a:lnTo>
                    <a:pt x="70230" y="158242"/>
                  </a:lnTo>
                  <a:lnTo>
                    <a:pt x="43306" y="256032"/>
                  </a:lnTo>
                  <a:lnTo>
                    <a:pt x="113538" y="195580"/>
                  </a:lnTo>
                  <a:lnTo>
                    <a:pt x="183769" y="256032"/>
                  </a:lnTo>
                  <a:lnTo>
                    <a:pt x="156845" y="158242"/>
                  </a:lnTo>
                  <a:lnTo>
                    <a:pt x="227075" y="97790"/>
                  </a:lnTo>
                  <a:lnTo>
                    <a:pt x="140334" y="97790"/>
                  </a:lnTo>
                  <a:lnTo>
                    <a:pt x="11353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 descr=""/>
            <p:cNvSpPr/>
            <p:nvPr/>
          </p:nvSpPr>
          <p:spPr>
            <a:xfrm>
              <a:off x="7905369" y="1632965"/>
              <a:ext cx="1279525" cy="4184015"/>
            </a:xfrm>
            <a:custGeom>
              <a:avLst/>
              <a:gdLst/>
              <a:ahLst/>
              <a:cxnLst/>
              <a:rect l="l" t="t" r="r" b="b"/>
              <a:pathLst>
                <a:path w="1279525" h="4184015">
                  <a:moveTo>
                    <a:pt x="391160" y="1059307"/>
                  </a:moveTo>
                  <a:lnTo>
                    <a:pt x="361048" y="1062037"/>
                  </a:lnTo>
                  <a:lnTo>
                    <a:pt x="265049" y="0"/>
                  </a:lnTo>
                  <a:lnTo>
                    <a:pt x="249301" y="1524"/>
                  </a:lnTo>
                  <a:lnTo>
                    <a:pt x="345313" y="1063447"/>
                  </a:lnTo>
                  <a:lnTo>
                    <a:pt x="315214" y="1066165"/>
                  </a:lnTo>
                  <a:lnTo>
                    <a:pt x="357759" y="1113282"/>
                  </a:lnTo>
                  <a:lnTo>
                    <a:pt x="380784" y="1076071"/>
                  </a:lnTo>
                  <a:lnTo>
                    <a:pt x="391160" y="1059307"/>
                  </a:lnTo>
                  <a:close/>
                </a:path>
                <a:path w="1279525" h="4184015">
                  <a:moveTo>
                    <a:pt x="752475" y="3396234"/>
                  </a:moveTo>
                  <a:lnTo>
                    <a:pt x="689864" y="3406648"/>
                  </a:lnTo>
                  <a:lnTo>
                    <a:pt x="711708" y="3427501"/>
                  </a:lnTo>
                  <a:lnTo>
                    <a:pt x="0" y="4172559"/>
                  </a:lnTo>
                  <a:lnTo>
                    <a:pt x="11430" y="4183532"/>
                  </a:lnTo>
                  <a:lnTo>
                    <a:pt x="723150" y="3438410"/>
                  </a:lnTo>
                  <a:lnTo>
                    <a:pt x="744982" y="3459226"/>
                  </a:lnTo>
                  <a:lnTo>
                    <a:pt x="749846" y="3418332"/>
                  </a:lnTo>
                  <a:lnTo>
                    <a:pt x="752475" y="3396234"/>
                  </a:lnTo>
                  <a:close/>
                </a:path>
                <a:path w="1279525" h="4184015">
                  <a:moveTo>
                    <a:pt x="1279525" y="3072638"/>
                  </a:moveTo>
                  <a:lnTo>
                    <a:pt x="672807" y="2676741"/>
                  </a:lnTo>
                  <a:lnTo>
                    <a:pt x="677341" y="2669794"/>
                  </a:lnTo>
                  <a:lnTo>
                    <a:pt x="689356" y="2651379"/>
                  </a:lnTo>
                  <a:lnTo>
                    <a:pt x="625983" y="2655570"/>
                  </a:lnTo>
                  <a:lnTo>
                    <a:pt x="647700" y="2715260"/>
                  </a:lnTo>
                  <a:lnTo>
                    <a:pt x="664197" y="2689961"/>
                  </a:lnTo>
                  <a:lnTo>
                    <a:pt x="1270889" y="3085846"/>
                  </a:lnTo>
                  <a:lnTo>
                    <a:pt x="1279525" y="3072638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7" name="object 77" descr=""/>
          <p:cNvSpPr txBox="1"/>
          <p:nvPr/>
        </p:nvSpPr>
        <p:spPr>
          <a:xfrm>
            <a:off x="8307069" y="3054857"/>
            <a:ext cx="19558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-25" b="1">
                <a:latin typeface="Arial"/>
                <a:cs typeface="Arial"/>
              </a:rPr>
              <a:t>WV</a:t>
            </a:r>
            <a:endParaRPr sz="800">
              <a:latin typeface="Arial"/>
              <a:cs typeface="Arial"/>
            </a:endParaRPr>
          </a:p>
        </p:txBody>
      </p:sp>
      <p:sp>
        <p:nvSpPr>
          <p:cNvPr id="78" name="object 78" descr=""/>
          <p:cNvSpPr/>
          <p:nvPr/>
        </p:nvSpPr>
        <p:spPr>
          <a:xfrm>
            <a:off x="3841496" y="3390900"/>
            <a:ext cx="939800" cy="1402080"/>
          </a:xfrm>
          <a:custGeom>
            <a:avLst/>
            <a:gdLst/>
            <a:ahLst/>
            <a:cxnLst/>
            <a:rect l="l" t="t" r="r" b="b"/>
            <a:pathLst>
              <a:path w="939800" h="1402079">
                <a:moveTo>
                  <a:pt x="901511" y="37898"/>
                </a:moveTo>
                <a:lnTo>
                  <a:pt x="0" y="1393063"/>
                </a:lnTo>
                <a:lnTo>
                  <a:pt x="13207" y="1401952"/>
                </a:lnTo>
                <a:lnTo>
                  <a:pt x="914708" y="46678"/>
                </a:lnTo>
                <a:lnTo>
                  <a:pt x="901511" y="37898"/>
                </a:lnTo>
                <a:close/>
              </a:path>
              <a:path w="939800" h="1402079">
                <a:moveTo>
                  <a:pt x="937776" y="27304"/>
                </a:moveTo>
                <a:lnTo>
                  <a:pt x="908557" y="27304"/>
                </a:lnTo>
                <a:lnTo>
                  <a:pt x="921765" y="36067"/>
                </a:lnTo>
                <a:lnTo>
                  <a:pt x="914708" y="46678"/>
                </a:lnTo>
                <a:lnTo>
                  <a:pt x="939800" y="63373"/>
                </a:lnTo>
                <a:lnTo>
                  <a:pt x="937776" y="27304"/>
                </a:lnTo>
                <a:close/>
              </a:path>
              <a:path w="939800" h="1402079">
                <a:moveTo>
                  <a:pt x="908557" y="27304"/>
                </a:moveTo>
                <a:lnTo>
                  <a:pt x="901511" y="37898"/>
                </a:lnTo>
                <a:lnTo>
                  <a:pt x="914708" y="46678"/>
                </a:lnTo>
                <a:lnTo>
                  <a:pt x="921765" y="36067"/>
                </a:lnTo>
                <a:lnTo>
                  <a:pt x="908557" y="27304"/>
                </a:lnTo>
                <a:close/>
              </a:path>
              <a:path w="939800" h="1402079">
                <a:moveTo>
                  <a:pt x="936243" y="0"/>
                </a:moveTo>
                <a:lnTo>
                  <a:pt x="876426" y="21209"/>
                </a:lnTo>
                <a:lnTo>
                  <a:pt x="901511" y="37898"/>
                </a:lnTo>
                <a:lnTo>
                  <a:pt x="908557" y="27304"/>
                </a:lnTo>
                <a:lnTo>
                  <a:pt x="937776" y="27304"/>
                </a:lnTo>
                <a:lnTo>
                  <a:pt x="936243" y="0"/>
                </a:lnTo>
                <a:close/>
              </a:path>
            </a:pathLst>
          </a:custGeom>
          <a:solidFill>
            <a:srgbClr val="3333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BDO</a:t>
            </a:r>
            <a:r>
              <a:rPr dirty="0" spc="-40"/>
              <a:t> </a:t>
            </a:r>
            <a:r>
              <a:rPr dirty="0"/>
              <a:t>Contact</a:t>
            </a:r>
            <a:r>
              <a:rPr dirty="0" spc="-30"/>
              <a:t> </a:t>
            </a:r>
            <a:r>
              <a:rPr dirty="0" spc="-10"/>
              <a:t>Information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398602" y="896366"/>
          <a:ext cx="11401425" cy="4956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95775"/>
                <a:gridCol w="4022090"/>
                <a:gridCol w="2994659"/>
              </a:tblGrid>
              <a:tr h="6584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Regional</a:t>
                      </a:r>
                      <a:r>
                        <a:rPr dirty="0" sz="2400" spc="-7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BDO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270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1C2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States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270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1C2"/>
                    </a:solidFill>
                  </a:tcPr>
                </a:tc>
                <a:tc>
                  <a:txBody>
                    <a:bodyPr/>
                    <a:lstStyle/>
                    <a:p>
                      <a:pPr marL="220979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dirty="0" sz="2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Contact</a:t>
                      </a:r>
                      <a:r>
                        <a:rPr dirty="0" sz="2400" spc="-4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Information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270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1C2"/>
                    </a:solidFill>
                  </a:tcPr>
                </a:tc>
              </a:tr>
              <a:tr h="10744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Joel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Cruz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–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Eastern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Central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Region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0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ME,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5">
                          <a:latin typeface="Calibri"/>
                          <a:cs typeface="Calibri"/>
                        </a:rPr>
                        <a:t>VT,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NH,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MA,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RI,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CT,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DE,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NJ,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OH,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70">
                          <a:latin typeface="Calibri"/>
                          <a:cs typeface="Calibri"/>
                        </a:rPr>
                        <a:t>KY,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IN,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MI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0E9"/>
                    </a:solidFill>
                  </a:tcPr>
                </a:tc>
                <a:tc>
                  <a:txBody>
                    <a:bodyPr/>
                    <a:lstStyle/>
                    <a:p>
                      <a:pPr marL="690880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813-362-4732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690880">
                        <a:lnSpc>
                          <a:spcPct val="10000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  <a:hlinkClick r:id="rId2"/>
                        </a:rPr>
                        <a:t>Joel_.Cruz@bofa.com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593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0E9"/>
                    </a:solidFill>
                  </a:tcPr>
                </a:tc>
              </a:tr>
              <a:tr h="10744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Monica</a:t>
                      </a:r>
                      <a:r>
                        <a:rPr dirty="0" sz="16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Hunt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–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Southern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Southwest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Region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FL,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GA,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AL,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MS,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LA,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NE,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KS,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OK,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TX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F4"/>
                    </a:solidFill>
                  </a:tcPr>
                </a:tc>
                <a:tc>
                  <a:txBody>
                    <a:bodyPr/>
                    <a:lstStyle/>
                    <a:p>
                      <a:pPr marL="690880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415-319-0473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690880">
                        <a:lnSpc>
                          <a:spcPct val="10000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  <a:hlinkClick r:id="rId3"/>
                        </a:rPr>
                        <a:t>Monica.Hunt@bofa.com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593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F4"/>
                    </a:solidFill>
                  </a:tcPr>
                </a:tc>
              </a:tr>
              <a:tr h="10744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Anthony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Torino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–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Atlantic</a:t>
                      </a:r>
                      <a:r>
                        <a:rPr dirty="0" sz="16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Midwest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Region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0E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AR,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MD,</a:t>
                      </a:r>
                      <a:r>
                        <a:rPr dirty="0" sz="16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WV,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VA,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NC,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SC,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TN,</a:t>
                      </a:r>
                      <a:r>
                        <a:rPr dirty="0" sz="16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MO,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IL,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IA,</a:t>
                      </a:r>
                      <a:r>
                        <a:rPr dirty="0" sz="16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WI,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MN,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ND,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SD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81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0E9"/>
                    </a:solidFill>
                  </a:tcPr>
                </a:tc>
                <a:tc>
                  <a:txBody>
                    <a:bodyPr/>
                    <a:lstStyle/>
                    <a:p>
                      <a:pPr marL="690880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404-395-2704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690880">
                        <a:lnSpc>
                          <a:spcPct val="10000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  <a:hlinkClick r:id="rId4"/>
                        </a:rPr>
                        <a:t>Anthony.Torino@bofa.com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5938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D0E9"/>
                    </a:solidFill>
                  </a:tcPr>
                </a:tc>
              </a:tr>
              <a:tr h="10744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1340"/>
                        </a:spcBef>
                      </a:pPr>
                      <a:r>
                        <a:rPr dirty="0" sz="160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Javier</a:t>
                      </a:r>
                      <a:r>
                        <a:rPr dirty="0" sz="1600" spc="-45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Zuniga</a:t>
                      </a:r>
                      <a:r>
                        <a:rPr dirty="0" sz="1600" spc="-65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dirty="0" sz="1600" spc="-40">
                          <a:solidFill>
                            <a:srgbClr val="221F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Western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/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Mountain</a:t>
                      </a:r>
                      <a:r>
                        <a:rPr dirty="0" sz="16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Region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92075" marR="271780">
                        <a:lnSpc>
                          <a:spcPct val="100000"/>
                        </a:lnSpc>
                      </a:pPr>
                      <a:r>
                        <a:rPr dirty="0" sz="1600">
                          <a:latin typeface="Calibri"/>
                          <a:cs typeface="Calibri"/>
                        </a:rPr>
                        <a:t>NM,</a:t>
                      </a:r>
                      <a:r>
                        <a:rPr dirty="0" sz="16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CO,</a:t>
                      </a:r>
                      <a:r>
                        <a:rPr dirty="0" sz="1600" spc="-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70">
                          <a:latin typeface="Calibri"/>
                          <a:cs typeface="Calibri"/>
                        </a:rPr>
                        <a:t>WY,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65">
                          <a:latin typeface="Calibri"/>
                          <a:cs typeface="Calibri"/>
                        </a:rPr>
                        <a:t>MT,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ID,</a:t>
                      </a:r>
                      <a:r>
                        <a:rPr dirty="0" sz="16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5">
                          <a:latin typeface="Calibri"/>
                          <a:cs typeface="Calibri"/>
                        </a:rPr>
                        <a:t>UT,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AZ,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NV,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WA,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OR,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CA, 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AK,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HI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4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F4"/>
                    </a:solidFill>
                  </a:tcPr>
                </a:tc>
                <a:tc>
                  <a:txBody>
                    <a:bodyPr/>
                    <a:lstStyle/>
                    <a:p>
                      <a:pPr marL="690880">
                        <a:lnSpc>
                          <a:spcPct val="100000"/>
                        </a:lnSpc>
                        <a:spcBef>
                          <a:spcPts val="1260"/>
                        </a:spcBef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840-201-0618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690880">
                        <a:lnSpc>
                          <a:spcPct val="10000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  <a:hlinkClick r:id="rId5"/>
                        </a:rPr>
                        <a:t>Javier.Zuniga@bofa.com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16002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9F4"/>
                    </a:solidFill>
                  </a:tcPr>
                </a:tc>
              </a:tr>
            </a:tbl>
          </a:graphicData>
        </a:graphic>
      </p:graphicFrame>
      <p:grpSp>
        <p:nvGrpSpPr>
          <p:cNvPr id="4" name="object 4" descr=""/>
          <p:cNvGrpSpPr/>
          <p:nvPr/>
        </p:nvGrpSpPr>
        <p:grpSpPr>
          <a:xfrm>
            <a:off x="8911074" y="1703560"/>
            <a:ext cx="211454" cy="187960"/>
            <a:chOff x="8911074" y="1703560"/>
            <a:chExt cx="211454" cy="187960"/>
          </a:xfrm>
        </p:grpSpPr>
        <p:pic>
          <p:nvPicPr>
            <p:cNvPr id="5" name="object 5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911074" y="1743226"/>
              <a:ext cx="92083" cy="147830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033338" y="1703560"/>
              <a:ext cx="88714" cy="100257"/>
            </a:xfrm>
            <a:prstGeom prst="rect">
              <a:avLst/>
            </a:prstGeom>
          </p:spPr>
        </p:pic>
      </p:grpSp>
      <p:grpSp>
        <p:nvGrpSpPr>
          <p:cNvPr id="7" name="object 7" descr=""/>
          <p:cNvGrpSpPr/>
          <p:nvPr/>
        </p:nvGrpSpPr>
        <p:grpSpPr>
          <a:xfrm>
            <a:off x="8909550" y="2782552"/>
            <a:ext cx="211454" cy="187960"/>
            <a:chOff x="8909550" y="2782552"/>
            <a:chExt cx="211454" cy="187960"/>
          </a:xfrm>
        </p:grpSpPr>
        <p:pic>
          <p:nvPicPr>
            <p:cNvPr id="8" name="object 8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909550" y="2822218"/>
              <a:ext cx="92084" cy="147830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031814" y="2782552"/>
              <a:ext cx="88715" cy="100258"/>
            </a:xfrm>
            <a:prstGeom prst="rect">
              <a:avLst/>
            </a:prstGeom>
          </p:spPr>
        </p:pic>
      </p:grpSp>
      <p:grpSp>
        <p:nvGrpSpPr>
          <p:cNvPr id="10" name="object 10" descr=""/>
          <p:cNvGrpSpPr/>
          <p:nvPr/>
        </p:nvGrpSpPr>
        <p:grpSpPr>
          <a:xfrm>
            <a:off x="8909550" y="3855448"/>
            <a:ext cx="211454" cy="187960"/>
            <a:chOff x="8909550" y="3855448"/>
            <a:chExt cx="211454" cy="187960"/>
          </a:xfrm>
        </p:grpSpPr>
        <p:pic>
          <p:nvPicPr>
            <p:cNvPr id="11" name="object 11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909550" y="3895114"/>
              <a:ext cx="92083" cy="147830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031814" y="3855448"/>
              <a:ext cx="88715" cy="100257"/>
            </a:xfrm>
            <a:prstGeom prst="rect">
              <a:avLst/>
            </a:prstGeom>
          </p:spPr>
        </p:pic>
      </p:grpSp>
      <p:pic>
        <p:nvPicPr>
          <p:cNvPr id="13" name="object 13" descr="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909550" y="4931392"/>
            <a:ext cx="250328" cy="246680"/>
          </a:xfrm>
          <a:prstGeom prst="rect">
            <a:avLst/>
          </a:prstGeom>
        </p:spPr>
      </p:pic>
      <p:sp>
        <p:nvSpPr>
          <p:cNvPr id="14" name="object 14" descr=""/>
          <p:cNvSpPr/>
          <p:nvPr/>
        </p:nvSpPr>
        <p:spPr>
          <a:xfrm>
            <a:off x="8881150" y="2213118"/>
            <a:ext cx="255270" cy="211454"/>
          </a:xfrm>
          <a:custGeom>
            <a:avLst/>
            <a:gdLst/>
            <a:ahLst/>
            <a:cxnLst/>
            <a:rect l="l" t="t" r="r" b="b"/>
            <a:pathLst>
              <a:path w="255270" h="211455">
                <a:moveTo>
                  <a:pt x="254965" y="0"/>
                </a:moveTo>
                <a:lnTo>
                  <a:pt x="0" y="0"/>
                </a:lnTo>
                <a:lnTo>
                  <a:pt x="0" y="210902"/>
                </a:lnTo>
                <a:lnTo>
                  <a:pt x="44058" y="210902"/>
                </a:lnTo>
                <a:lnTo>
                  <a:pt x="66655" y="188305"/>
                </a:lnTo>
                <a:lnTo>
                  <a:pt x="33523" y="188305"/>
                </a:lnTo>
                <a:lnTo>
                  <a:pt x="43692" y="178136"/>
                </a:lnTo>
                <a:lnTo>
                  <a:pt x="22599" y="178136"/>
                </a:lnTo>
                <a:lnTo>
                  <a:pt x="22599" y="32388"/>
                </a:lnTo>
                <a:lnTo>
                  <a:pt x="43929" y="32388"/>
                </a:lnTo>
                <a:lnTo>
                  <a:pt x="33899" y="22596"/>
                </a:lnTo>
                <a:lnTo>
                  <a:pt x="232368" y="22596"/>
                </a:lnTo>
                <a:lnTo>
                  <a:pt x="254965" y="0"/>
                </a:lnTo>
                <a:close/>
              </a:path>
              <a:path w="255270" h="211455">
                <a:moveTo>
                  <a:pt x="43929" y="32388"/>
                </a:moveTo>
                <a:lnTo>
                  <a:pt x="22599" y="32388"/>
                </a:lnTo>
                <a:lnTo>
                  <a:pt x="96048" y="104321"/>
                </a:lnTo>
                <a:lnTo>
                  <a:pt x="22599" y="178136"/>
                </a:lnTo>
                <a:lnTo>
                  <a:pt x="43692" y="178136"/>
                </a:lnTo>
                <a:lnTo>
                  <a:pt x="106971" y="114866"/>
                </a:lnTo>
                <a:lnTo>
                  <a:pt x="128416" y="114866"/>
                </a:lnTo>
                <a:lnTo>
                  <a:pt x="43929" y="32388"/>
                </a:lnTo>
                <a:close/>
              </a:path>
              <a:path w="255270" h="211455">
                <a:moveTo>
                  <a:pt x="128416" y="114866"/>
                </a:moveTo>
                <a:lnTo>
                  <a:pt x="106971" y="114866"/>
                </a:lnTo>
                <a:lnTo>
                  <a:pt x="123758" y="131203"/>
                </a:lnTo>
                <a:lnTo>
                  <a:pt x="134326" y="120636"/>
                </a:lnTo>
                <a:lnTo>
                  <a:pt x="128416" y="1148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8882674" y="3350022"/>
            <a:ext cx="301625" cy="211454"/>
          </a:xfrm>
          <a:custGeom>
            <a:avLst/>
            <a:gdLst/>
            <a:ahLst/>
            <a:cxnLst/>
            <a:rect l="l" t="t" r="r" b="b"/>
            <a:pathLst>
              <a:path w="301625" h="211454">
                <a:moveTo>
                  <a:pt x="301321" y="0"/>
                </a:moveTo>
                <a:lnTo>
                  <a:pt x="0" y="0"/>
                </a:lnTo>
                <a:lnTo>
                  <a:pt x="0" y="210902"/>
                </a:lnTo>
                <a:lnTo>
                  <a:pt x="301321" y="210902"/>
                </a:lnTo>
                <a:lnTo>
                  <a:pt x="301321" y="188305"/>
                </a:lnTo>
                <a:lnTo>
                  <a:pt x="33523" y="188305"/>
                </a:lnTo>
                <a:lnTo>
                  <a:pt x="43692" y="178136"/>
                </a:lnTo>
                <a:lnTo>
                  <a:pt x="22599" y="178136"/>
                </a:lnTo>
                <a:lnTo>
                  <a:pt x="22599" y="32388"/>
                </a:lnTo>
                <a:lnTo>
                  <a:pt x="43929" y="32388"/>
                </a:lnTo>
                <a:lnTo>
                  <a:pt x="33899" y="22596"/>
                </a:lnTo>
                <a:lnTo>
                  <a:pt x="301321" y="22596"/>
                </a:lnTo>
                <a:lnTo>
                  <a:pt x="301321" y="0"/>
                </a:lnTo>
                <a:close/>
              </a:path>
              <a:path w="301625" h="211454">
                <a:moveTo>
                  <a:pt x="215826" y="114866"/>
                </a:moveTo>
                <a:lnTo>
                  <a:pt x="195109" y="114866"/>
                </a:lnTo>
                <a:lnTo>
                  <a:pt x="268182" y="188305"/>
                </a:lnTo>
                <a:lnTo>
                  <a:pt x="301321" y="188305"/>
                </a:lnTo>
                <a:lnTo>
                  <a:pt x="301321" y="177760"/>
                </a:lnTo>
                <a:lnTo>
                  <a:pt x="278728" y="177760"/>
                </a:lnTo>
                <a:lnTo>
                  <a:pt x="215826" y="114866"/>
                </a:lnTo>
                <a:close/>
              </a:path>
              <a:path w="301625" h="211454">
                <a:moveTo>
                  <a:pt x="43929" y="32388"/>
                </a:moveTo>
                <a:lnTo>
                  <a:pt x="22599" y="32388"/>
                </a:lnTo>
                <a:lnTo>
                  <a:pt x="96048" y="104321"/>
                </a:lnTo>
                <a:lnTo>
                  <a:pt x="22599" y="178136"/>
                </a:lnTo>
                <a:lnTo>
                  <a:pt x="43692" y="178136"/>
                </a:lnTo>
                <a:lnTo>
                  <a:pt x="106971" y="114866"/>
                </a:lnTo>
                <a:lnTo>
                  <a:pt x="128416" y="114866"/>
                </a:lnTo>
                <a:lnTo>
                  <a:pt x="43929" y="32388"/>
                </a:lnTo>
                <a:close/>
              </a:path>
              <a:path w="301625" h="211454">
                <a:moveTo>
                  <a:pt x="301321" y="32765"/>
                </a:moveTo>
                <a:lnTo>
                  <a:pt x="278728" y="32765"/>
                </a:lnTo>
                <a:lnTo>
                  <a:pt x="278728" y="177760"/>
                </a:lnTo>
                <a:lnTo>
                  <a:pt x="301321" y="177760"/>
                </a:lnTo>
                <a:lnTo>
                  <a:pt x="301321" y="32765"/>
                </a:lnTo>
                <a:close/>
              </a:path>
              <a:path w="301625" h="211454">
                <a:moveTo>
                  <a:pt x="128416" y="114866"/>
                </a:moveTo>
                <a:lnTo>
                  <a:pt x="106971" y="114866"/>
                </a:lnTo>
                <a:lnTo>
                  <a:pt x="135221" y="142358"/>
                </a:lnTo>
                <a:lnTo>
                  <a:pt x="139741" y="146501"/>
                </a:lnTo>
                <a:lnTo>
                  <a:pt x="145390" y="148761"/>
                </a:lnTo>
                <a:lnTo>
                  <a:pt x="156690" y="148761"/>
                </a:lnTo>
                <a:lnTo>
                  <a:pt x="162340" y="146501"/>
                </a:lnTo>
                <a:lnTo>
                  <a:pt x="166860" y="142358"/>
                </a:lnTo>
                <a:lnTo>
                  <a:pt x="174987" y="134450"/>
                </a:lnTo>
                <a:lnTo>
                  <a:pt x="148404" y="134450"/>
                </a:lnTo>
                <a:lnTo>
                  <a:pt x="145390" y="131437"/>
                </a:lnTo>
                <a:lnTo>
                  <a:pt x="128416" y="114866"/>
                </a:lnTo>
                <a:close/>
              </a:path>
              <a:path w="301625" h="211454">
                <a:moveTo>
                  <a:pt x="301321" y="22596"/>
                </a:moveTo>
                <a:lnTo>
                  <a:pt x="267805" y="22596"/>
                </a:lnTo>
                <a:lnTo>
                  <a:pt x="155937" y="131437"/>
                </a:lnTo>
                <a:lnTo>
                  <a:pt x="152924" y="134450"/>
                </a:lnTo>
                <a:lnTo>
                  <a:pt x="174987" y="134450"/>
                </a:lnTo>
                <a:lnTo>
                  <a:pt x="195109" y="114866"/>
                </a:lnTo>
                <a:lnTo>
                  <a:pt x="215826" y="114866"/>
                </a:lnTo>
                <a:lnTo>
                  <a:pt x="205279" y="104321"/>
                </a:lnTo>
                <a:lnTo>
                  <a:pt x="278728" y="32765"/>
                </a:lnTo>
                <a:lnTo>
                  <a:pt x="301321" y="32765"/>
                </a:lnTo>
                <a:lnTo>
                  <a:pt x="301321" y="225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8882674" y="4374150"/>
            <a:ext cx="255270" cy="211454"/>
          </a:xfrm>
          <a:custGeom>
            <a:avLst/>
            <a:gdLst/>
            <a:ahLst/>
            <a:cxnLst/>
            <a:rect l="l" t="t" r="r" b="b"/>
            <a:pathLst>
              <a:path w="255270" h="211454">
                <a:moveTo>
                  <a:pt x="254963" y="0"/>
                </a:moveTo>
                <a:lnTo>
                  <a:pt x="0" y="0"/>
                </a:lnTo>
                <a:lnTo>
                  <a:pt x="0" y="210902"/>
                </a:lnTo>
                <a:lnTo>
                  <a:pt x="44057" y="210902"/>
                </a:lnTo>
                <a:lnTo>
                  <a:pt x="66654" y="188305"/>
                </a:lnTo>
                <a:lnTo>
                  <a:pt x="33523" y="188305"/>
                </a:lnTo>
                <a:lnTo>
                  <a:pt x="43692" y="178136"/>
                </a:lnTo>
                <a:lnTo>
                  <a:pt x="22599" y="178136"/>
                </a:lnTo>
                <a:lnTo>
                  <a:pt x="22599" y="32388"/>
                </a:lnTo>
                <a:lnTo>
                  <a:pt x="43929" y="32388"/>
                </a:lnTo>
                <a:lnTo>
                  <a:pt x="33899" y="22596"/>
                </a:lnTo>
                <a:lnTo>
                  <a:pt x="232366" y="22596"/>
                </a:lnTo>
                <a:lnTo>
                  <a:pt x="254963" y="0"/>
                </a:lnTo>
                <a:close/>
              </a:path>
              <a:path w="255270" h="211454">
                <a:moveTo>
                  <a:pt x="43929" y="32388"/>
                </a:moveTo>
                <a:lnTo>
                  <a:pt x="22599" y="32388"/>
                </a:lnTo>
                <a:lnTo>
                  <a:pt x="96048" y="104321"/>
                </a:lnTo>
                <a:lnTo>
                  <a:pt x="22599" y="178136"/>
                </a:lnTo>
                <a:lnTo>
                  <a:pt x="43692" y="178136"/>
                </a:lnTo>
                <a:lnTo>
                  <a:pt x="106971" y="114866"/>
                </a:lnTo>
                <a:lnTo>
                  <a:pt x="128416" y="114866"/>
                </a:lnTo>
                <a:lnTo>
                  <a:pt x="43929" y="32388"/>
                </a:lnTo>
                <a:close/>
              </a:path>
              <a:path w="255270" h="211454">
                <a:moveTo>
                  <a:pt x="128416" y="114866"/>
                </a:moveTo>
                <a:lnTo>
                  <a:pt x="106971" y="114866"/>
                </a:lnTo>
                <a:lnTo>
                  <a:pt x="123758" y="131203"/>
                </a:lnTo>
                <a:lnTo>
                  <a:pt x="134325" y="120635"/>
                </a:lnTo>
                <a:lnTo>
                  <a:pt x="128416" y="1148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8882674" y="5462286"/>
            <a:ext cx="301625" cy="211454"/>
          </a:xfrm>
          <a:custGeom>
            <a:avLst/>
            <a:gdLst/>
            <a:ahLst/>
            <a:cxnLst/>
            <a:rect l="l" t="t" r="r" b="b"/>
            <a:pathLst>
              <a:path w="301625" h="211454">
                <a:moveTo>
                  <a:pt x="301321" y="0"/>
                </a:moveTo>
                <a:lnTo>
                  <a:pt x="0" y="0"/>
                </a:lnTo>
                <a:lnTo>
                  <a:pt x="0" y="210902"/>
                </a:lnTo>
                <a:lnTo>
                  <a:pt x="301321" y="210902"/>
                </a:lnTo>
                <a:lnTo>
                  <a:pt x="301321" y="188305"/>
                </a:lnTo>
                <a:lnTo>
                  <a:pt x="33523" y="188305"/>
                </a:lnTo>
                <a:lnTo>
                  <a:pt x="43692" y="178136"/>
                </a:lnTo>
                <a:lnTo>
                  <a:pt x="22599" y="178136"/>
                </a:lnTo>
                <a:lnTo>
                  <a:pt x="22599" y="32388"/>
                </a:lnTo>
                <a:lnTo>
                  <a:pt x="43929" y="32388"/>
                </a:lnTo>
                <a:lnTo>
                  <a:pt x="33899" y="22596"/>
                </a:lnTo>
                <a:lnTo>
                  <a:pt x="301321" y="22596"/>
                </a:lnTo>
                <a:lnTo>
                  <a:pt x="301321" y="0"/>
                </a:lnTo>
                <a:close/>
              </a:path>
              <a:path w="301625" h="211454">
                <a:moveTo>
                  <a:pt x="215826" y="114866"/>
                </a:moveTo>
                <a:lnTo>
                  <a:pt x="195109" y="114866"/>
                </a:lnTo>
                <a:lnTo>
                  <a:pt x="268182" y="188305"/>
                </a:lnTo>
                <a:lnTo>
                  <a:pt x="301321" y="188305"/>
                </a:lnTo>
                <a:lnTo>
                  <a:pt x="301321" y="177760"/>
                </a:lnTo>
                <a:lnTo>
                  <a:pt x="278728" y="177760"/>
                </a:lnTo>
                <a:lnTo>
                  <a:pt x="215826" y="114866"/>
                </a:lnTo>
                <a:close/>
              </a:path>
              <a:path w="301625" h="211454">
                <a:moveTo>
                  <a:pt x="43929" y="32388"/>
                </a:moveTo>
                <a:lnTo>
                  <a:pt x="22599" y="32388"/>
                </a:lnTo>
                <a:lnTo>
                  <a:pt x="96048" y="104321"/>
                </a:lnTo>
                <a:lnTo>
                  <a:pt x="22599" y="178136"/>
                </a:lnTo>
                <a:lnTo>
                  <a:pt x="43692" y="178136"/>
                </a:lnTo>
                <a:lnTo>
                  <a:pt x="106971" y="114866"/>
                </a:lnTo>
                <a:lnTo>
                  <a:pt x="128416" y="114866"/>
                </a:lnTo>
                <a:lnTo>
                  <a:pt x="43929" y="32388"/>
                </a:lnTo>
                <a:close/>
              </a:path>
              <a:path w="301625" h="211454">
                <a:moveTo>
                  <a:pt x="301321" y="32765"/>
                </a:moveTo>
                <a:lnTo>
                  <a:pt x="278728" y="32765"/>
                </a:lnTo>
                <a:lnTo>
                  <a:pt x="278728" y="177760"/>
                </a:lnTo>
                <a:lnTo>
                  <a:pt x="301321" y="177760"/>
                </a:lnTo>
                <a:lnTo>
                  <a:pt x="301321" y="32765"/>
                </a:lnTo>
                <a:close/>
              </a:path>
              <a:path w="301625" h="211454">
                <a:moveTo>
                  <a:pt x="128416" y="114866"/>
                </a:moveTo>
                <a:lnTo>
                  <a:pt x="106971" y="114866"/>
                </a:lnTo>
                <a:lnTo>
                  <a:pt x="135221" y="142358"/>
                </a:lnTo>
                <a:lnTo>
                  <a:pt x="139741" y="146501"/>
                </a:lnTo>
                <a:lnTo>
                  <a:pt x="145390" y="148761"/>
                </a:lnTo>
                <a:lnTo>
                  <a:pt x="156690" y="148761"/>
                </a:lnTo>
                <a:lnTo>
                  <a:pt x="162340" y="146501"/>
                </a:lnTo>
                <a:lnTo>
                  <a:pt x="166860" y="142358"/>
                </a:lnTo>
                <a:lnTo>
                  <a:pt x="174987" y="134450"/>
                </a:lnTo>
                <a:lnTo>
                  <a:pt x="148404" y="134450"/>
                </a:lnTo>
                <a:lnTo>
                  <a:pt x="145390" y="131437"/>
                </a:lnTo>
                <a:lnTo>
                  <a:pt x="128416" y="114866"/>
                </a:lnTo>
                <a:close/>
              </a:path>
              <a:path w="301625" h="211454">
                <a:moveTo>
                  <a:pt x="301321" y="22596"/>
                </a:moveTo>
                <a:lnTo>
                  <a:pt x="267805" y="22596"/>
                </a:lnTo>
                <a:lnTo>
                  <a:pt x="155937" y="131437"/>
                </a:lnTo>
                <a:lnTo>
                  <a:pt x="152924" y="134450"/>
                </a:lnTo>
                <a:lnTo>
                  <a:pt x="174987" y="134450"/>
                </a:lnTo>
                <a:lnTo>
                  <a:pt x="195109" y="114866"/>
                </a:lnTo>
                <a:lnTo>
                  <a:pt x="215826" y="114866"/>
                </a:lnTo>
                <a:lnTo>
                  <a:pt x="205279" y="104321"/>
                </a:lnTo>
                <a:lnTo>
                  <a:pt x="278728" y="32765"/>
                </a:lnTo>
                <a:lnTo>
                  <a:pt x="301321" y="32765"/>
                </a:lnTo>
                <a:lnTo>
                  <a:pt x="301321" y="225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0016" y="153923"/>
            <a:ext cx="4672584" cy="5701552"/>
          </a:xfrm>
          <a:prstGeom prst="rect">
            <a:avLst/>
          </a:prstGeom>
        </p:spPr>
      </p:pic>
      <p:pic>
        <p:nvPicPr>
          <p:cNvPr id="3" name="object 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79611" y="387906"/>
            <a:ext cx="4215414" cy="5593013"/>
          </a:xfrm>
          <a:prstGeom prst="rect">
            <a:avLst/>
          </a:prstGeom>
        </p:spPr>
      </p:pic>
      <p:sp>
        <p:nvSpPr>
          <p:cNvPr id="4" name="object 4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36363" y="1009649"/>
            <a:ext cx="231965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b="0">
                <a:latin typeface="Calibri"/>
                <a:cs typeface="Calibri"/>
              </a:rPr>
              <a:t>Thank</a:t>
            </a:r>
            <a:r>
              <a:rPr dirty="0" sz="4000" spc="-100" b="0">
                <a:latin typeface="Calibri"/>
                <a:cs typeface="Calibri"/>
              </a:rPr>
              <a:t> </a:t>
            </a:r>
            <a:r>
              <a:rPr dirty="0" sz="4000" spc="-20" b="0">
                <a:latin typeface="Calibri"/>
                <a:cs typeface="Calibri"/>
              </a:rPr>
              <a:t>you!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045"/>
              </a:lnSpc>
            </a:pPr>
            <a:fld id="{81D60167-4931-47E6-BA6A-407CBD079E47}" type="slidenum">
              <a:rPr dirty="0" spc="-5"/>
              <a:t>1</a:t>
            </a:fld>
          </a:p>
        </p:txBody>
      </p:sp>
      <p:sp>
        <p:nvSpPr>
          <p:cNvPr id="3" name="object 3" descr=""/>
          <p:cNvSpPr txBox="1"/>
          <p:nvPr/>
        </p:nvSpPr>
        <p:spPr>
          <a:xfrm>
            <a:off x="5043042" y="2171191"/>
            <a:ext cx="210439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0">
                <a:latin typeface="Calibri"/>
                <a:cs typeface="Calibri"/>
              </a:rPr>
              <a:t>Questions?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4590415" y="3223971"/>
            <a:ext cx="3010535" cy="27082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600">
                <a:latin typeface="Calibri"/>
                <a:cs typeface="Calibri"/>
              </a:rPr>
              <a:t>Joel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 spc="-20">
                <a:latin typeface="Calibri"/>
                <a:cs typeface="Calibri"/>
              </a:rPr>
              <a:t>Cruz</a:t>
            </a:r>
            <a:endParaRPr sz="1600">
              <a:latin typeface="Calibri"/>
              <a:cs typeface="Calibri"/>
            </a:endParaRPr>
          </a:p>
          <a:p>
            <a:pPr algn="ctr" marL="12065" marR="5080">
              <a:lnSpc>
                <a:spcPct val="100000"/>
              </a:lnSpc>
              <a:spcBef>
                <a:spcPts val="5"/>
              </a:spcBef>
            </a:pPr>
            <a:r>
              <a:rPr dirty="0" sz="1600">
                <a:latin typeface="Calibri"/>
                <a:cs typeface="Calibri"/>
              </a:rPr>
              <a:t>Small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Business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–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Franchise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Solutions </a:t>
            </a:r>
            <a:r>
              <a:rPr dirty="0" sz="1600">
                <a:latin typeface="Calibri"/>
                <a:cs typeface="Calibri"/>
              </a:rPr>
              <a:t>Business</a:t>
            </a:r>
            <a:r>
              <a:rPr dirty="0" sz="1600" spc="-6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Development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Officer 813.362.4732</a:t>
            </a:r>
            <a:endParaRPr sz="1600">
              <a:latin typeface="Calibri"/>
              <a:cs typeface="Calibri"/>
            </a:endParaRPr>
          </a:p>
          <a:p>
            <a:pPr algn="ctr" marL="635">
              <a:lnSpc>
                <a:spcPct val="100000"/>
              </a:lnSpc>
            </a:pPr>
            <a:r>
              <a:rPr dirty="0" u="sng" sz="1600" spc="-10">
                <a:solidFill>
                  <a:srgbClr val="0052C2"/>
                </a:solidFill>
                <a:uFill>
                  <a:solidFill>
                    <a:srgbClr val="0052C2"/>
                  </a:solidFill>
                </a:uFill>
                <a:latin typeface="Calibri"/>
                <a:cs typeface="Calibri"/>
                <a:hlinkClick r:id="rId2"/>
              </a:rPr>
              <a:t>joel_.cruz@BofA.com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600" spc="-10">
                <a:latin typeface="Calibri"/>
                <a:cs typeface="Calibri"/>
              </a:rPr>
              <a:t>Anthony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Torino</a:t>
            </a:r>
            <a:endParaRPr sz="1600">
              <a:latin typeface="Calibri"/>
              <a:cs typeface="Calibri"/>
            </a:endParaRPr>
          </a:p>
          <a:p>
            <a:pPr algn="ctr" marL="12065" marR="5080">
              <a:lnSpc>
                <a:spcPct val="100000"/>
              </a:lnSpc>
            </a:pPr>
            <a:r>
              <a:rPr dirty="0" sz="1600">
                <a:latin typeface="Calibri"/>
                <a:cs typeface="Calibri"/>
              </a:rPr>
              <a:t>Small</a:t>
            </a:r>
            <a:r>
              <a:rPr dirty="0" sz="1600" spc="-4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Business</a:t>
            </a:r>
            <a:r>
              <a:rPr dirty="0" sz="1600" spc="-25">
                <a:latin typeface="Calibri"/>
                <a:cs typeface="Calibri"/>
              </a:rPr>
              <a:t> </a:t>
            </a:r>
            <a:r>
              <a:rPr dirty="0" sz="1600">
                <a:latin typeface="Calibri"/>
                <a:cs typeface="Calibri"/>
              </a:rPr>
              <a:t>–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Franchise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Solutions </a:t>
            </a:r>
            <a:r>
              <a:rPr dirty="0" sz="1600">
                <a:latin typeface="Calibri"/>
                <a:cs typeface="Calibri"/>
              </a:rPr>
              <a:t>Business</a:t>
            </a:r>
            <a:r>
              <a:rPr dirty="0" sz="1600" spc="-6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Development</a:t>
            </a:r>
            <a:r>
              <a:rPr dirty="0" sz="1600" spc="-5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Officer 404.395.2704</a:t>
            </a:r>
            <a:endParaRPr sz="1600">
              <a:latin typeface="Calibri"/>
              <a:cs typeface="Calibri"/>
            </a:endParaRPr>
          </a:p>
          <a:p>
            <a:pPr algn="ctr" marL="635">
              <a:lnSpc>
                <a:spcPct val="100000"/>
              </a:lnSpc>
            </a:pPr>
            <a:r>
              <a:rPr dirty="0" u="sng" sz="1600" spc="-10">
                <a:solidFill>
                  <a:srgbClr val="0052C2"/>
                </a:solidFill>
                <a:uFill>
                  <a:solidFill>
                    <a:srgbClr val="0052C2"/>
                  </a:solidFill>
                </a:uFill>
                <a:latin typeface="Calibri"/>
                <a:cs typeface="Calibri"/>
                <a:hlinkClick r:id="rId2"/>
              </a:rPr>
              <a:t>anthony.torinoBofA.com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124DC199BAD240AE5C86757F23A378" ma:contentTypeVersion="18" ma:contentTypeDescription="Create a new document." ma:contentTypeScope="" ma:versionID="8eadce4278c80423b64dd894981486e3">
  <xsd:schema xmlns:xsd="http://www.w3.org/2001/XMLSchema" xmlns:xs="http://www.w3.org/2001/XMLSchema" xmlns:p="http://schemas.microsoft.com/office/2006/metadata/properties" xmlns:ns2="53b7c027-e93b-44b7-bf09-830e9f61eaa0" xmlns:ns3="588a2ab9-90a0-4a2d-8135-ab7bfe566fdd" targetNamespace="http://schemas.microsoft.com/office/2006/metadata/properties" ma:root="true" ma:fieldsID="29c6c5a9086a6f9691fbd7539ab06c72" ns2:_="" ns3:_="">
    <xsd:import namespace="53b7c027-e93b-44b7-bf09-830e9f61eaa0"/>
    <xsd:import namespace="588a2ab9-90a0-4a2d-8135-ab7bfe566f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b7c027-e93b-44b7-bf09-830e9f61ea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62348a0-ce81-4631-ad02-f999ee87ed3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8a2ab9-90a0-4a2d-8135-ab7bfe566fd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9ad8cc9-66e7-43da-a634-8e4e674dfcc3}" ma:internalName="TaxCatchAll" ma:showField="CatchAllData" ma:web="588a2ab9-90a0-4a2d-8135-ab7bfe566f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88a2ab9-90a0-4a2d-8135-ab7bfe566fdd" xsi:nil="true"/>
    <lcf76f155ced4ddcb4097134ff3c332f xmlns="53b7c027-e93b-44b7-bf09-830e9f61eaa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5B1269F-72D2-4928-BA30-F4CB9C8178BD}"/>
</file>

<file path=customXml/itemProps2.xml><?xml version="1.0" encoding="utf-8"?>
<ds:datastoreItem xmlns:ds="http://schemas.openxmlformats.org/officeDocument/2006/customXml" ds:itemID="{2961C4DB-1AF6-4FA9-90F8-62FCCCD8E5C0}"/>
</file>

<file path=customXml/itemProps3.xml><?xml version="1.0" encoding="utf-8"?>
<ds:datastoreItem xmlns:ds="http://schemas.openxmlformats.org/officeDocument/2006/customXml" ds:itemID="{746CD28B-77A5-4F25-AA47-5E2728F78C3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Business Review</dc:title>
  <dc:creator>Nicholas Rulli</dc:creator>
  <dcterms:created xsi:type="dcterms:W3CDTF">2023-10-06T15:21:09Z</dcterms:created>
  <dcterms:modified xsi:type="dcterms:W3CDTF">2023-10-06T15:21:09Z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2023-10-02T00:00:00Z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2023-10-06T00:00:00Z</vt:filetime>
  </property>
  <property fmtid="{D5CDD505-2E9C-101B-9397-08002B2CF9AE}" pid="5" name="Producer">
    <vt:lpwstr>Microsoft® PowerPoint® for Microsoft 365</vt:lpwstr>
  </property>
  <property fmtid="{D5CDD505-2E9C-101B-9397-08002B2CF9AE}" pid="6" name="ContentTypeId">
    <vt:lpwstr>0x01010094124DC199BAD240AE5C86757F23A378</vt:lpwstr>
  </property>
</Properties>
</file>