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94" r:id="rId3"/>
    <p:sldId id="1163" r:id="rId4"/>
    <p:sldId id="1161" r:id="rId5"/>
    <p:sldId id="1160" r:id="rId6"/>
    <p:sldId id="292" r:id="rId7"/>
    <p:sldId id="1164" r:id="rId8"/>
    <p:sldId id="288" r:id="rId9"/>
    <p:sldId id="1155" r:id="rId10"/>
    <p:sldId id="1156" r:id="rId11"/>
    <p:sldId id="1162" r:id="rId12"/>
    <p:sldId id="1157" r:id="rId13"/>
    <p:sldId id="1154" r:id="rId14"/>
    <p:sldId id="264" r:id="rId15"/>
    <p:sldId id="272" r:id="rId16"/>
    <p:sldId id="286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4FF"/>
    <a:srgbClr val="677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CAE9"/>
          </a:solidFill>
        </a:fill>
      </a:tcStyle>
    </a:wholeTbl>
    <a:band2H>
      <a:tcTxStyle/>
      <a:tcStyle>
        <a:tcBdr/>
        <a:fill>
          <a:solidFill>
            <a:srgbClr val="F1E6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FCF4"/>
          </a:solidFill>
        </a:fill>
      </a:tcStyle>
    </a:wholeTbl>
    <a:band2H>
      <a:tcTxStyle/>
      <a:tcStyle>
        <a:tcBdr/>
        <a:fill>
          <a:solidFill>
            <a:srgbClr val="EAFD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FCF4"/>
          </a:solidFill>
        </a:fill>
      </a:tcStyle>
    </a:wholeTbl>
    <a:band2H>
      <a:tcTxStyle/>
      <a:tcStyle>
        <a:tcBdr/>
        <a:fill>
          <a:solidFill>
            <a:srgbClr val="EAFD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2" name="Shape 5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2" name="Picture 8" descr="Picture 8"/>
          <p:cNvPicPr>
            <a:picLocks noChangeAspect="1"/>
          </p:cNvPicPr>
          <p:nvPr/>
        </p:nvPicPr>
        <p:blipFill>
          <a:blip r:embed="rId3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184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139832" y="623032"/>
            <a:ext cx="5533848" cy="5634134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86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Custom Layout">
    <p:bg>
      <p:bgPr>
        <a:solidFill>
          <a:srgbClr val="0E14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52417" y="6386212"/>
            <a:ext cx="217151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PHOTO SLIDE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PHOTO SLIDE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73436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1" name="Picture Placeholder 7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8475" y="773112"/>
            <a:ext cx="5771470" cy="1580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75000"/>
              </a:lnSpc>
              <a:buClrTx/>
              <a:buSzTx/>
              <a:buFontTx/>
              <a:buNone/>
              <a:defRPr sz="3200"/>
            </a:lvl1pPr>
            <a:lvl2pPr marL="0" indent="222250">
              <a:lnSpc>
                <a:spcPct val="75000"/>
              </a:lnSpc>
              <a:buClrTx/>
              <a:buSzTx/>
              <a:buFontTx/>
              <a:buNone/>
              <a:defRPr sz="3200"/>
            </a:lvl2pPr>
            <a:lvl3pPr marL="712787" indent="-223837">
              <a:lnSpc>
                <a:spcPct val="75000"/>
              </a:lnSpc>
              <a:buClrTx/>
              <a:buFontTx/>
              <a:defRPr sz="3200"/>
            </a:lvl3pPr>
            <a:lvl4pPr marL="890587" indent="-185737">
              <a:lnSpc>
                <a:spcPct val="75000"/>
              </a:lnSpc>
              <a:buClrTx/>
              <a:buFontTx/>
              <a:defRPr sz="3200"/>
            </a:lvl4pPr>
            <a:lvl5pPr marL="1068387" indent="-185737">
              <a:lnSpc>
                <a:spcPct val="75000"/>
              </a:lnSpc>
              <a:buClrTx/>
              <a:buFontTx/>
              <a:defRPr sz="3200"/>
            </a:lvl5pPr>
          </a:lstStyle>
          <a:p>
            <a:r>
              <a:t>Text box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" descr="Picture 2"/>
          <p:cNvPicPr>
            <a:picLocks noChangeAspect="1"/>
          </p:cNvPicPr>
          <p:nvPr/>
        </p:nvPicPr>
        <p:blipFill>
          <a:blip r:embed="rId2"/>
          <a:srcRect r="14530" b="18263"/>
          <a:stretch>
            <a:fillRect/>
          </a:stretch>
        </p:blipFill>
        <p:spPr>
          <a:xfrm rot="5400000" flipH="1">
            <a:off x="-84584" y="84579"/>
            <a:ext cx="6096679" cy="5927515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Add Divider Title 1"/>
          <p:cNvSpPr txBox="1">
            <a:spLocks noGrp="1"/>
          </p:cNvSpPr>
          <p:nvPr>
            <p:ph type="title" hasCustomPrompt="1"/>
          </p:nvPr>
        </p:nvSpPr>
        <p:spPr>
          <a:xfrm>
            <a:off x="6485952" y="4735722"/>
            <a:ext cx="518534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Add Divider Title 1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8" name="Picture 6" descr="Picture 6"/>
          <p:cNvPicPr>
            <a:picLocks noChangeAspect="1"/>
          </p:cNvPicPr>
          <p:nvPr/>
        </p:nvPicPr>
        <p:blipFill>
          <a:blip r:embed="rId3"/>
          <a:srcRect l="17070" b="14089"/>
          <a:stretch>
            <a:fillRect/>
          </a:stretch>
        </p:blipFill>
        <p:spPr>
          <a:xfrm flipH="1">
            <a:off x="6097817" y="439659"/>
            <a:ext cx="6094183" cy="641834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Add Divider Title 1"/>
          <p:cNvSpPr txBox="1">
            <a:spLocks noGrp="1"/>
          </p:cNvSpPr>
          <p:nvPr>
            <p:ph type="title" hasCustomPrompt="1"/>
          </p:nvPr>
        </p:nvSpPr>
        <p:spPr>
          <a:xfrm>
            <a:off x="1051803" y="1671638"/>
            <a:ext cx="4548150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Add Divider Title 1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9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71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5974843" y="1003094"/>
            <a:ext cx="4871245" cy="4958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5" descr="Picture 5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6574855" y="2563649"/>
            <a:ext cx="3817179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27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74855" y="3194197"/>
            <a:ext cx="3828801" cy="19926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400"/>
            </a:lvl1pPr>
            <a:lvl2pPr marL="0" indent="222250">
              <a:buClrTx/>
              <a:buSzTx/>
              <a:buFontTx/>
              <a:buNone/>
              <a:defRPr sz="2400"/>
            </a:lvl2pPr>
            <a:lvl3pPr marL="0" indent="488950">
              <a:buClrTx/>
              <a:buSzTx/>
              <a:buFontTx/>
              <a:buNone/>
              <a:defRPr sz="2400"/>
            </a:lvl3pPr>
            <a:lvl4pPr marL="0" indent="704850">
              <a:buClrTx/>
              <a:buSzTx/>
              <a:buFontTx/>
              <a:buNone/>
              <a:defRPr sz="2400"/>
            </a:lvl4pPr>
            <a:lvl5pPr marL="0" indent="882650"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4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6" name="Picture 5" descr="Picture 5"/>
          <p:cNvPicPr>
            <a:picLocks noChangeAspect="1"/>
          </p:cNvPicPr>
          <p:nvPr/>
        </p:nvPicPr>
        <p:blipFill>
          <a:blip r:embed="rId5"/>
          <a:srcRect l="25770" b="34829"/>
          <a:stretch>
            <a:fillRect/>
          </a:stretch>
        </p:blipFill>
        <p:spPr>
          <a:xfrm>
            <a:off x="0" y="2939927"/>
            <a:ext cx="4377691" cy="3918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498475" y="658756"/>
            <a:ext cx="5776701" cy="587985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1154792" y="2637716"/>
            <a:ext cx="440575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2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54792" y="3268264"/>
            <a:ext cx="4419164" cy="1992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400"/>
            </a:lvl1pPr>
            <a:lvl2pPr marL="0" indent="222250">
              <a:buClrTx/>
              <a:buSzTx/>
              <a:buFontTx/>
              <a:buNone/>
              <a:defRPr sz="2400"/>
            </a:lvl2pPr>
            <a:lvl3pPr marL="0" indent="488950">
              <a:buClrTx/>
              <a:buSzTx/>
              <a:buFontTx/>
              <a:buNone/>
              <a:defRPr sz="2400"/>
            </a:lvl3pPr>
            <a:lvl4pPr marL="0" indent="704850">
              <a:buClrTx/>
              <a:buSzTx/>
              <a:buFontTx/>
              <a:buNone/>
              <a:defRPr sz="2400"/>
            </a:lvl4pPr>
            <a:lvl5pPr marL="0" indent="882650"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9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01" name="Picture 4" descr="Picture 4"/>
          <p:cNvPicPr>
            <a:picLocks noChangeAspect="1"/>
          </p:cNvPicPr>
          <p:nvPr/>
        </p:nvPicPr>
        <p:blipFill>
          <a:blip r:embed="rId5"/>
          <a:srcRect l="39337"/>
          <a:stretch>
            <a:fillRect/>
          </a:stretch>
        </p:blipFill>
        <p:spPr>
          <a:xfrm flipH="1">
            <a:off x="9616695" y="561329"/>
            <a:ext cx="2575306" cy="4315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6366914" y="1045800"/>
            <a:ext cx="5019307" cy="5108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icture 6" descr="Picture 6"/>
          <p:cNvPicPr>
            <a:picLocks noChangeAspect="1"/>
          </p:cNvPicPr>
          <p:nvPr/>
        </p:nvPicPr>
        <p:blipFill>
          <a:blip r:embed="rId7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7237359" y="3183616"/>
            <a:ext cx="366698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icture Placeholder 5"/>
          <p:cNvSpPr>
            <a:spLocks noGrp="1"/>
          </p:cNvSpPr>
          <p:nvPr>
            <p:ph type="pic" sz="half" idx="21"/>
          </p:nvPr>
        </p:nvSpPr>
        <p:spPr>
          <a:xfrm flipH="1">
            <a:off x="5897370" y="744181"/>
            <a:ext cx="5274059" cy="5369637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42" name="Picture 8" descr="Picture 8"/>
          <p:cNvPicPr>
            <a:picLocks noChangeAspect="1"/>
          </p:cNvPicPr>
          <p:nvPr/>
        </p:nvPicPr>
        <p:blipFill>
          <a:blip r:embed="rId3"/>
          <a:srcRect l="39337"/>
          <a:stretch>
            <a:fillRect/>
          </a:stretch>
        </p:blipFill>
        <p:spPr>
          <a:xfrm flipH="1">
            <a:off x="9625997" y="2070237"/>
            <a:ext cx="2575306" cy="4315976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10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3095594"/>
            <a:ext cx="3666988" cy="49398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6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4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16" name="Picture 4" descr="Picture 4"/>
          <p:cNvPicPr>
            <a:picLocks noChangeAspect="1"/>
          </p:cNvPicPr>
          <p:nvPr/>
        </p:nvPicPr>
        <p:blipFill>
          <a:blip r:embed="rId5"/>
          <a:srcRect l="9394" b="42981"/>
          <a:stretch>
            <a:fillRect/>
          </a:stretch>
        </p:blipFill>
        <p:spPr>
          <a:xfrm>
            <a:off x="-1" y="587368"/>
            <a:ext cx="9799878" cy="627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792" y="578286"/>
            <a:ext cx="4300167" cy="4376956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8282971" y="2417498"/>
            <a:ext cx="366698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8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0" name="Picture 4" descr="Picture 4"/>
          <p:cNvPicPr>
            <a:picLocks noChangeAspect="1"/>
          </p:cNvPicPr>
          <p:nvPr/>
        </p:nvPicPr>
        <p:blipFill>
          <a:blip r:embed="rId5"/>
          <a:srcRect l="4657" b="25584"/>
          <a:stretch>
            <a:fillRect/>
          </a:stretch>
        </p:blipFill>
        <p:spPr>
          <a:xfrm flipH="1">
            <a:off x="-4547538" y="852829"/>
            <a:ext cx="16739539" cy="6005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75" y="2917531"/>
            <a:ext cx="5063683" cy="3940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465" y="2917531"/>
            <a:ext cx="4955836" cy="3940470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Add title line 1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3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45" name="Picture 4" descr="Picture 4"/>
          <p:cNvPicPr>
            <a:picLocks noChangeAspect="1"/>
          </p:cNvPicPr>
          <p:nvPr/>
        </p:nvPicPr>
        <p:blipFill>
          <a:blip r:embed="rId5"/>
          <a:srcRect l="25770" b="34829"/>
          <a:stretch>
            <a:fillRect/>
          </a:stretch>
        </p:blipFill>
        <p:spPr>
          <a:xfrm>
            <a:off x="-1" y="2939295"/>
            <a:ext cx="4377691" cy="3918705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Add title line 1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Text"/>
          <p:cNvSpPr txBox="1">
            <a:spLocks noGrp="1"/>
          </p:cNvSpPr>
          <p:nvPr>
            <p:ph type="title"/>
          </p:nvPr>
        </p:nvSpPr>
        <p:spPr>
          <a:xfrm>
            <a:off x="2416968" y="1151929"/>
            <a:ext cx="7358064" cy="2321720"/>
          </a:xfrm>
          <a:prstGeom prst="rect">
            <a:avLst/>
          </a:prstGeom>
        </p:spPr>
        <p:txBody>
          <a:bodyPr lIns="35717" tIns="35717" rIns="35717" bIns="35717" anchor="b">
            <a:normAutofit/>
          </a:bodyPr>
          <a:lstStyle>
            <a:lvl1pPr defTabSz="410764">
              <a:lnSpc>
                <a:spcPct val="100000"/>
              </a:lnSpc>
              <a:defRPr sz="3000" b="1" spc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8" y="3536155"/>
            <a:ext cx="7358064" cy="794744"/>
          </a:xfrm>
          <a:prstGeom prst="rect">
            <a:avLst/>
          </a:prstGeom>
        </p:spPr>
        <p:txBody>
          <a:bodyPr lIns="35717" tIns="35717" rIns="35717" bIns="35717">
            <a:normAutofit/>
          </a:bodyPr>
          <a:lstStyle>
            <a:lvl1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10" y="6505277"/>
            <a:ext cx="253651" cy="249236"/>
          </a:xfrm>
          <a:prstGeom prst="rect">
            <a:avLst/>
          </a:prstGeom>
        </p:spPr>
        <p:txBody>
          <a:bodyPr lIns="35717" tIns="35717" rIns="35717" bIns="35717"/>
          <a:lstStyle>
            <a:lvl1pPr algn="ctr" defTabSz="410764">
              <a:defRPr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 Text"/>
          <p:cNvSpPr txBox="1">
            <a:spLocks noGrp="1"/>
          </p:cNvSpPr>
          <p:nvPr>
            <p:ph type="title"/>
          </p:nvPr>
        </p:nvSpPr>
        <p:spPr>
          <a:xfrm>
            <a:off x="2416968" y="2268140"/>
            <a:ext cx="7358064" cy="2321720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defTabSz="410765">
              <a:lnSpc>
                <a:spcPct val="100000"/>
              </a:lnSpc>
              <a:defRPr sz="3000" b="1" spc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09" y="6505277"/>
            <a:ext cx="253653" cy="249238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defRPr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>
              <a:defRPr sz="440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0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152192" y="623032"/>
            <a:ext cx="5533848" cy="5634134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91" name="Picture 8" descr="Picture 8"/>
          <p:cNvPicPr>
            <a:picLocks noChangeAspect="1"/>
          </p:cNvPicPr>
          <p:nvPr/>
        </p:nvPicPr>
        <p:blipFill>
          <a:blip r:embed="rId3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3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8473" y="1429167"/>
            <a:ext cx="6996270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94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Rectangle 14"/>
          <p:cNvSpPr/>
          <p:nvPr/>
        </p:nvSpPr>
        <p:spPr>
          <a:xfrm>
            <a:off x="5125101" y="2941827"/>
            <a:ext cx="1786027" cy="29432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6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Picture 9" descr="Picture 9"/>
          <p:cNvPicPr>
            <a:picLocks noChangeAspect="1"/>
          </p:cNvPicPr>
          <p:nvPr/>
        </p:nvPicPr>
        <p:blipFill>
          <a:blip r:embed="rId3"/>
          <a:srcRect l="39337"/>
          <a:stretch>
            <a:fillRect/>
          </a:stretch>
        </p:blipFill>
        <p:spPr>
          <a:xfrm flipH="1">
            <a:off x="9616695" y="1460637"/>
            <a:ext cx="2575306" cy="4315976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9" name="Rectangle 7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0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095999" y="705174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42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581" y="1905742"/>
            <a:ext cx="2294248" cy="4666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8" y="0"/>
                </a:moveTo>
                <a:cubicBezTo>
                  <a:pt x="1610" y="0"/>
                  <a:pt x="0" y="791"/>
                  <a:pt x="0" y="1769"/>
                </a:cubicBezTo>
                <a:lnTo>
                  <a:pt x="0" y="19829"/>
                </a:lnTo>
                <a:cubicBezTo>
                  <a:pt x="0" y="20807"/>
                  <a:pt x="1610" y="21600"/>
                  <a:pt x="3598" y="21600"/>
                </a:cubicBezTo>
                <a:lnTo>
                  <a:pt x="17998" y="21600"/>
                </a:lnTo>
                <a:cubicBezTo>
                  <a:pt x="19986" y="21600"/>
                  <a:pt x="21600" y="20807"/>
                  <a:pt x="21600" y="19829"/>
                </a:cubicBezTo>
                <a:lnTo>
                  <a:pt x="21600" y="1769"/>
                </a:lnTo>
                <a:cubicBezTo>
                  <a:pt x="21600" y="791"/>
                  <a:pt x="19986" y="0"/>
                  <a:pt x="17998" y="0"/>
                </a:cubicBez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22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498475" y="2998266"/>
            <a:ext cx="366698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pic>
        <p:nvPicPr>
          <p:cNvPr id="423" name="Picture 11" descr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51133" y="723285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432" name="Picture 11" descr="Picture 11"/>
          <p:cNvPicPr>
            <a:picLocks noChangeAspect="1"/>
          </p:cNvPicPr>
          <p:nvPr/>
        </p:nvPicPr>
        <p:blipFill>
          <a:blip r:embed="rId3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4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7106194" y="2986526"/>
            <a:ext cx="4565107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4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106194" y="3617073"/>
            <a:ext cx="4579006" cy="1992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400"/>
            </a:lvl1pPr>
            <a:lvl2pPr marL="0" indent="222250">
              <a:buClrTx/>
              <a:buSzTx/>
              <a:buFontTx/>
              <a:buNone/>
              <a:defRPr sz="2400"/>
            </a:lvl2pPr>
            <a:lvl3pPr marL="0" indent="488950">
              <a:buClrTx/>
              <a:buSzTx/>
              <a:buFontTx/>
              <a:buNone/>
              <a:defRPr sz="2400"/>
            </a:lvl3pPr>
            <a:lvl4pPr marL="0" indent="704850">
              <a:buClrTx/>
              <a:buSzTx/>
              <a:buFontTx/>
              <a:buNone/>
              <a:defRPr sz="2400"/>
            </a:lvl4pPr>
            <a:lvl5pPr marL="0" indent="882650"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37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46" name="Picture 4" descr="Picture 4"/>
          <p:cNvPicPr>
            <a:picLocks noChangeAspect="1"/>
          </p:cNvPicPr>
          <p:nvPr/>
        </p:nvPicPr>
        <p:blipFill>
          <a:blip r:embed="rId3"/>
          <a:srcRect l="34731"/>
          <a:stretch>
            <a:fillRect/>
          </a:stretch>
        </p:blipFill>
        <p:spPr>
          <a:xfrm>
            <a:off x="0" y="593010"/>
            <a:ext cx="3735770" cy="5819118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8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675030" y="786372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4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75030" y="1416919"/>
            <a:ext cx="6996269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0" name="Title 2"/>
          <p:cNvSpPr txBox="1"/>
          <p:nvPr/>
        </p:nvSpPr>
        <p:spPr>
          <a:xfrm>
            <a:off x="4687522" y="4707626"/>
            <a:ext cx="174875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Pings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customers as they exit the store while the experience is fresh in their minds.</a:t>
            </a:r>
          </a:p>
        </p:txBody>
      </p:sp>
      <p:sp>
        <p:nvSpPr>
          <p:cNvPr id="451" name="Title 2"/>
          <p:cNvSpPr txBox="1"/>
          <p:nvPr/>
        </p:nvSpPr>
        <p:spPr>
          <a:xfrm>
            <a:off x="6930450" y="4707626"/>
            <a:ext cx="1748753" cy="125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Prompts</a:t>
            </a:r>
            <a:r>
              <a:rPr>
                <a:solidFill>
                  <a:srgbClr val="00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them to provide a detailed reason for non-purchase.</a:t>
            </a:r>
            <a:endParaRPr sz="3400" spc="3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2" name="Title 2"/>
          <p:cNvSpPr txBox="1"/>
          <p:nvPr/>
        </p:nvSpPr>
        <p:spPr>
          <a:xfrm>
            <a:off x="9154590" y="4707626"/>
            <a:ext cx="174875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Suggests</a:t>
            </a:r>
            <a:r>
              <a:rPr b="0">
                <a:solidFill>
                  <a:srgbClr val="000000"/>
                </a:solidFill>
              </a:rPr>
              <a:t> a fix to remedy the situation and save the sale.</a:t>
            </a:r>
            <a:endParaRPr sz="3400" spc="3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3" name="Graphic 14" descr="Graphic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221" y="3482499"/>
            <a:ext cx="1381885" cy="1381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Graphic 15" descr="Graphic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547" y="3563104"/>
            <a:ext cx="1063248" cy="1063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Graphic 16" descr="Graphic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280" y="3423789"/>
            <a:ext cx="1263501" cy="12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Picture 17" descr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51133" y="723285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55" name="Picture 11" descr="Picture 11"/>
          <p:cNvPicPr>
            <a:picLocks noChangeAspect="1"/>
          </p:cNvPicPr>
          <p:nvPr/>
        </p:nvPicPr>
        <p:blipFill>
          <a:blip r:embed="rId3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7106194" y="2986526"/>
            <a:ext cx="4565107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106194" y="3617073"/>
            <a:ext cx="4579006" cy="1992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400"/>
            </a:lvl1pPr>
            <a:lvl2pPr marL="0" indent="222250">
              <a:buClrTx/>
              <a:buSzTx/>
              <a:buFontTx/>
              <a:buNone/>
              <a:defRPr sz="2400"/>
            </a:lvl2pPr>
            <a:lvl3pPr marL="0" indent="488950">
              <a:buClrTx/>
              <a:buSzTx/>
              <a:buFontTx/>
              <a:buNone/>
              <a:defRPr sz="2400"/>
            </a:lvl3pPr>
            <a:lvl4pPr marL="0" indent="704850">
              <a:buClrTx/>
              <a:buSzTx/>
              <a:buFontTx/>
              <a:buNone/>
              <a:defRPr sz="2400"/>
            </a:lvl4pPr>
            <a:lvl5pPr marL="0" indent="882650"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0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1305057" y="697736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9" name="Rectangle: Rounded Corners 28"/>
          <p:cNvSpPr/>
          <p:nvPr/>
        </p:nvSpPr>
        <p:spPr>
          <a:xfrm>
            <a:off x="723485" y="3791732"/>
            <a:ext cx="1459796" cy="433138"/>
          </a:xfrm>
          <a:prstGeom prst="roundRect">
            <a:avLst>
              <a:gd name="adj" fmla="val 5000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480" name="Rectangle: Rounded Corners 5"/>
          <p:cNvSpPr/>
          <p:nvPr/>
        </p:nvSpPr>
        <p:spPr>
          <a:xfrm>
            <a:off x="723485" y="945912"/>
            <a:ext cx="2916285" cy="900095"/>
          </a:xfrm>
          <a:prstGeom prst="roundRect">
            <a:avLst>
              <a:gd name="adj" fmla="val 1145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481" name="Rectangle: Rounded Corners 8"/>
          <p:cNvSpPr/>
          <p:nvPr/>
        </p:nvSpPr>
        <p:spPr>
          <a:xfrm>
            <a:off x="1905471" y="3175724"/>
            <a:ext cx="2218385" cy="433138"/>
          </a:xfrm>
          <a:prstGeom prst="roundRect">
            <a:avLst>
              <a:gd name="adj" fmla="val 50000"/>
            </a:avLst>
          </a:prstGeom>
          <a:solidFill>
            <a:srgbClr val="2962FF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482" name="Rectangle: Rounded Corners 14"/>
          <p:cNvSpPr/>
          <p:nvPr/>
        </p:nvSpPr>
        <p:spPr>
          <a:xfrm>
            <a:off x="723485" y="1966797"/>
            <a:ext cx="2916285" cy="1026059"/>
          </a:xfrm>
          <a:prstGeom prst="roundRect">
            <a:avLst>
              <a:gd name="adj" fmla="val 1145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pic>
        <p:nvPicPr>
          <p:cNvPr id="483" name="Picture 8" descr="Picture 8"/>
          <p:cNvPicPr>
            <a:picLocks noChangeAspect="1"/>
          </p:cNvPicPr>
          <p:nvPr/>
        </p:nvPicPr>
        <p:blipFill>
          <a:blip r:embed="rId3"/>
          <a:srcRect b="24470"/>
          <a:stretch>
            <a:fillRect/>
          </a:stretch>
        </p:blipFill>
        <p:spPr>
          <a:xfrm>
            <a:off x="4511038" y="4202610"/>
            <a:ext cx="3462928" cy="2666821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7260376" y="786690"/>
            <a:ext cx="4410924" cy="31413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sp>
        <p:nvSpPr>
          <p:cNvPr id="485" name="Title 1"/>
          <p:cNvSpPr txBox="1"/>
          <p:nvPr/>
        </p:nvSpPr>
        <p:spPr>
          <a:xfrm>
            <a:off x="809495" y="1041153"/>
            <a:ext cx="267359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1</a:t>
            </a:r>
          </a:p>
        </p:txBody>
      </p:sp>
      <p:sp>
        <p:nvSpPr>
          <p:cNvPr id="486" name="Title 1"/>
          <p:cNvSpPr txBox="1"/>
          <p:nvPr/>
        </p:nvSpPr>
        <p:spPr>
          <a:xfrm>
            <a:off x="844828" y="2114992"/>
            <a:ext cx="267359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2</a:t>
            </a:r>
          </a:p>
        </p:txBody>
      </p:sp>
      <p:sp>
        <p:nvSpPr>
          <p:cNvPr id="487" name="Title 1"/>
          <p:cNvSpPr txBox="1"/>
          <p:nvPr/>
        </p:nvSpPr>
        <p:spPr>
          <a:xfrm>
            <a:off x="2085321" y="3264806"/>
            <a:ext cx="182277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3</a:t>
            </a:r>
          </a:p>
        </p:txBody>
      </p:sp>
      <p:sp>
        <p:nvSpPr>
          <p:cNvPr id="488" name="Title 1"/>
          <p:cNvSpPr txBox="1"/>
          <p:nvPr/>
        </p:nvSpPr>
        <p:spPr>
          <a:xfrm>
            <a:off x="809495" y="3881918"/>
            <a:ext cx="118438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4</a:t>
            </a:r>
          </a:p>
        </p:txBody>
      </p:sp>
      <p:sp>
        <p:nvSpPr>
          <p:cNvPr id="489" name="Rectangle 17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0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152192" y="623032"/>
            <a:ext cx="5533848" cy="5634134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499" name="Picture 6" descr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8430" y="2124455"/>
            <a:ext cx="2139370" cy="4351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8" y="0"/>
                </a:moveTo>
                <a:cubicBezTo>
                  <a:pt x="1610" y="0"/>
                  <a:pt x="0" y="792"/>
                  <a:pt x="0" y="1769"/>
                </a:cubicBezTo>
                <a:lnTo>
                  <a:pt x="0" y="19831"/>
                </a:lnTo>
                <a:cubicBezTo>
                  <a:pt x="0" y="20808"/>
                  <a:pt x="1610" y="21600"/>
                  <a:pt x="3598" y="21600"/>
                </a:cubicBezTo>
                <a:lnTo>
                  <a:pt x="17998" y="21600"/>
                </a:lnTo>
                <a:cubicBezTo>
                  <a:pt x="19986" y="21600"/>
                  <a:pt x="21600" y="20808"/>
                  <a:pt x="21600" y="19831"/>
                </a:cubicBezTo>
                <a:lnTo>
                  <a:pt x="21600" y="1769"/>
                </a:lnTo>
                <a:cubicBezTo>
                  <a:pt x="21600" y="792"/>
                  <a:pt x="19986" y="0"/>
                  <a:pt x="17998" y="0"/>
                </a:cubicBez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  <a:effectLst>
            <a:outerShdw blurRad="3937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5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01" name="Picture 8" descr="Picture 8"/>
          <p:cNvPicPr>
            <a:picLocks noChangeAspect="1"/>
          </p:cNvPicPr>
          <p:nvPr/>
        </p:nvPicPr>
        <p:blipFill>
          <a:blip r:embed="rId4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50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8473" y="1429167"/>
            <a:ext cx="6996270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04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5" name="Rectangle 14"/>
          <p:cNvSpPr/>
          <p:nvPr/>
        </p:nvSpPr>
        <p:spPr>
          <a:xfrm>
            <a:off x="5125101" y="2941827"/>
            <a:ext cx="1786027" cy="29432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0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855" y="3429000"/>
            <a:ext cx="1662518" cy="1673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Picture 15" descr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itle Text"/>
          <p:cNvSpPr txBox="1">
            <a:spLocks noGrp="1"/>
          </p:cNvSpPr>
          <p:nvPr>
            <p:ph type="title"/>
          </p:nvPr>
        </p:nvSpPr>
        <p:spPr>
          <a:xfrm>
            <a:off x="1829395" y="274637"/>
            <a:ext cx="8229601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 spc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5" name="Body Level One…"/>
          <p:cNvSpPr txBox="1">
            <a:spLocks noGrp="1"/>
          </p:cNvSpPr>
          <p:nvPr>
            <p:ph type="body" idx="1"/>
          </p:nvPr>
        </p:nvSpPr>
        <p:spPr>
          <a:xfrm>
            <a:off x="1811535" y="1184097"/>
            <a:ext cx="8229601" cy="4525965"/>
          </a:xfrm>
          <a:prstGeom prst="rect">
            <a:avLst/>
          </a:prstGeom>
        </p:spPr>
        <p:txBody>
          <a:bodyPr>
            <a:normAutofit/>
          </a:bodyPr>
          <a:lstStyle>
            <a:lvl1pPr marL="192881" indent="-192881" defTabSz="410765">
              <a:spcBef>
                <a:spcPts val="0"/>
              </a:spcBef>
              <a:buClrTx/>
              <a:buFont typeface="Arial"/>
              <a:buChar char="•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40896" indent="-183696" defTabSz="410765">
              <a:spcBef>
                <a:spcPts val="0"/>
              </a:spcBef>
              <a:buClrTx/>
              <a:buFont typeface="Arial"/>
              <a:buChar char="–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085850" indent="-171450" defTabSz="410765">
              <a:spcBef>
                <a:spcPts val="0"/>
              </a:spcBef>
              <a:buClrTx/>
              <a:buFont typeface="Arial"/>
              <a:buChar char="•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577339" indent="-205739" defTabSz="410765">
              <a:spcBef>
                <a:spcPts val="0"/>
              </a:spcBef>
              <a:buClrTx/>
              <a:buFont typeface="Arial"/>
              <a:buChar char="–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034539" indent="-205739" defTabSz="410765">
              <a:spcBef>
                <a:spcPts val="0"/>
              </a:spcBef>
              <a:buClrTx/>
              <a:buFont typeface="Arial"/>
              <a:buChar char="»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36524" y="6518989"/>
            <a:ext cx="217152" cy="218441"/>
          </a:xfrm>
          <a:prstGeom prst="rect">
            <a:avLst/>
          </a:prstGeom>
        </p:spPr>
        <p:txBody>
          <a:bodyPr anchor="ctr"/>
          <a:lstStyle>
            <a:lvl1pPr algn="r">
              <a:defRPr b="1"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93157" y="911758"/>
            <a:ext cx="4987478" cy="507057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Rectangle 11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0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436" y="952521"/>
            <a:ext cx="3920375" cy="5930644"/>
          </a:xfrm>
          <a:prstGeom prst="rect">
            <a:avLst/>
          </a:prstGeom>
          <a:ln w="12700">
            <a:miter lim="400000"/>
          </a:ln>
          <a:effectLst>
            <a:outerShdw blurRad="406400" dist="635000" dir="2820000" rotWithShape="0">
              <a:srgbClr val="000000">
                <a:alpha val="10000"/>
              </a:srgbClr>
            </a:outerShdw>
          </a:effectLst>
        </p:spPr>
      </p:pic>
      <p:sp>
        <p:nvSpPr>
          <p:cNvPr id="71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9382" y="2581576"/>
            <a:ext cx="4565106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9381" y="3212124"/>
            <a:ext cx="4579005" cy="19926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4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9" descr="Picture 9"/>
          <p:cNvPicPr>
            <a:picLocks noChangeAspect="1"/>
          </p:cNvPicPr>
          <p:nvPr/>
        </p:nvPicPr>
        <p:blipFill>
          <a:blip r:embed="rId3"/>
          <a:srcRect l="39337"/>
          <a:stretch>
            <a:fillRect/>
          </a:stretch>
        </p:blipFill>
        <p:spPr>
          <a:xfrm flipH="1">
            <a:off x="9616695" y="1460637"/>
            <a:ext cx="2575306" cy="431597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" name="Rectangle 7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095999" y="705174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0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581" y="1905742"/>
            <a:ext cx="2294248" cy="4666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8" y="0"/>
                </a:moveTo>
                <a:cubicBezTo>
                  <a:pt x="1610" y="0"/>
                  <a:pt x="0" y="791"/>
                  <a:pt x="0" y="1769"/>
                </a:cubicBezTo>
                <a:lnTo>
                  <a:pt x="0" y="19829"/>
                </a:lnTo>
                <a:cubicBezTo>
                  <a:pt x="0" y="20807"/>
                  <a:pt x="1610" y="21600"/>
                  <a:pt x="3598" y="21600"/>
                </a:cubicBezTo>
                <a:lnTo>
                  <a:pt x="17998" y="21600"/>
                </a:lnTo>
                <a:cubicBezTo>
                  <a:pt x="19986" y="21600"/>
                  <a:pt x="21600" y="20807"/>
                  <a:pt x="21600" y="19829"/>
                </a:cubicBezTo>
                <a:lnTo>
                  <a:pt x="21600" y="1769"/>
                </a:lnTo>
                <a:cubicBezTo>
                  <a:pt x="21600" y="791"/>
                  <a:pt x="19986" y="0"/>
                  <a:pt x="17998" y="0"/>
                </a:cubicBez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03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498475" y="2998266"/>
            <a:ext cx="366698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pic>
        <p:nvPicPr>
          <p:cNvPr id="104" name="Picture 11" descr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2" name="Rectangle 5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498475" y="773112"/>
            <a:ext cx="3666988" cy="88495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pic>
        <p:nvPicPr>
          <p:cNvPr id="115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816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5" name="Picture 4" descr="Picture 4"/>
          <p:cNvPicPr>
            <a:picLocks noChangeAspect="1"/>
          </p:cNvPicPr>
          <p:nvPr/>
        </p:nvPicPr>
        <p:blipFill>
          <a:blip r:embed="rId3"/>
          <a:srcRect l="34731"/>
          <a:stretch>
            <a:fillRect/>
          </a:stretch>
        </p:blipFill>
        <p:spPr>
          <a:xfrm>
            <a:off x="0" y="593010"/>
            <a:ext cx="3735770" cy="581911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675030" y="786372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75030" y="1416919"/>
            <a:ext cx="6996269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" name="Title 2"/>
          <p:cNvSpPr txBox="1"/>
          <p:nvPr/>
        </p:nvSpPr>
        <p:spPr>
          <a:xfrm>
            <a:off x="4687522" y="4707626"/>
            <a:ext cx="174875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Pings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customers as they exit the store while the experience is fresh in their minds.</a:t>
            </a:r>
          </a:p>
        </p:txBody>
      </p:sp>
      <p:sp>
        <p:nvSpPr>
          <p:cNvPr id="130" name="Title 2"/>
          <p:cNvSpPr txBox="1"/>
          <p:nvPr/>
        </p:nvSpPr>
        <p:spPr>
          <a:xfrm>
            <a:off x="6930450" y="4707626"/>
            <a:ext cx="1748753" cy="125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Prompts</a:t>
            </a:r>
            <a:r>
              <a:rPr>
                <a:solidFill>
                  <a:srgbClr val="00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them to provide a detailed reason for non-purchase.</a:t>
            </a:r>
            <a:endParaRPr sz="3400" spc="3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Title 2"/>
          <p:cNvSpPr txBox="1"/>
          <p:nvPr/>
        </p:nvSpPr>
        <p:spPr>
          <a:xfrm>
            <a:off x="9154590" y="4707626"/>
            <a:ext cx="174875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Suggests</a:t>
            </a:r>
            <a:r>
              <a:rPr b="0">
                <a:solidFill>
                  <a:srgbClr val="000000"/>
                </a:solidFill>
              </a:rPr>
              <a:t> a fix to remedy the situation and save the sale.</a:t>
            </a:r>
            <a:endParaRPr sz="3400" spc="3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2" name="Graphic 14" descr="Graphic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221" y="3482499"/>
            <a:ext cx="1381885" cy="1381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Graphic 15" descr="Graphic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547" y="3563104"/>
            <a:ext cx="1063248" cy="1063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Graphic 16" descr="Graphic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280" y="3423789"/>
            <a:ext cx="1263501" cy="12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17" descr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1305057" y="697736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Rectangle: Rounded Corners 28"/>
          <p:cNvSpPr/>
          <p:nvPr/>
        </p:nvSpPr>
        <p:spPr>
          <a:xfrm>
            <a:off x="723485" y="3791732"/>
            <a:ext cx="1459796" cy="433138"/>
          </a:xfrm>
          <a:prstGeom prst="roundRect">
            <a:avLst>
              <a:gd name="adj" fmla="val 5000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146" name="Rectangle: Rounded Corners 5"/>
          <p:cNvSpPr/>
          <p:nvPr/>
        </p:nvSpPr>
        <p:spPr>
          <a:xfrm>
            <a:off x="723485" y="945912"/>
            <a:ext cx="2916285" cy="900095"/>
          </a:xfrm>
          <a:prstGeom prst="roundRect">
            <a:avLst>
              <a:gd name="adj" fmla="val 1145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147" name="Rectangle: Rounded Corners 8"/>
          <p:cNvSpPr/>
          <p:nvPr/>
        </p:nvSpPr>
        <p:spPr>
          <a:xfrm>
            <a:off x="1905471" y="3175724"/>
            <a:ext cx="2218385" cy="433138"/>
          </a:xfrm>
          <a:prstGeom prst="roundRect">
            <a:avLst>
              <a:gd name="adj" fmla="val 50000"/>
            </a:avLst>
          </a:prstGeom>
          <a:solidFill>
            <a:srgbClr val="2962FF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148" name="Rectangle: Rounded Corners 14"/>
          <p:cNvSpPr/>
          <p:nvPr/>
        </p:nvSpPr>
        <p:spPr>
          <a:xfrm>
            <a:off x="723485" y="1966797"/>
            <a:ext cx="2916285" cy="1026059"/>
          </a:xfrm>
          <a:prstGeom prst="roundRect">
            <a:avLst>
              <a:gd name="adj" fmla="val 1145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pic>
        <p:nvPicPr>
          <p:cNvPr id="149" name="Picture 8" descr="Picture 8"/>
          <p:cNvPicPr>
            <a:picLocks noChangeAspect="1"/>
          </p:cNvPicPr>
          <p:nvPr/>
        </p:nvPicPr>
        <p:blipFill>
          <a:blip r:embed="rId3"/>
          <a:srcRect b="24470"/>
          <a:stretch>
            <a:fillRect/>
          </a:stretch>
        </p:blipFill>
        <p:spPr>
          <a:xfrm>
            <a:off x="4511038" y="4202610"/>
            <a:ext cx="3462928" cy="266682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7260376" y="786690"/>
            <a:ext cx="4410924" cy="31413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sp>
        <p:nvSpPr>
          <p:cNvPr id="151" name="Title 1"/>
          <p:cNvSpPr txBox="1"/>
          <p:nvPr/>
        </p:nvSpPr>
        <p:spPr>
          <a:xfrm>
            <a:off x="809495" y="1041153"/>
            <a:ext cx="267359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1</a:t>
            </a:r>
          </a:p>
        </p:txBody>
      </p:sp>
      <p:sp>
        <p:nvSpPr>
          <p:cNvPr id="152" name="Title 1"/>
          <p:cNvSpPr txBox="1"/>
          <p:nvPr/>
        </p:nvSpPr>
        <p:spPr>
          <a:xfrm>
            <a:off x="844828" y="2114992"/>
            <a:ext cx="267359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2</a:t>
            </a:r>
          </a:p>
        </p:txBody>
      </p:sp>
      <p:sp>
        <p:nvSpPr>
          <p:cNvPr id="153" name="Title 1"/>
          <p:cNvSpPr txBox="1"/>
          <p:nvPr/>
        </p:nvSpPr>
        <p:spPr>
          <a:xfrm>
            <a:off x="2085321" y="3264806"/>
            <a:ext cx="182277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3</a:t>
            </a:r>
          </a:p>
        </p:txBody>
      </p:sp>
      <p:sp>
        <p:nvSpPr>
          <p:cNvPr id="154" name="Title 1"/>
          <p:cNvSpPr txBox="1"/>
          <p:nvPr/>
        </p:nvSpPr>
        <p:spPr>
          <a:xfrm>
            <a:off x="809495" y="3881918"/>
            <a:ext cx="118438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4</a:t>
            </a:r>
          </a:p>
        </p:txBody>
      </p:sp>
      <p:sp>
        <p:nvSpPr>
          <p:cNvPr id="155" name="Rectangle 17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6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152192" y="623032"/>
            <a:ext cx="5533848" cy="5634134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65" name="Picture 6" descr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8430" y="2124455"/>
            <a:ext cx="2139370" cy="4351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8" y="0"/>
                </a:moveTo>
                <a:cubicBezTo>
                  <a:pt x="1610" y="0"/>
                  <a:pt x="0" y="792"/>
                  <a:pt x="0" y="1769"/>
                </a:cubicBezTo>
                <a:lnTo>
                  <a:pt x="0" y="19831"/>
                </a:lnTo>
                <a:cubicBezTo>
                  <a:pt x="0" y="20808"/>
                  <a:pt x="1610" y="21600"/>
                  <a:pt x="3598" y="21600"/>
                </a:cubicBezTo>
                <a:lnTo>
                  <a:pt x="17998" y="21600"/>
                </a:lnTo>
                <a:cubicBezTo>
                  <a:pt x="19986" y="21600"/>
                  <a:pt x="21600" y="20808"/>
                  <a:pt x="21600" y="19831"/>
                </a:cubicBezTo>
                <a:lnTo>
                  <a:pt x="21600" y="1769"/>
                </a:lnTo>
                <a:cubicBezTo>
                  <a:pt x="21600" y="792"/>
                  <a:pt x="19986" y="0"/>
                  <a:pt x="17998" y="0"/>
                </a:cubicBez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  <a:effectLst>
            <a:outerShdw blurRad="3937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7" name="Picture 8" descr="Picture 8"/>
          <p:cNvPicPr>
            <a:picLocks noChangeAspect="1"/>
          </p:cNvPicPr>
          <p:nvPr/>
        </p:nvPicPr>
        <p:blipFill>
          <a:blip r:embed="rId4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8473" y="1429167"/>
            <a:ext cx="6996270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0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Rectangle 14"/>
          <p:cNvSpPr/>
          <p:nvPr/>
        </p:nvSpPr>
        <p:spPr>
          <a:xfrm>
            <a:off x="5125101" y="2941827"/>
            <a:ext cx="1786027" cy="29432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855" y="3429000"/>
            <a:ext cx="1662518" cy="1673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15" descr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Picture 2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4"/>
          <p:cNvSpPr txBox="1"/>
          <p:nvPr/>
        </p:nvSpPr>
        <p:spPr>
          <a:xfrm>
            <a:off x="8602172" y="3361037"/>
            <a:ext cx="302340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/>
            </a:lvl1pPr>
          </a:lstStyle>
          <a:p>
            <a:r>
              <a:t>Add title line 1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8602171" y="4011148"/>
            <a:ext cx="249149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solidFill>
                  <a:srgbClr val="0D0D0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Presentation</a:t>
            </a:r>
            <a:br/>
            <a:r>
              <a:t>VF corporation</a:t>
            </a:r>
          </a:p>
        </p:txBody>
      </p:sp>
      <p:pic>
        <p:nvPicPr>
          <p:cNvPr id="5" name="Picture 6" descr="Picture 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2" y="0"/>
            <a:ext cx="855645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7" descr="Picture 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353480" y="2902573"/>
            <a:ext cx="1267119" cy="105778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8"/>
          <p:cNvSpPr/>
          <p:nvPr/>
        </p:nvSpPr>
        <p:spPr>
          <a:xfrm>
            <a:off x="10113877" y="6326187"/>
            <a:ext cx="1464405" cy="4329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800">
                <a:solidFill>
                  <a:srgbClr val="808080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8" r:id="rId25"/>
    <p:sldLayoutId id="2147483679" r:id="rId26"/>
    <p:sldLayoutId id="2147483681" r:id="rId27"/>
    <p:sldLayoutId id="2147483682" r:id="rId28"/>
    <p:sldLayoutId id="2147483683" r:id="rId29"/>
    <p:sldLayoutId id="2147483685" r:id="rId30"/>
    <p:sldLayoutId id="2147483686" r:id="rId31"/>
    <p:sldLayoutId id="2147483687" r:id="rId32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9pPr>
    </p:titleStyle>
    <p:bodyStyle>
      <a:lvl1pPr marL="222250" marR="0" indent="-22225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1pPr>
      <a:lvl2pPr marL="472281" marR="0" indent="-250031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2pPr>
      <a:lvl3pPr marL="776741" marR="0" indent="-287791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3pPr>
      <a:lvl4pPr marL="983457" marR="0" indent="-278607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4pPr>
      <a:lvl5pPr marL="1161257" marR="0" indent="-278607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5pPr>
      <a:lvl6pPr marL="2514600" marR="0" indent="-22860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6pPr>
      <a:lvl7pPr marL="2971800" marR="0" indent="-22860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7pPr>
      <a:lvl8pPr marL="3429000" marR="0" indent="-22860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8pPr>
      <a:lvl9pPr marL="3886200" marR="0" indent="-22860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9pPr>
    </p:bodyStyle>
    <p:other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1pPr>
      <a:lvl2pPr marL="0" marR="0" indent="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2pPr>
      <a:lvl3pPr marL="0" marR="0" indent="914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3pPr>
      <a:lvl4pPr marL="0" marR="0" indent="1371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4pPr>
      <a:lvl5pPr marL="0" marR="0" indent="1828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5pPr>
      <a:lvl6pPr marL="0" marR="0" indent="228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6pPr>
      <a:lvl7pPr marL="0" marR="0" indent="2743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7pPr>
      <a:lvl8pPr marL="0" marR="0" indent="320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8pPr>
      <a:lvl9pPr marL="0" marR="0" indent="3657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Box 5"/>
          <p:cNvSpPr txBox="1"/>
          <p:nvPr/>
        </p:nvSpPr>
        <p:spPr>
          <a:xfrm>
            <a:off x="8165793" y="1855668"/>
            <a:ext cx="3615124" cy="3426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70000"/>
              </a:lnSpc>
              <a:defRPr sz="3400" spc="-150">
                <a:solidFill>
                  <a:srgbClr val="0D0D0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pPr algn="ctr"/>
            <a:r>
              <a:rPr sz="4800" b="1" dirty="0"/>
              <a:t>Let’s chat</a:t>
            </a:r>
            <a:endParaRPr lang="en-US" sz="4800" b="1" dirty="0"/>
          </a:p>
          <a:p>
            <a:pPr algn="ctr"/>
            <a:endParaRPr lang="en-US" sz="4800" b="1" dirty="0"/>
          </a:p>
          <a:p>
            <a:pPr algn="ctr"/>
            <a:endParaRPr lang="en-US" sz="4800" b="1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3600" u="sng" dirty="0"/>
              <a:t>William Folsom</a:t>
            </a:r>
          </a:p>
          <a:p>
            <a:pPr algn="ctr"/>
            <a:endParaRPr lang="en-US" sz="2400" u="sng" dirty="0"/>
          </a:p>
          <a:p>
            <a:pPr algn="ctr"/>
            <a:r>
              <a:rPr lang="en-US" sz="2400" dirty="0"/>
              <a:t>VP Operations and Client Success</a:t>
            </a:r>
            <a:endParaRPr sz="2400" dirty="0"/>
          </a:p>
        </p:txBody>
      </p:sp>
      <p:sp>
        <p:nvSpPr>
          <p:cNvPr id="586" name="TextBox 8"/>
          <p:cNvSpPr txBox="1"/>
          <p:nvPr/>
        </p:nvSpPr>
        <p:spPr>
          <a:xfrm>
            <a:off x="8905013" y="4042423"/>
            <a:ext cx="249149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solidFill>
                  <a:srgbClr val="0D0D0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dirty="0"/>
          </a:p>
        </p:txBody>
      </p:sp>
      <p:pic>
        <p:nvPicPr>
          <p:cNvPr id="58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480" y="2902573"/>
            <a:ext cx="1267119" cy="1057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855645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BF4978-BB6A-F2F6-C27C-81F46AF44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316" y="2406044"/>
            <a:ext cx="3753032" cy="8190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498475" y="773112"/>
            <a:ext cx="436781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Boost google reviews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Scott Martin</a:t>
            </a: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52910-0FF1-7CFB-C6D3-F6B10975A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054" y="1828801"/>
            <a:ext cx="9967096" cy="45574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B8EE98-600D-0DD3-2AAA-1DBB5F27CC49}"/>
              </a:ext>
            </a:extLst>
          </p:cNvPr>
          <p:cNvSpPr/>
          <p:nvPr/>
        </p:nvSpPr>
        <p:spPr>
          <a:xfrm>
            <a:off x="2543503" y="5023945"/>
            <a:ext cx="8324194" cy="1060943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27270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601069"/>
            <a:ext cx="436781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Boost google reviews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Joe </a:t>
            </a:r>
            <a:r>
              <a:rPr lang="en-US" sz="2800" dirty="0" err="1"/>
              <a:t>Lamanna</a:t>
            </a: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125C94-D64A-6251-A840-1D48724F6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4923" y="1992261"/>
            <a:ext cx="9902376" cy="43939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B8EE98-600D-0DD3-2AAA-1DBB5F27CC49}"/>
              </a:ext>
            </a:extLst>
          </p:cNvPr>
          <p:cNvSpPr/>
          <p:nvPr/>
        </p:nvSpPr>
        <p:spPr>
          <a:xfrm>
            <a:off x="1826893" y="5030692"/>
            <a:ext cx="9419176" cy="1060943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62768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63195" y="580072"/>
            <a:ext cx="527240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Reaching your customers where they’re at. </a:t>
            </a:r>
            <a:br>
              <a:rPr lang="en-US" sz="2800" dirty="0"/>
            </a:br>
            <a:br>
              <a:rPr lang="en-US" sz="2800" dirty="0"/>
            </a:b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2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4598B7-AA2F-2511-A44C-DFD920D71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4" y="1159893"/>
            <a:ext cx="12097372" cy="52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4898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498474" y="562193"/>
            <a:ext cx="7720615" cy="8849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920">
              <a:defRPr sz="1870" spc="-110"/>
            </a:pPr>
            <a:r>
              <a:rPr lang="en-US" sz="2800" b="1" dirty="0">
                <a:solidFill>
                  <a:srgbClr val="5A84FF"/>
                </a:solidFill>
              </a:rPr>
              <a:t>Real time conversation with customers</a:t>
            </a:r>
            <a:br>
              <a:rPr sz="2800" dirty="0">
                <a:solidFill>
                  <a:srgbClr val="5A84FF"/>
                </a:solidFill>
              </a:rPr>
            </a:br>
            <a:endParaRPr sz="2800"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93325-B7DF-EB10-C76A-82546738A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90" y="1082567"/>
            <a:ext cx="12040219" cy="54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4138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lide Number Placeholder 13"/>
          <p:cNvSpPr txBox="1">
            <a:spLocks noGrp="1"/>
          </p:cNvSpPr>
          <p:nvPr>
            <p:ph type="sldNum" sz="quarter" idx="2"/>
          </p:nvPr>
        </p:nvSpPr>
        <p:spPr>
          <a:xfrm>
            <a:off x="11584545" y="6410642"/>
            <a:ext cx="168895" cy="2492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70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7" y="6254902"/>
            <a:ext cx="878572" cy="271481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TextBox 5"/>
          <p:cNvSpPr txBox="1"/>
          <p:nvPr/>
        </p:nvSpPr>
        <p:spPr>
          <a:xfrm>
            <a:off x="483377" y="116978"/>
            <a:ext cx="11101168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defTabSz="410764">
              <a:defRPr sz="2200" b="1">
                <a:solidFill>
                  <a:srgbClr val="E33AB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solidFill>
                  <a:srgbClr val="000000"/>
                </a:solidFill>
              </a:rPr>
              <a:t>Liv</a:t>
            </a:r>
            <a:r>
              <a:rPr lang="en-US" dirty="0">
                <a:solidFill>
                  <a:srgbClr val="000000"/>
                </a:solidFill>
              </a:rPr>
              <a:t>e Conversations + Meineke.com</a:t>
            </a:r>
            <a:endParaRPr dirty="0">
              <a:solidFill>
                <a:srgbClr val="2962FF"/>
              </a:solidFill>
            </a:endParaRPr>
          </a:p>
        </p:txBody>
      </p:sp>
      <p:sp>
        <p:nvSpPr>
          <p:cNvPr id="704" name="Rectangle 8"/>
          <p:cNvSpPr/>
          <p:nvPr/>
        </p:nvSpPr>
        <p:spPr>
          <a:xfrm>
            <a:off x="250371" y="54018"/>
            <a:ext cx="137997" cy="555198"/>
          </a:xfrm>
          <a:prstGeom prst="rect">
            <a:avLst/>
          </a:prstGeom>
          <a:solidFill>
            <a:srgbClr val="2962FF"/>
          </a:solidFill>
          <a:ln w="3175">
            <a:miter lim="400000"/>
          </a:ln>
        </p:spPr>
        <p:txBody>
          <a:bodyPr lIns="35717" tIns="35717" rIns="35717" bIns="35717" anchor="ctr"/>
          <a:lstStyle/>
          <a:p>
            <a:pPr algn="ctr" defTabSz="410764">
              <a:defRPr sz="1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333E0-76B0-D51E-4C18-B9C5C42A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7" y="740102"/>
            <a:ext cx="6815396" cy="3097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B2ACB7-0A44-D89C-6FD7-3553513B0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45" y="2772941"/>
            <a:ext cx="5359675" cy="359428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ADCBF5-3C3A-EF4A-E397-441743D69055}"/>
              </a:ext>
            </a:extLst>
          </p:cNvPr>
          <p:cNvCxnSpPr/>
          <p:nvPr/>
        </p:nvCxnSpPr>
        <p:spPr>
          <a:xfrm>
            <a:off x="6877173" y="1669748"/>
            <a:ext cx="4454856" cy="942823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13A1D5-F022-4955-3460-B20BC945BD59}"/>
              </a:ext>
            </a:extLst>
          </p:cNvPr>
          <p:cNvCxnSpPr/>
          <p:nvPr/>
        </p:nvCxnSpPr>
        <p:spPr>
          <a:xfrm flipH="1" flipV="1">
            <a:off x="4027714" y="3759180"/>
            <a:ext cx="2144486" cy="265146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CDD65CC8-EDC9-EAB4-8B0D-410D406CCAF8}"/>
              </a:ext>
            </a:extLst>
          </p:cNvPr>
          <p:cNvSpPr txBox="1"/>
          <p:nvPr/>
        </p:nvSpPr>
        <p:spPr>
          <a:xfrm>
            <a:off x="250371" y="4315619"/>
            <a:ext cx="4198202" cy="1764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410764">
              <a:defRPr sz="2200" b="1">
                <a:solidFill>
                  <a:srgbClr val="E33AB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>
                <a:solidFill>
                  <a:schemeClr val="tx1"/>
                </a:solidFill>
              </a:rPr>
              <a:t>For customers having trouble making an appointment online.</a:t>
            </a:r>
          </a:p>
          <a:p>
            <a:pPr defTabSz="410764">
              <a:defRPr sz="2200" b="1">
                <a:solidFill>
                  <a:srgbClr val="E33AB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>
              <a:solidFill>
                <a:schemeClr val="tx1"/>
              </a:solidFill>
            </a:endParaRPr>
          </a:p>
          <a:p>
            <a:pPr defTabSz="410764">
              <a:defRPr sz="2200" b="1">
                <a:solidFill>
                  <a:srgbClr val="E33AB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>
                <a:solidFill>
                  <a:schemeClr val="tx1"/>
                </a:solidFill>
              </a:rPr>
              <a:t>Click the “Talk to us!” Button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itle 1"/>
          <p:cNvSpPr txBox="1">
            <a:spLocks noGrp="1"/>
          </p:cNvSpPr>
          <p:nvPr>
            <p:ph type="title"/>
          </p:nvPr>
        </p:nvSpPr>
        <p:spPr>
          <a:xfrm>
            <a:off x="7114318" y="1088756"/>
            <a:ext cx="4762395" cy="88494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pc="-200"/>
            </a:lvl1pPr>
          </a:lstStyle>
          <a:p>
            <a:r>
              <a:rPr lang="en-US" dirty="0"/>
              <a:t>Want free webinar training 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Want additional services?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Don’t have access to Chatter? </a:t>
            </a:r>
            <a:endParaRPr dirty="0"/>
          </a:p>
        </p:txBody>
      </p:sp>
      <p:sp>
        <p:nvSpPr>
          <p:cNvPr id="755" name="Slide Number Placeholder 2"/>
          <p:cNvSpPr txBox="1">
            <a:spLocks noGrp="1"/>
          </p:cNvSpPr>
          <p:nvPr>
            <p:ph type="sldNum" sz="quarter" idx="4294967295"/>
          </p:nvPr>
        </p:nvSpPr>
        <p:spPr>
          <a:xfrm>
            <a:off x="11768138" y="6386512"/>
            <a:ext cx="21715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756" name="Picture 6" descr="Picture 6"/>
          <p:cNvPicPr>
            <a:picLocks noChangeAspect="1"/>
          </p:cNvPicPr>
          <p:nvPr/>
        </p:nvPicPr>
        <p:blipFill>
          <a:blip r:embed="rId2"/>
          <a:srcRect l="8804" b="5965"/>
          <a:stretch>
            <a:fillRect/>
          </a:stretch>
        </p:blipFill>
        <p:spPr>
          <a:xfrm rot="5400000" flipH="1">
            <a:off x="150391" y="480506"/>
            <a:ext cx="6227102" cy="6527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0E0B4C-3340-C638-3B9D-F1198A672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50" y="1255376"/>
            <a:ext cx="5088250" cy="497172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Picture 11" descr="Picture 11"/>
          <p:cNvPicPr>
            <a:picLocks noChangeAspect="1"/>
          </p:cNvPicPr>
          <p:nvPr/>
        </p:nvPicPr>
        <p:blipFill>
          <a:blip r:embed="rId2"/>
          <a:srcRect t="15729" b="15728"/>
          <a:stretch>
            <a:fillRect/>
          </a:stretch>
        </p:blipFill>
        <p:spPr>
          <a:xfrm>
            <a:off x="1175897" y="0"/>
            <a:ext cx="984020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Text Placeholder 3"/>
          <p:cNvSpPr txBox="1"/>
          <p:nvPr/>
        </p:nvSpPr>
        <p:spPr>
          <a:xfrm>
            <a:off x="5125091" y="2608205"/>
            <a:ext cx="3191406" cy="2018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defRPr sz="3400" spc="-15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</a:t>
            </a:r>
            <a:br/>
            <a:r>
              <a:t>taking the</a:t>
            </a:r>
            <a:br/>
            <a:r>
              <a:t>time to</a:t>
            </a:r>
            <a:br/>
            <a:r>
              <a:rPr>
                <a:solidFill>
                  <a:srgbClr val="5A84FF"/>
                </a:solidFill>
              </a:rPr>
              <a:t>chat.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itle 5"/>
          <p:cNvSpPr txBox="1"/>
          <p:nvPr/>
        </p:nvSpPr>
        <p:spPr>
          <a:xfrm>
            <a:off x="6008914" y="218255"/>
            <a:ext cx="6183086" cy="6165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75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  <a:p>
            <a:pPr>
              <a:lnSpc>
                <a:spcPct val="150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u="sng" spc="30" dirty="0"/>
              <a:t>Agenda:</a:t>
            </a:r>
            <a:endParaRPr lang="en-US" sz="2800" spc="3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Introduction to Chatter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Since the last regional meeting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YTD results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What’s in the oven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In Pilot – Chatter Plus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Open Discussion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</p:txBody>
      </p:sp>
    </p:spTree>
    <p:extLst>
      <p:ext uri="{BB962C8B-B14F-4D97-AF65-F5344CB8AC3E}">
        <p14:creationId xmlns:p14="http://schemas.microsoft.com/office/powerpoint/2010/main" val="204428490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649423"/>
            <a:ext cx="4367815" cy="8849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920">
              <a:defRPr sz="1870" spc="-110"/>
            </a:pPr>
            <a:r>
              <a:rPr lang="en-US" sz="4000" dirty="0">
                <a:solidFill>
                  <a:srgbClr val="7030A0"/>
                </a:solidFill>
              </a:rPr>
              <a:t>So, What’s New?</a:t>
            </a:r>
            <a:endParaRPr sz="4000" dirty="0">
              <a:solidFill>
                <a:srgbClr val="7030A0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0F586A9-DD35-D8BF-A539-6D86E26AFCBA}"/>
              </a:ext>
            </a:extLst>
          </p:cNvPr>
          <p:cNvSpPr txBox="1"/>
          <p:nvPr/>
        </p:nvSpPr>
        <p:spPr>
          <a:xfrm>
            <a:off x="4554066" y="1091898"/>
            <a:ext cx="7637934" cy="505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75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  <a:p>
            <a:pPr>
              <a:lnSpc>
                <a:spcPct val="150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3600" u="sng" spc="-110" dirty="0">
                <a:solidFill>
                  <a:srgbClr val="5A84FF"/>
                </a:solidFill>
                <a:latin typeface="GT Walsheim Pro Regular"/>
                <a:sym typeface="GT Walsheim Pro Regular"/>
              </a:rPr>
              <a:t>Released since May </a:t>
            </a:r>
            <a:r>
              <a:rPr lang="en-US" sz="3600" u="sng" spc="30" dirty="0">
                <a:solidFill>
                  <a:srgbClr val="5A84FF"/>
                </a:solidFill>
              </a:rPr>
              <a:t>2023: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Early June- Solicitations to all possible numbers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Late June-Emails Solicitations- All Centers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Reminder Solicitations  144 Centers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Live Conversations 26 Centers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Summer Sweepstakes</a:t>
            </a:r>
            <a:endParaRPr lang="en-US" sz="2800" spc="30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</p:txBody>
      </p:sp>
    </p:spTree>
    <p:extLst>
      <p:ext uri="{BB962C8B-B14F-4D97-AF65-F5344CB8AC3E}">
        <p14:creationId xmlns:p14="http://schemas.microsoft.com/office/powerpoint/2010/main" val="169422831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29313"/>
            <a:ext cx="4367815" cy="8849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920">
              <a:defRPr sz="1870" spc="-110"/>
            </a:pPr>
            <a:r>
              <a:rPr lang="en-US" sz="2800" dirty="0">
                <a:solidFill>
                  <a:srgbClr val="5A84FF"/>
                </a:solidFill>
              </a:rPr>
              <a:t>New Report </a:t>
            </a: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28416-502C-8F0E-BD66-1FCB7D18A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77875"/>
            <a:ext cx="11589049" cy="580833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DF3DEE-2EAA-D048-EF68-2B1DCEC57B82}"/>
              </a:ext>
            </a:extLst>
          </p:cNvPr>
          <p:cNvCxnSpPr>
            <a:cxnSpLocks/>
          </p:cNvCxnSpPr>
          <p:nvPr/>
        </p:nvCxnSpPr>
        <p:spPr>
          <a:xfrm flipH="1">
            <a:off x="1345324" y="2133600"/>
            <a:ext cx="1818290" cy="536028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90AFF7-5460-A772-F7E9-9CDF0E123948}"/>
              </a:ext>
            </a:extLst>
          </p:cNvPr>
          <p:cNvCxnSpPr>
            <a:cxnSpLocks/>
          </p:cNvCxnSpPr>
          <p:nvPr/>
        </p:nvCxnSpPr>
        <p:spPr>
          <a:xfrm>
            <a:off x="2128345" y="4612485"/>
            <a:ext cx="2149365" cy="1031570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041256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itle 5"/>
          <p:cNvSpPr txBox="1"/>
          <p:nvPr/>
        </p:nvSpPr>
        <p:spPr>
          <a:xfrm>
            <a:off x="6096000" y="356727"/>
            <a:ext cx="6315166" cy="6783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75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  <a:p>
            <a:pPr algn="ctr">
              <a:lnSpc>
                <a:spcPct val="150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u="sng" spc="30" dirty="0"/>
              <a:t>Quick Stats 2023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1,253,455 Solicitations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Annual CTR  22.7%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49,340 New Reviews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YOY Increase 2,117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4000" spc="3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4000" spc="30" dirty="0"/>
          </a:p>
        </p:txBody>
      </p:sp>
    </p:spTree>
    <p:extLst>
      <p:ext uri="{BB962C8B-B14F-4D97-AF65-F5344CB8AC3E}">
        <p14:creationId xmlns:p14="http://schemas.microsoft.com/office/powerpoint/2010/main" val="2576252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79479" y="795415"/>
            <a:ext cx="2880345" cy="8849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920">
              <a:defRPr sz="1870" spc="-110"/>
            </a:pP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9B67DC-E14A-6312-B9F2-3C52E9B48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20110"/>
            <a:ext cx="6023283" cy="623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2189FE-3D35-6705-54D1-106C360CD997}"/>
              </a:ext>
            </a:extLst>
          </p:cNvPr>
          <p:cNvSpPr txBox="1"/>
          <p:nvPr/>
        </p:nvSpPr>
        <p:spPr>
          <a:xfrm>
            <a:off x="6663559" y="1166843"/>
            <a:ext cx="4687613" cy="4585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u="sng" dirty="0"/>
              <a:t>2023 Sweepstakes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/>
              <a:t>92,470 SMS Solicitations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20,208 Entries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400" b="1" u="sng" dirty="0"/>
              <a:t>Impact on Google Reviews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Google CTR increased 2.4%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/>
              <a:t>2,348 Additional Reviews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8109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itle 5"/>
          <p:cNvSpPr txBox="1"/>
          <p:nvPr/>
        </p:nvSpPr>
        <p:spPr>
          <a:xfrm>
            <a:off x="5862320" y="143367"/>
            <a:ext cx="6630126" cy="749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50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u="sng" spc="30" dirty="0"/>
              <a:t>What’s in the oven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Solicitations by Service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Solicitation by $$ Spent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1100" spc="30" dirty="0"/>
          </a:p>
          <a:p>
            <a:pPr marL="571500" indent="-571500"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Enhancements to Live Conversations</a:t>
            </a:r>
          </a:p>
          <a:p>
            <a:pPr marL="571500" indent="-571500"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1100" spc="30" dirty="0"/>
          </a:p>
          <a:p>
            <a:pPr marL="571500" indent="-571500"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Reminders Solicitations for all centers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4000" spc="3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4000" spc="30" dirty="0"/>
          </a:p>
        </p:txBody>
      </p:sp>
    </p:spTree>
    <p:extLst>
      <p:ext uri="{BB962C8B-B14F-4D97-AF65-F5344CB8AC3E}">
        <p14:creationId xmlns:p14="http://schemas.microsoft.com/office/powerpoint/2010/main" val="426249663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603052"/>
            <a:ext cx="436781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Boost google reviews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Dave Repass 1954</a:t>
            </a: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9D9C7-13E3-3667-3BD2-D061731E3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066" y="1945433"/>
            <a:ext cx="10233558" cy="42943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ABAE3C-9635-DC1A-BBC5-BB32A6DEE9EE}"/>
              </a:ext>
            </a:extLst>
          </p:cNvPr>
          <p:cNvSpPr/>
          <p:nvPr/>
        </p:nvSpPr>
        <p:spPr>
          <a:xfrm>
            <a:off x="1839310" y="4246179"/>
            <a:ext cx="9616966" cy="1838709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22027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571997"/>
            <a:ext cx="436781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Boost google reviews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Greg and Marc</a:t>
            </a: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3FE223-5DFA-8C6E-1CC1-3DAD10044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199" y="1829346"/>
            <a:ext cx="10467850" cy="47753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F28F80-C4A2-4302-B32B-72989A7D232D}"/>
              </a:ext>
            </a:extLst>
          </p:cNvPr>
          <p:cNvSpPr/>
          <p:nvPr/>
        </p:nvSpPr>
        <p:spPr>
          <a:xfrm>
            <a:off x="1587062" y="4216999"/>
            <a:ext cx="9396248" cy="1355835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4524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ingray">
  <a:themeElements>
    <a:clrScheme name="Stingra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E00C3"/>
      </a:accent1>
      <a:accent2>
        <a:srgbClr val="5983FF"/>
      </a:accent2>
      <a:accent3>
        <a:srgbClr val="66F7E3"/>
      </a:accent3>
      <a:accent4>
        <a:srgbClr val="00B0F0"/>
      </a:accent4>
      <a:accent5>
        <a:srgbClr val="FF40FF"/>
      </a:accent5>
      <a:accent6>
        <a:srgbClr val="398A7F"/>
      </a:accent6>
      <a:hlink>
        <a:srgbClr val="0000FF"/>
      </a:hlink>
      <a:folHlink>
        <a:srgbClr val="FF00FF"/>
      </a:folHlink>
    </a:clrScheme>
    <a:fontScheme name="Stingray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ingra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ingray">
  <a:themeElements>
    <a:clrScheme name="Stingra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E00C3"/>
      </a:accent1>
      <a:accent2>
        <a:srgbClr val="5983FF"/>
      </a:accent2>
      <a:accent3>
        <a:srgbClr val="66F7E3"/>
      </a:accent3>
      <a:accent4>
        <a:srgbClr val="00B0F0"/>
      </a:accent4>
      <a:accent5>
        <a:srgbClr val="FF40FF"/>
      </a:accent5>
      <a:accent6>
        <a:srgbClr val="398A7F"/>
      </a:accent6>
      <a:hlink>
        <a:srgbClr val="0000FF"/>
      </a:hlink>
      <a:folHlink>
        <a:srgbClr val="FF00FF"/>
      </a:folHlink>
    </a:clrScheme>
    <a:fontScheme name="Stingray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ingra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24DC199BAD240AE5C86757F23A378" ma:contentTypeVersion="18" ma:contentTypeDescription="Create a new document." ma:contentTypeScope="" ma:versionID="8eadce4278c80423b64dd894981486e3">
  <xsd:schema xmlns:xsd="http://www.w3.org/2001/XMLSchema" xmlns:xs="http://www.w3.org/2001/XMLSchema" xmlns:p="http://schemas.microsoft.com/office/2006/metadata/properties" xmlns:ns2="53b7c027-e93b-44b7-bf09-830e9f61eaa0" xmlns:ns3="588a2ab9-90a0-4a2d-8135-ab7bfe566fdd" targetNamespace="http://schemas.microsoft.com/office/2006/metadata/properties" ma:root="true" ma:fieldsID="29c6c5a9086a6f9691fbd7539ab06c72" ns2:_="" ns3:_="">
    <xsd:import namespace="53b7c027-e93b-44b7-bf09-830e9f61eaa0"/>
    <xsd:import namespace="588a2ab9-90a0-4a2d-8135-ab7bfe566f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7c027-e93b-44b7-bf09-830e9f61e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62348a0-ce81-4631-ad02-f999ee87ed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a2ab9-90a0-4a2d-8135-ab7bfe566f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ad8cc9-66e7-43da-a634-8e4e674dfcc3}" ma:internalName="TaxCatchAll" ma:showField="CatchAllData" ma:web="588a2ab9-90a0-4a2d-8135-ab7bfe566f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F7EADE-7444-410B-AC3B-63727F00A5C6}"/>
</file>

<file path=customXml/itemProps2.xml><?xml version="1.0" encoding="utf-8"?>
<ds:datastoreItem xmlns:ds="http://schemas.openxmlformats.org/officeDocument/2006/customXml" ds:itemID="{BB6163E0-2DEC-40D7-8014-5BB47EDE7372}"/>
</file>

<file path=docProps/app.xml><?xml version="1.0" encoding="utf-8"?>
<Properties xmlns="http://schemas.openxmlformats.org/officeDocument/2006/extended-properties" xmlns:vt="http://schemas.openxmlformats.org/officeDocument/2006/docPropsVTypes">
  <Template>MDA Regionals 2023</Template>
  <TotalTime>3201</TotalTime>
  <Words>478</Words>
  <Application>Microsoft Office PowerPoint</Application>
  <PresentationFormat>Widescreen</PresentationFormat>
  <Paragraphs>106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Gotham</vt:lpstr>
      <vt:lpstr>GT Walsheim Pro Regular</vt:lpstr>
      <vt:lpstr>Helvetica</vt:lpstr>
      <vt:lpstr>Open Sans</vt:lpstr>
      <vt:lpstr>Times New Roman</vt:lpstr>
      <vt:lpstr>Stingray</vt:lpstr>
      <vt:lpstr>PowerPoint Presentation</vt:lpstr>
      <vt:lpstr>PowerPoint Presentation</vt:lpstr>
      <vt:lpstr>So, What’s New?</vt:lpstr>
      <vt:lpstr>New Report </vt:lpstr>
      <vt:lpstr>PowerPoint Presentation</vt:lpstr>
      <vt:lpstr> </vt:lpstr>
      <vt:lpstr>PowerPoint Presentation</vt:lpstr>
      <vt:lpstr>Boost google reviews  Dave Repass 1954 </vt:lpstr>
      <vt:lpstr>Boost google reviews  Greg and Marc </vt:lpstr>
      <vt:lpstr>Boost google reviews  Scott Martin </vt:lpstr>
      <vt:lpstr>Boost google reviews  Joe Lamanna </vt:lpstr>
      <vt:lpstr>Reaching your customers where they’re at.    </vt:lpstr>
      <vt:lpstr>Real time conversation with customers </vt:lpstr>
      <vt:lpstr>PowerPoint Presentation</vt:lpstr>
      <vt:lpstr>Want free webinar training ?   Want additional services?    Don’t have access to Chatter?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Folsom</dc:creator>
  <cp:lastModifiedBy>William Folsom</cp:lastModifiedBy>
  <cp:revision>7</cp:revision>
  <dcterms:created xsi:type="dcterms:W3CDTF">2023-08-08T16:26:55Z</dcterms:created>
  <dcterms:modified xsi:type="dcterms:W3CDTF">2023-10-09T18:20:39Z</dcterms:modified>
</cp:coreProperties>
</file>