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391" r:id="rId2"/>
    <p:sldId id="402" r:id="rId3"/>
    <p:sldId id="390" r:id="rId4"/>
    <p:sldId id="395" r:id="rId5"/>
    <p:sldId id="396" r:id="rId6"/>
    <p:sldId id="397" r:id="rId7"/>
    <p:sldId id="404" r:id="rId8"/>
    <p:sldId id="9824" r:id="rId9"/>
    <p:sldId id="2145706495" r:id="rId10"/>
    <p:sldId id="2145706515" r:id="rId11"/>
    <p:sldId id="256" r:id="rId12"/>
    <p:sldId id="2145706505" r:id="rId13"/>
    <p:sldId id="2145706506" r:id="rId14"/>
    <p:sldId id="2145706507" r:id="rId15"/>
    <p:sldId id="2145706508" r:id="rId16"/>
    <p:sldId id="2145706509" r:id="rId17"/>
    <p:sldId id="2145706510" r:id="rId18"/>
    <p:sldId id="2145706511" r:id="rId19"/>
    <p:sldId id="2145706512" r:id="rId20"/>
    <p:sldId id="9823" r:id="rId21"/>
    <p:sldId id="2145706494" r:id="rId22"/>
    <p:sldId id="2145706502" r:id="rId23"/>
    <p:sldId id="2145706496" r:id="rId24"/>
    <p:sldId id="2145706504" r:id="rId25"/>
    <p:sldId id="2145706497" r:id="rId26"/>
    <p:sldId id="2145706503" r:id="rId27"/>
    <p:sldId id="2145706500" r:id="rId28"/>
    <p:sldId id="2145706516" r:id="rId29"/>
    <p:sldId id="292" r:id="rId30"/>
    <p:sldId id="291" r:id="rId31"/>
    <p:sldId id="9822" r:id="rId32"/>
    <p:sldId id="342" r:id="rId33"/>
  </p:sldIdLst>
  <p:sldSz cx="9144000" cy="6858000" type="screen4x3"/>
  <p:notesSz cx="6858000" cy="931386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D8112954-BFEC-4A77-B653-25202300D8BD}">
          <p14:sldIdLst>
            <p14:sldId id="391"/>
            <p14:sldId id="402"/>
            <p14:sldId id="390"/>
            <p14:sldId id="395"/>
            <p14:sldId id="396"/>
            <p14:sldId id="397"/>
            <p14:sldId id="404"/>
            <p14:sldId id="9824"/>
            <p14:sldId id="2145706495"/>
            <p14:sldId id="2145706515"/>
            <p14:sldId id="256"/>
            <p14:sldId id="2145706505"/>
            <p14:sldId id="2145706506"/>
            <p14:sldId id="2145706507"/>
            <p14:sldId id="2145706508"/>
            <p14:sldId id="2145706509"/>
            <p14:sldId id="2145706510"/>
            <p14:sldId id="2145706511"/>
            <p14:sldId id="2145706512"/>
            <p14:sldId id="9823"/>
            <p14:sldId id="2145706494"/>
            <p14:sldId id="2145706502"/>
            <p14:sldId id="2145706496"/>
            <p14:sldId id="2145706504"/>
            <p14:sldId id="2145706497"/>
            <p14:sldId id="2145706503"/>
            <p14:sldId id="2145706500"/>
            <p14:sldId id="2145706516"/>
            <p14:sldId id="292"/>
            <p14:sldId id="291"/>
            <p14:sldId id="9822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8B1"/>
    <a:srgbClr val="C00000"/>
    <a:srgbClr val="FED209"/>
    <a:srgbClr val="9E9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5550" autoAdjust="0"/>
  </p:normalViewPr>
  <p:slideViewPr>
    <p:cSldViewPr snapToGrid="0" snapToObjects="1">
      <p:cViewPr varScale="1">
        <p:scale>
          <a:sx n="59" d="100"/>
          <a:sy n="59" d="100"/>
        </p:scale>
        <p:origin x="162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xfrm>
            <a:off x="914400" y="4424085"/>
            <a:ext cx="5029200" cy="41912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6449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8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3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$40 for Online courses</a:t>
            </a:r>
          </a:p>
          <a:p>
            <a:r>
              <a:rPr lang="en-US" dirty="0"/>
              <a:t>$69 for Virtual Classroom.</a:t>
            </a:r>
          </a:p>
        </p:txBody>
      </p:sp>
    </p:spTree>
    <p:extLst>
      <p:ext uri="{BB962C8B-B14F-4D97-AF65-F5344CB8AC3E}">
        <p14:creationId xmlns:p14="http://schemas.microsoft.com/office/powerpoint/2010/main" val="3745695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$99</a:t>
            </a:r>
          </a:p>
        </p:txBody>
      </p:sp>
    </p:spTree>
    <p:extLst>
      <p:ext uri="{BB962C8B-B14F-4D97-AF65-F5344CB8AC3E}">
        <p14:creationId xmlns:p14="http://schemas.microsoft.com/office/powerpoint/2010/main" val="3245672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$39</a:t>
            </a:r>
          </a:p>
        </p:txBody>
      </p:sp>
    </p:spTree>
    <p:extLst>
      <p:ext uri="{BB962C8B-B14F-4D97-AF65-F5344CB8AC3E}">
        <p14:creationId xmlns:p14="http://schemas.microsoft.com/office/powerpoint/2010/main" val="134059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21039" y="6437705"/>
            <a:ext cx="217149" cy="2024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7BF3-EB6A-425A-B24A-92EDE465FAB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A894-5A76-4F77-B2B4-798BED0056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547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C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342900" y="504825"/>
            <a:ext cx="7772400" cy="571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1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2900" y="1295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8152" y="6446609"/>
            <a:ext cx="250037" cy="18460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97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48200" y="1445279"/>
            <a:ext cx="4038600" cy="4466883"/>
          </a:xfrm>
          <a:prstGeom prst="rect">
            <a:avLst/>
          </a:prstGeom>
        </p:spPr>
        <p:txBody>
          <a:bodyPr/>
          <a:lstStyle>
            <a:lvl1pPr marL="0" indent="114300">
              <a:spcBef>
                <a:spcPts val="600"/>
              </a:spcBef>
              <a:buSzTx/>
              <a:buFontTx/>
              <a:buNone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895350" indent="-266700">
              <a:spcBef>
                <a:spcPts val="600"/>
              </a:spcBef>
              <a:buFontTx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1348738" indent="-320038">
              <a:spcBef>
                <a:spcPts val="600"/>
              </a:spcBef>
              <a:buFontTx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841500" indent="-355600">
              <a:spcBef>
                <a:spcPts val="600"/>
              </a:spcBef>
              <a:buFontTx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2298700" indent="-355600">
              <a:spcBef>
                <a:spcPts val="600"/>
              </a:spcBef>
              <a:buFontTx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457200" y="579437"/>
            <a:ext cx="8229600" cy="641204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rgbClr val="02020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8152" y="6446609"/>
            <a:ext cx="250037" cy="18460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159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226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22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597" y="2046110"/>
            <a:ext cx="8229205" cy="3810005"/>
          </a:xfrm>
          <a:prstGeom prst="rect">
            <a:avLst/>
          </a:prstGeom>
        </p:spPr>
        <p:txBody>
          <a:bodyPr/>
          <a:lstStyle>
            <a:lvl1pPr marL="285750" indent="-285750" defTabSz="408193">
              <a:spcBef>
                <a:spcPts val="400"/>
              </a:spcBef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965405" indent="-342900" defTabSz="408193">
              <a:spcBef>
                <a:spcPts val="400"/>
              </a:spcBef>
              <a:buSzPct val="100000"/>
              <a:buChar char="•"/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defTabSz="408193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defTabSz="408193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defTabSz="408193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457200" y="500413"/>
            <a:ext cx="8229600" cy="64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3039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399" y="1156673"/>
            <a:ext cx="8229204" cy="39555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239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24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1" y="1600203"/>
            <a:ext cx="8229601" cy="37523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5281"/>
            <a:ext cx="8229600" cy="44668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641203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>
              <a:defRPr>
                <a:solidFill>
                  <a:srgbClr val="CC00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96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10B937-73D4-420D-B322-C2524795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8DE2C-0117-41D3-9A3F-A12A092C2913}" type="datetime1">
              <a:rPr lang="en-US" altLang="en-US"/>
              <a:pPr>
                <a:defRPr/>
              </a:pPr>
              <a:t>10/9/2023</a:t>
            </a:fld>
            <a:endParaRPr lang="en-US" altLang="en-US" dirty="0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5B268449-E60D-4083-87DB-C1F3FA0F22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21BED940-439D-4E50-9FE3-D8CE6AA4D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84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BB3A7350-3106-CA45-8AA5-0827E34C8556}" type="slidenum">
              <a:rPr lang="en-US" altLang="en-US"/>
              <a:pPr/>
              <a:t>‹#›</a:t>
            </a:fld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617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4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0215" y="6240756"/>
            <a:ext cx="322986" cy="23118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62" r:id="rId4"/>
    <p:sldLayoutId id="2147483669" r:id="rId5"/>
    <p:sldLayoutId id="2147483670" r:id="rId6"/>
    <p:sldLayoutId id="2147483686" r:id="rId7"/>
    <p:sldLayoutId id="2147483694" r:id="rId8"/>
    <p:sldLayoutId id="2147483695" r:id="rId9"/>
    <p:sldLayoutId id="2147483696" r:id="rId10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2286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1pPr>
      <a:lvl2pPr marL="788669" marR="0" indent="-274319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45000"/>
        <a:buFont typeface="Arial"/>
        <a:buChar char="○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▪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50000"/>
        <a:buFont typeface="Arial"/>
        <a:buChar char="◻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4pPr>
      <a:lvl5pPr marL="2220684" marR="0" indent="-391884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-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auto.sharepoint.com/:b:/r/sites/ToolsEquipment/Hot%20Deals/Autel%20Bundle%20Breakout%20Flyer.pdf?csf=1&amp;web=1&amp;e=SdhoMs" TargetMode="External"/><Relationship Id="rId2" Type="http://schemas.openxmlformats.org/officeDocument/2006/relationships/hyperlink" Target="mailto:pete.masini@advance-auto.com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pete.masini@advance-auto.com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>
            <a:extLst>
              <a:ext uri="{FF2B5EF4-FFF2-40B4-BE49-F238E27FC236}">
                <a16:creationId xmlns:a16="http://schemas.microsoft.com/office/drawing/2014/main" id="{7CE93E8A-632C-4316-97CB-674CAA04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"/>
            <a:ext cx="91440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3E367C-FE21-46BF-929A-BB71763CA64D}"/>
              </a:ext>
            </a:extLst>
          </p:cNvPr>
          <p:cNvSpPr txBox="1"/>
          <p:nvPr/>
        </p:nvSpPr>
        <p:spPr>
          <a:xfrm>
            <a:off x="820738" y="657225"/>
            <a:ext cx="7656512" cy="5155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  <a:defRPr/>
            </a:pPr>
            <a:endParaRPr lang="en-US" sz="4000" b="1" kern="900" dirty="0">
              <a:solidFill>
                <a:schemeClr val="bg1"/>
              </a:solidFill>
              <a:latin typeface="+mj-lt"/>
              <a:cs typeface="Futura Std ExtraBold"/>
            </a:endParaRPr>
          </a:p>
          <a:p>
            <a:pPr algn="ctr">
              <a:lnSpc>
                <a:spcPts val="5000"/>
              </a:lnSpc>
              <a:defRPr/>
            </a:pPr>
            <a:endParaRPr lang="en-US" sz="4000" b="1" kern="900" dirty="0">
              <a:solidFill>
                <a:schemeClr val="bg1"/>
              </a:solidFill>
              <a:latin typeface="+mj-lt"/>
              <a:cs typeface="Futura Std ExtraBold"/>
            </a:endParaRPr>
          </a:p>
          <a:p>
            <a:pPr algn="ctr">
              <a:lnSpc>
                <a:spcPts val="5000"/>
              </a:lnSpc>
              <a:defRPr/>
            </a:pPr>
            <a:endParaRPr lang="en-US" sz="4000" b="1" kern="900" dirty="0">
              <a:solidFill>
                <a:schemeClr val="bg1"/>
              </a:solidFill>
              <a:latin typeface="+mj-lt"/>
              <a:cs typeface="Futura Std ExtraBold"/>
            </a:endParaRPr>
          </a:p>
          <a:p>
            <a:pPr algn="ctr">
              <a:lnSpc>
                <a:spcPts val="5000"/>
              </a:lnSpc>
              <a:defRPr/>
            </a:pPr>
            <a:r>
              <a:rPr lang="en-US" sz="4000" b="1" kern="900" dirty="0">
                <a:solidFill>
                  <a:schemeClr val="bg1"/>
                </a:solidFill>
                <a:latin typeface="+mj-lt"/>
                <a:cs typeface="Futura Std ExtraBold"/>
              </a:rPr>
              <a:t>MDA Fall </a:t>
            </a:r>
          </a:p>
          <a:p>
            <a:pPr algn="ctr">
              <a:lnSpc>
                <a:spcPts val="5000"/>
              </a:lnSpc>
              <a:defRPr/>
            </a:pPr>
            <a:r>
              <a:rPr lang="en-US" sz="4000" b="1" kern="900" dirty="0">
                <a:solidFill>
                  <a:schemeClr val="bg1"/>
                </a:solidFill>
                <a:latin typeface="+mj-lt"/>
                <a:cs typeface="Futura Std ExtraBold"/>
              </a:rPr>
              <a:t>Regional Meetings</a:t>
            </a:r>
          </a:p>
          <a:p>
            <a:pPr algn="ctr">
              <a:lnSpc>
                <a:spcPts val="5000"/>
              </a:lnSpc>
              <a:defRPr/>
            </a:pPr>
            <a:r>
              <a:rPr lang="en-US" sz="4000" b="1" kern="900" dirty="0">
                <a:solidFill>
                  <a:schemeClr val="bg1"/>
                </a:solidFill>
                <a:latin typeface="+mj-lt"/>
                <a:cs typeface="Futura Std ExtraBold"/>
              </a:rPr>
              <a:t>2023</a:t>
            </a:r>
          </a:p>
          <a:p>
            <a:pPr algn="ctr">
              <a:lnSpc>
                <a:spcPts val="5000"/>
              </a:lnSpc>
              <a:defRPr/>
            </a:pPr>
            <a:endParaRPr lang="en-US" sz="4000" b="1" kern="900" dirty="0">
              <a:solidFill>
                <a:schemeClr val="bg1"/>
              </a:solidFill>
              <a:latin typeface="+mj-lt"/>
              <a:cs typeface="Futura Std ExtraBold"/>
            </a:endParaRPr>
          </a:p>
          <a:p>
            <a:pPr algn="ctr">
              <a:lnSpc>
                <a:spcPts val="5000"/>
              </a:lnSpc>
              <a:defRPr/>
            </a:pPr>
            <a:endParaRPr lang="en-US" sz="3200" i="1" kern="900" dirty="0">
              <a:solidFill>
                <a:schemeClr val="bg1"/>
              </a:solidFill>
              <a:latin typeface="+mj-lt"/>
              <a:cs typeface="Futura Std ExtraBold"/>
            </a:endParaRPr>
          </a:p>
        </p:txBody>
      </p:sp>
      <p:sp>
        <p:nvSpPr>
          <p:cNvPr id="9220" name="Slide Number Placeholder 1">
            <a:extLst>
              <a:ext uri="{FF2B5EF4-FFF2-40B4-BE49-F238E27FC236}">
                <a16:creationId xmlns:a16="http://schemas.microsoft.com/office/drawing/2014/main" id="{5D511D03-252B-46B2-8C3B-1736D3D32E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SzPct val="45000"/>
              <a:buFont typeface="Wingdings" panose="05000000000000000000" pitchFamily="2" charset="2"/>
              <a:buChar char="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/>
              <a:t>Page </a:t>
            </a:r>
            <a:fld id="{31697C05-BD1D-4672-BABF-D688930B6574}" type="slidenum">
              <a:rPr lang="en-US" altLang="en-US" sz="8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312EA-3AC0-BDDD-2A40-8DF7BC301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78" y="1269080"/>
            <a:ext cx="2781443" cy="107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8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02C5F2-96F4-79F7-6878-A615E24E1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025" y="231775"/>
            <a:ext cx="5327950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3474581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0CD2-4FED-423C-ACBC-AC939C8C3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81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MDA/MDPCI Autel Promo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1300" dirty="0">
                <a:solidFill>
                  <a:srgbClr val="FF0000"/>
                </a:solidFill>
              </a:rPr>
              <a:t>Valid through 12/29/23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2FBBE-119C-42D4-BEF7-DED6E17EA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229600" cy="4800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dirty="0"/>
              <a:t>We are running several Items on </a:t>
            </a:r>
            <a:r>
              <a:rPr lang="en-US" sz="2000"/>
              <a:t>special MDA/MDPCI </a:t>
            </a:r>
            <a:r>
              <a:rPr lang="en-US" sz="2000" dirty="0"/>
              <a:t>pricing through the end of the year. There are also several bundle specials currently available. MUST BE ORDERED THROUGH PETE MASINI TO RECEIVE THE PROMO PRICING. </a:t>
            </a:r>
            <a:r>
              <a:rPr lang="en-US" sz="2000" dirty="0">
                <a:hlinkClick r:id="rId2"/>
              </a:rPr>
              <a:t>pete.masini@advance-auto.com</a:t>
            </a:r>
            <a:r>
              <a:rPr lang="en-US" sz="2000" dirty="0"/>
              <a:t>.  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r"/>
            <a:endParaRPr lang="en-US" sz="2000" dirty="0">
              <a:hlinkClick r:id="rId3"/>
            </a:endParaRPr>
          </a:p>
          <a:p>
            <a:pPr algn="r"/>
            <a:r>
              <a:rPr lang="en-US" sz="4000" u="sng" dirty="0">
                <a:hlinkClick r:id="rId3"/>
              </a:rPr>
              <a:t>Autel Bundle Flyer</a:t>
            </a:r>
            <a:endParaRPr lang="en-US" sz="4000" dirty="0"/>
          </a:p>
          <a:p>
            <a:pPr algn="l"/>
            <a:endParaRPr lang="en-US" sz="20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4301409-2BB0-4BB0-B6B4-62BB1D038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099308"/>
              </p:ext>
            </p:extLst>
          </p:nvPr>
        </p:nvGraphicFramePr>
        <p:xfrm>
          <a:off x="609600" y="2362201"/>
          <a:ext cx="3505200" cy="2514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0788">
                  <a:extLst>
                    <a:ext uri="{9D8B030D-6E8A-4147-A177-3AD203B41FA5}">
                      <a16:colId xmlns:a16="http://schemas.microsoft.com/office/drawing/2014/main" val="2084483878"/>
                    </a:ext>
                  </a:extLst>
                </a:gridCol>
                <a:gridCol w="1185378">
                  <a:extLst>
                    <a:ext uri="{9D8B030D-6E8A-4147-A177-3AD203B41FA5}">
                      <a16:colId xmlns:a16="http://schemas.microsoft.com/office/drawing/2014/main" val="373670803"/>
                    </a:ext>
                  </a:extLst>
                </a:gridCol>
                <a:gridCol w="889034">
                  <a:extLst>
                    <a:ext uri="{9D8B030D-6E8A-4147-A177-3AD203B41FA5}">
                      <a16:colId xmlns:a16="http://schemas.microsoft.com/office/drawing/2014/main" val="2364793568"/>
                    </a:ext>
                  </a:extLst>
                </a:gridCol>
              </a:tblGrid>
              <a:tr h="302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Promo Items 2023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Promo Price 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Retail 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4910899"/>
                  </a:ext>
                </a:extLst>
              </a:tr>
              <a:tr h="28856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6279077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BT608ProBun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$564.21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$729.99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8237434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KM100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$408.54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$549.99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8815265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ITS600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$359.76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$499.99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2035456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TS900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$585.30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$794.99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6613120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MS906ProTS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$1,350.00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$1,999.99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8396355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MS906ProADAS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$1,890.24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$2,599.99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9560967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CAB906ProTS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$3,657.32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$4,999.99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747305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101E4FE-5275-4707-9AA3-A2BF68590AC4}"/>
              </a:ext>
            </a:extLst>
          </p:cNvPr>
          <p:cNvGraphicFramePr>
            <a:graphicFrameLocks noGrp="1"/>
          </p:cNvGraphicFramePr>
          <p:nvPr/>
        </p:nvGraphicFramePr>
        <p:xfrm>
          <a:off x="4876800" y="2359154"/>
          <a:ext cx="3703320" cy="2514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9009">
                  <a:extLst>
                    <a:ext uri="{9D8B030D-6E8A-4147-A177-3AD203B41FA5}">
                      <a16:colId xmlns:a16="http://schemas.microsoft.com/office/drawing/2014/main" val="1384451146"/>
                    </a:ext>
                  </a:extLst>
                </a:gridCol>
                <a:gridCol w="1213892">
                  <a:extLst>
                    <a:ext uri="{9D8B030D-6E8A-4147-A177-3AD203B41FA5}">
                      <a16:colId xmlns:a16="http://schemas.microsoft.com/office/drawing/2014/main" val="304508568"/>
                    </a:ext>
                  </a:extLst>
                </a:gridCol>
                <a:gridCol w="910419">
                  <a:extLst>
                    <a:ext uri="{9D8B030D-6E8A-4147-A177-3AD203B41FA5}">
                      <a16:colId xmlns:a16="http://schemas.microsoft.com/office/drawing/2014/main" val="3548951903"/>
                    </a:ext>
                  </a:extLst>
                </a:gridCol>
              </a:tblGrid>
              <a:tr h="302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Bundles 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Bundle Price 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Retail 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861545"/>
                  </a:ext>
                </a:extLst>
              </a:tr>
              <a:tr h="2885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MSULTRABT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$5,196.88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$6,799.99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1315157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MS909BT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$3,190.63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$4,499.99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6695540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EV909BT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$3,576.88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$4,999.99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9799123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MS919BT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$4,459.38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$5,899.99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8187284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CV909BT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$3,856.88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$5,799.99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675312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IMPROIIKM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$3,212.50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$4,499.99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9765143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IM508SWATCHB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$893.75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$1,299.99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2248032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IM508SWATCHW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$893.75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$1,299.99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7025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437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of a diagnostic tool&#10;&#10;Description automatically generated with medium confidence">
            <a:extLst>
              <a:ext uri="{FF2B5EF4-FFF2-40B4-BE49-F238E27FC236}">
                <a16:creationId xmlns:a16="http://schemas.microsoft.com/office/drawing/2014/main" id="{8547D44A-30FD-2DB1-4AA7-BC525A9DC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822" y="231775"/>
            <a:ext cx="5148356" cy="59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9830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8028CD-6EAA-F7B1-55A0-4DECBDC13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822" y="231775"/>
            <a:ext cx="5148356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291543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BBE78A-7ECE-29DE-C371-EB6109503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508" y="231775"/>
            <a:ext cx="5312985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2866284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F8580B-1EE2-B581-C289-B3C6B3086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2856" y="231775"/>
            <a:ext cx="5178289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3709266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129925-4DBE-776B-3D9F-DA90CFD36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474" y="231775"/>
            <a:ext cx="5283052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2050581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7AB52F-B05B-D77F-E2A3-1F29C8C6E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8093" y="231775"/>
            <a:ext cx="5387814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461156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90395F-7D71-29A1-E74B-548C2E40D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847" y="231775"/>
            <a:ext cx="5612307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4007972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CB74B8-3627-6C5D-8C97-3C40DA78B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8093" y="231775"/>
            <a:ext cx="5387814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3833592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66137-82B4-1DA9-C895-CE3D82247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80" y="231775"/>
            <a:ext cx="4669440" cy="598646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020BED-FA05-41D0-1003-18A7E6AE0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027" y="1271265"/>
            <a:ext cx="657546" cy="33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48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2229D-2A52-4759-B3DC-2496D1206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0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5457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52541-EB2A-4ED0-8B3F-B2ABF412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9" y="614737"/>
            <a:ext cx="4143073" cy="2539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471922-45E4-489F-A395-E1B516B9C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02" y="3429001"/>
            <a:ext cx="3662044" cy="2470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B6DCE-AD3C-4DC2-AF3B-B31892C39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804" y="614737"/>
            <a:ext cx="3441915" cy="2303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B5DBAA-1837-43EC-A87C-FCC548B60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215811"/>
            <a:ext cx="4397339" cy="29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699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2BA5BA-9865-91D2-D5E5-6D2AA3014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35" b="17336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723365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21CA14-CF70-631F-2E38-97AF6044D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400" y="231775"/>
            <a:ext cx="6633200" cy="59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309292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D71CC-EDDF-3C28-1410-E49E8C2F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73" y="231775"/>
            <a:ext cx="6596655" cy="59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205334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E2E702-F231-6300-C134-16248B4A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74" y="231775"/>
            <a:ext cx="6471852" cy="59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5005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134D39-D8D9-79E0-E2C6-345ED4C05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07" y="231775"/>
            <a:ext cx="6688786" cy="59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4397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4AE04-F869-EF32-CBFD-E201BAED9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91" y="231775"/>
            <a:ext cx="5298019" cy="59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124424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95B00-753D-DE05-4F5B-BD2E4975D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71931"/>
            <a:ext cx="3943553" cy="50675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A498FA-7A71-5062-3763-B212693FB6F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62153" y="771932"/>
            <a:ext cx="4038600" cy="5067560"/>
          </a:xfrm>
        </p:spPr>
        <p:txBody>
          <a:bodyPr/>
          <a:lstStyle/>
          <a:p>
            <a:pPr indent="0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Meineke is excited to partner with Advance Professional’s Carquest Technical Institute (CTI) for training.</a:t>
            </a:r>
          </a:p>
          <a:p>
            <a:pPr indent="0"/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Online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Virtual Classroom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In Person Instructor Led Training</a:t>
            </a:r>
          </a:p>
        </p:txBody>
      </p:sp>
    </p:spTree>
    <p:extLst>
      <p:ext uri="{BB962C8B-B14F-4D97-AF65-F5344CB8AC3E}">
        <p14:creationId xmlns:p14="http://schemas.microsoft.com/office/powerpoint/2010/main" val="323201848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1ABB1F78-A9F6-D74C-9193-2078BD169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0073" y="2175867"/>
            <a:ext cx="3482109" cy="226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365125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1187450" indent="-365125">
              <a:spcBef>
                <a:spcPct val="20000"/>
              </a:spcBef>
              <a:buSzPct val="45000"/>
              <a:buFont typeface="Wingdings" pitchFamily="2" charset="2"/>
              <a:buChar char="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828800" indent="-365125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2559050" indent="-365125">
              <a:spcBef>
                <a:spcPct val="20000"/>
              </a:spcBef>
              <a:buSzPct val="50000"/>
              <a:buFont typeface="Wingdings" pitchFamily="2" charset="2"/>
              <a:buChar char=""/>
              <a:defRPr sz="2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3290888" indent="-365125">
              <a:spcBef>
                <a:spcPct val="20000"/>
              </a:spcBef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37480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42052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46624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51196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pPr marL="85574" indent="0" defTabSz="342291">
              <a:buNone/>
              <a:defRPr/>
            </a:pPr>
            <a:endParaRPr lang="en-US" altLang="en-US" sz="1400" dirty="0">
              <a:solidFill>
                <a:prstClr val="black"/>
              </a:solidFill>
            </a:endParaRPr>
          </a:p>
          <a:p>
            <a:r>
              <a:rPr lang="en-US" altLang="en-US" sz="1800" b="1" dirty="0">
                <a:solidFill>
                  <a:prstClr val="black"/>
                </a:solidFill>
              </a:rPr>
              <a:t>100 Unedited OE Information </a:t>
            </a:r>
          </a:p>
          <a:p>
            <a:r>
              <a:rPr lang="en-US" altLang="en-US" sz="1800" b="1" dirty="0">
                <a:solidFill>
                  <a:prstClr val="black"/>
                </a:solidFill>
              </a:rPr>
              <a:t>Smarter Search Leading Coverage</a:t>
            </a:r>
          </a:p>
          <a:p>
            <a:r>
              <a:rPr lang="en-US" altLang="en-US" sz="1800" b="1" dirty="0">
                <a:solidFill>
                  <a:prstClr val="black"/>
                </a:solidFill>
              </a:rPr>
              <a:t>Revolutionary Platform</a:t>
            </a:r>
            <a:endParaRPr lang="en-US" sz="1800" dirty="0"/>
          </a:p>
          <a:p>
            <a:r>
              <a:rPr lang="en-US" altLang="en-US" sz="1800" b="1" dirty="0">
                <a:solidFill>
                  <a:prstClr val="black"/>
                </a:solidFill>
              </a:rPr>
              <a:t>More Features Shops Need</a:t>
            </a:r>
            <a:endParaRPr lang="en-US" altLang="en-US" sz="1800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922A0-E997-4687-8717-D057C393E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210" y="426626"/>
            <a:ext cx="4031580" cy="971466"/>
          </a:xfrm>
          <a:prstGeom prst="rect">
            <a:avLst/>
          </a:prstGeom>
        </p:spPr>
      </p:pic>
      <p:pic>
        <p:nvPicPr>
          <p:cNvPr id="1027" name="Picture 3" descr="cid:image003.jpg@01D67C4C.2FF0B070">
            <a:extLst>
              <a:ext uri="{FF2B5EF4-FFF2-40B4-BE49-F238E27FC236}">
                <a16:creationId xmlns:a16="http://schemas.microsoft.com/office/drawing/2014/main" id="{C9603B8C-82B0-4A6F-B3FE-9643B45AB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r="11732"/>
          <a:stretch/>
        </p:blipFill>
        <p:spPr bwMode="auto">
          <a:xfrm>
            <a:off x="3362036" y="1876326"/>
            <a:ext cx="5467928" cy="35389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7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0DBE0B-A22D-4584-A843-84DDA6D5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659" y="1574997"/>
            <a:ext cx="4044833" cy="398136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67026-33FE-4039-A407-61F99478C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652" y="1285461"/>
            <a:ext cx="4578626" cy="45604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Best in Class Product – </a:t>
            </a:r>
            <a:r>
              <a:rPr lang="en-US" b="1" i="1" dirty="0" err="1"/>
              <a:t>DieHard</a:t>
            </a:r>
            <a:endParaRPr lang="en-US" b="1" i="1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Consignment Stocking Options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Special MDPCI Battery Stocking Pricing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Marketing Support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DieHard</a:t>
            </a:r>
            <a:r>
              <a:rPr lang="en-US" dirty="0"/>
              <a:t> Assurance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Battery Tester Program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C2A5736-7A35-4A75-A8A4-0BC8AFF2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8907"/>
            <a:ext cx="8229600" cy="68492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Winning Strategy</a:t>
            </a:r>
          </a:p>
        </p:txBody>
      </p:sp>
    </p:spTree>
    <p:extLst>
      <p:ext uri="{BB962C8B-B14F-4D97-AF65-F5344CB8AC3E}">
        <p14:creationId xmlns:p14="http://schemas.microsoft.com/office/powerpoint/2010/main" val="159318073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1ABB1F78-A9F6-D74C-9193-2078BD169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8544" y="2067878"/>
            <a:ext cx="3371272" cy="272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365125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1187450" indent="-365125">
              <a:spcBef>
                <a:spcPct val="20000"/>
              </a:spcBef>
              <a:buSzPct val="45000"/>
              <a:buFont typeface="Wingdings" pitchFamily="2" charset="2"/>
              <a:buChar char="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828800" indent="-365125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2559050" indent="-365125">
              <a:spcBef>
                <a:spcPct val="20000"/>
              </a:spcBef>
              <a:buSzPct val="50000"/>
              <a:buFont typeface="Wingdings" pitchFamily="2" charset="2"/>
              <a:buChar char=""/>
              <a:defRPr sz="2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3290888" indent="-365125">
              <a:spcBef>
                <a:spcPct val="20000"/>
              </a:spcBef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37480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42052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46624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51196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r>
              <a:rPr lang="en-US" altLang="en-US" sz="1800" b="1" dirty="0">
                <a:solidFill>
                  <a:prstClr val="black"/>
                </a:solidFill>
              </a:rPr>
              <a:t>Explain Service and Repairs – Bring Service Recommendations to Life</a:t>
            </a:r>
            <a:endParaRPr lang="en-US" altLang="en-US" sz="1800" dirty="0">
              <a:solidFill>
                <a:prstClr val="black"/>
              </a:solidFill>
            </a:endParaRPr>
          </a:p>
          <a:p>
            <a:r>
              <a:rPr lang="en-US" altLang="en-US" sz="1800" b="1" dirty="0">
                <a:solidFill>
                  <a:prstClr val="black"/>
                </a:solidFill>
              </a:rPr>
              <a:t>Increase Customer Confidence </a:t>
            </a:r>
            <a:r>
              <a:rPr lang="en-US" altLang="en-US" sz="1800" dirty="0">
                <a:solidFill>
                  <a:prstClr val="black"/>
                </a:solidFill>
              </a:rPr>
              <a:t>–</a:t>
            </a:r>
            <a:r>
              <a:rPr lang="en-US" altLang="en-US" sz="1800" b="1" dirty="0">
                <a:solidFill>
                  <a:prstClr val="black"/>
                </a:solidFill>
              </a:rPr>
              <a:t>Many Ways to Share</a:t>
            </a:r>
            <a:r>
              <a:rPr lang="en-US" altLang="en-US" sz="1800" dirty="0">
                <a:solidFill>
                  <a:prstClr val="black"/>
                </a:solidFill>
              </a:rPr>
              <a:t> </a:t>
            </a:r>
          </a:p>
          <a:p>
            <a:r>
              <a:rPr lang="en-US" altLang="en-US" sz="1800" b="1" dirty="0">
                <a:solidFill>
                  <a:prstClr val="black"/>
                </a:solidFill>
              </a:rPr>
              <a:t>Help Increase Your Close Rate </a:t>
            </a:r>
            <a:endParaRPr lang="en-US" altLang="en-US" sz="1800" dirty="0">
              <a:solidFill>
                <a:prstClr val="black"/>
              </a:solidFill>
            </a:endParaRPr>
          </a:p>
          <a:p>
            <a:pPr defTabSz="342291">
              <a:buFontTx/>
              <a:buChar char="-"/>
              <a:defRPr/>
            </a:pPr>
            <a:endParaRPr lang="en-US" altLang="en-US" sz="1781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53D4C-6581-4FF3-8B6B-8E22F9CE97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674" y="381207"/>
            <a:ext cx="6204655" cy="969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cid:image004.jpg@01D67C4C.2FF0B070">
            <a:extLst>
              <a:ext uri="{FF2B5EF4-FFF2-40B4-BE49-F238E27FC236}">
                <a16:creationId xmlns:a16="http://schemas.microsoft.com/office/drawing/2014/main" id="{D42118B5-5B1A-428B-82B9-CE1363947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32"/>
          <a:stretch/>
        </p:blipFill>
        <p:spPr bwMode="auto">
          <a:xfrm>
            <a:off x="3232728" y="1722932"/>
            <a:ext cx="5585432" cy="35387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64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63D7382">
            <a:hlinkClick r:id="" action="ppaction://media"/>
            <a:extLst>
              <a:ext uri="{FF2B5EF4-FFF2-40B4-BE49-F238E27FC236}">
                <a16:creationId xmlns:a16="http://schemas.microsoft.com/office/drawing/2014/main" id="{FB1AF383-6956-4252-B9E3-0EBB2658E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25" y="90275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>
            <a:extLst>
              <a:ext uri="{FF2B5EF4-FFF2-40B4-BE49-F238E27FC236}">
                <a16:creationId xmlns:a16="http://schemas.microsoft.com/office/drawing/2014/main" id="{F8CE9D2A-89C6-445A-B4F7-FA3D5C530B0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SzPct val="45000"/>
              <a:buFont typeface="Wingdings" panose="05000000000000000000" pitchFamily="2" charset="2"/>
              <a:buChar char="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E22F4-92CF-4AD3-A05C-6BDA5DC4825D}" type="datetime1">
              <a:rPr lang="en-US" altLang="en-US" sz="8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10/9/2023</a:t>
            </a:fld>
            <a:endParaRPr lang="en-US" altLang="en-US" sz="800">
              <a:solidFill>
                <a:srgbClr val="000000"/>
              </a:solidFill>
            </a:endParaRPr>
          </a:p>
        </p:txBody>
      </p:sp>
      <p:sp>
        <p:nvSpPr>
          <p:cNvPr id="30723" name="Slide Number Placeholder 4">
            <a:extLst>
              <a:ext uri="{FF2B5EF4-FFF2-40B4-BE49-F238E27FC236}">
                <a16:creationId xmlns:a16="http://schemas.microsoft.com/office/drawing/2014/main" id="{7496EB78-C407-46A9-B969-FD89140B9EF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0" y="6356350"/>
            <a:ext cx="70008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SzPct val="45000"/>
              <a:buFont typeface="Wingdings" panose="05000000000000000000" pitchFamily="2" charset="2"/>
              <a:buChar char="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976C7B-50EC-44B6-9CA4-92B1B1748A12}" type="slidenum">
              <a:rPr lang="en-US" altLang="en-US" sz="8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800">
              <a:solidFill>
                <a:srgbClr val="000000"/>
              </a:solidFill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E8149A18-7302-4957-AF5E-8810A6C84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5008" y="1382481"/>
            <a:ext cx="4572000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SzPct val="45000"/>
              <a:buFont typeface="Wingdings" panose="05000000000000000000" pitchFamily="2" charset="2"/>
              <a:buChar char="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cs typeface="Times New Roman" panose="02020603050405020304" pitchFamily="18" charset="0"/>
              </a:rPr>
              <a:t>Pete Masini</a:t>
            </a:r>
            <a:endParaRPr lang="en-US" alt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cs typeface="Times New Roman" panose="02020603050405020304" pitchFamily="18" charset="0"/>
              </a:rPr>
              <a:t>Advance Professional</a:t>
            </a:r>
            <a:endParaRPr lang="en-US" altLang="en-US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cs typeface="Times New Roman" panose="02020603050405020304" pitchFamily="18" charset="0"/>
              </a:rPr>
              <a:t>Director, Strategic Accounts</a:t>
            </a:r>
            <a:endParaRPr lang="en-US" altLang="en-US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cs typeface="Times New Roman" panose="02020603050405020304" pitchFamily="18" charset="0"/>
              </a:rPr>
              <a:t>Cell: 708-714-7561</a:t>
            </a:r>
            <a:endParaRPr lang="en-US" altLang="en-US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568B1"/>
                </a:solidFill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pete.masini@advance-auto.com</a:t>
            </a:r>
            <a:endParaRPr lang="en-US" altLang="en-US" sz="2000" dirty="0">
              <a:solidFill>
                <a:srgbClr val="0568B1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568B1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cs typeface="Times New Roman" panose="02020603050405020304" pitchFamily="18" charset="0"/>
              </a:rPr>
              <a:t>Lee Austin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cs typeface="Times New Roman" panose="02020603050405020304" pitchFamily="18" charset="0"/>
              </a:rPr>
              <a:t>Advance Professional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cs typeface="Times New Roman" panose="02020603050405020304" pitchFamily="18" charset="0"/>
              </a:rPr>
              <a:t>Strategic Account Manager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cs typeface="Times New Roman" panose="02020603050405020304" pitchFamily="18" charset="0"/>
              </a:rPr>
              <a:t>Cell: 865-661-2084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rgbClr val="0568B1"/>
                </a:solidFill>
                <a:cs typeface="Times New Roman" panose="02020603050405020304" pitchFamily="18" charset="0"/>
              </a:rPr>
              <a:t>lee.austin@advance-auto.com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rgbClr val="0568B1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94B2A-9C14-48D9-A858-BC57A6C8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258835"/>
            <a:ext cx="8229600" cy="641204"/>
          </a:xfrm>
        </p:spPr>
        <p:txBody>
          <a:bodyPr>
            <a:normAutofit/>
          </a:bodyPr>
          <a:lstStyle/>
          <a:p>
            <a:pPr algn="l"/>
            <a:r>
              <a:rPr lang="en-US" b="0" dirty="0">
                <a:solidFill>
                  <a:srgbClr val="C00000"/>
                </a:solidFill>
              </a:rPr>
              <a:t>MDA/MDPCI Stocking Pricing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7B23876-B0D1-4CE7-AAC4-102906023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615266"/>
              </p:ext>
            </p:extLst>
          </p:nvPr>
        </p:nvGraphicFramePr>
        <p:xfrm>
          <a:off x="1513490" y="949291"/>
          <a:ext cx="6106510" cy="6924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3255">
                  <a:extLst>
                    <a:ext uri="{9D8B030D-6E8A-4147-A177-3AD203B41FA5}">
                      <a16:colId xmlns:a16="http://schemas.microsoft.com/office/drawing/2014/main" val="3464325087"/>
                    </a:ext>
                  </a:extLst>
                </a:gridCol>
                <a:gridCol w="3053255">
                  <a:extLst>
                    <a:ext uri="{9D8B030D-6E8A-4147-A177-3AD203B41FA5}">
                      <a16:colId xmlns:a16="http://schemas.microsoft.com/office/drawing/2014/main" val="482760520"/>
                    </a:ext>
                  </a:extLst>
                </a:gridCol>
              </a:tblGrid>
              <a:tr h="31446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Most Silver Batteries*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$91.99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394"/>
                  </a:ext>
                </a:extLst>
              </a:tr>
              <a:tr h="377983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With MDPCI Max Rebates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$74.05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11141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842534E-D958-40F8-8586-E2428D4E8C51}"/>
              </a:ext>
            </a:extLst>
          </p:cNvPr>
          <p:cNvSpPr txBox="1"/>
          <p:nvPr/>
        </p:nvSpPr>
        <p:spPr>
          <a:xfrm>
            <a:off x="1524000" y="1852090"/>
            <a:ext cx="609600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2-year free replacement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D22782-DAB5-4136-921A-E8DE0A0F6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607255"/>
              </p:ext>
            </p:extLst>
          </p:nvPr>
        </p:nvGraphicFramePr>
        <p:xfrm>
          <a:off x="1502980" y="2239632"/>
          <a:ext cx="6096000" cy="7517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29952592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23112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Franklin Gothic Medium" panose="020B0603020102020204" pitchFamily="34" charset="0"/>
                        </a:rPr>
                        <a:t>Most Gold Batteries*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$111.99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99112"/>
                  </a:ext>
                </a:extLst>
              </a:tr>
              <a:tr h="380911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With MDPCI Max Rebates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$90.15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195134"/>
                  </a:ext>
                </a:extLst>
              </a:tr>
            </a:tbl>
          </a:graphicData>
        </a:graphic>
      </p:graphicFrame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185B9326-A8D4-4CC8-B315-9CC9C04EE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801422"/>
              </p:ext>
            </p:extLst>
          </p:nvPr>
        </p:nvGraphicFramePr>
        <p:xfrm>
          <a:off x="1502980" y="3531331"/>
          <a:ext cx="6096000" cy="8884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65288127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556705470"/>
                    </a:ext>
                  </a:extLst>
                </a:gridCol>
              </a:tblGrid>
              <a:tr h="40079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Most Platinum Robust Batteries*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 $129.99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147107"/>
                  </a:ext>
                </a:extLst>
              </a:tr>
              <a:tr h="449275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With MDPCI Max Rebates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$104.64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965919"/>
                  </a:ext>
                </a:extLst>
              </a:tr>
            </a:tbl>
          </a:graphicData>
        </a:graphic>
      </p:graphicFrame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7AD4AB5C-36F2-4524-8F8B-3F4442B51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897753"/>
              </p:ext>
            </p:extLst>
          </p:nvPr>
        </p:nvGraphicFramePr>
        <p:xfrm>
          <a:off x="1502980" y="4932245"/>
          <a:ext cx="6096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268250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90598141"/>
                    </a:ext>
                  </a:extLst>
                </a:gridCol>
              </a:tblGrid>
              <a:tr h="413719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Most Platinum AGM Batteries*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$151.99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522315"/>
                  </a:ext>
                </a:extLst>
              </a:tr>
              <a:tr h="413719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With MDPCI Max Rebates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$122.35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20414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18A8052-B4C3-4BB7-8DA3-7083F2101588}"/>
              </a:ext>
            </a:extLst>
          </p:cNvPr>
          <p:cNvSpPr txBox="1"/>
          <p:nvPr/>
        </p:nvSpPr>
        <p:spPr>
          <a:xfrm>
            <a:off x="1524000" y="3124600"/>
            <a:ext cx="609600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3-year free replacement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7EDA34-D232-4400-AC49-CFB51F2338CA}"/>
              </a:ext>
            </a:extLst>
          </p:cNvPr>
          <p:cNvSpPr txBox="1"/>
          <p:nvPr/>
        </p:nvSpPr>
        <p:spPr>
          <a:xfrm>
            <a:off x="1502980" y="4521931"/>
            <a:ext cx="609600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4-year free replacement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6059DC-605A-405C-AB43-26D2F013E96F}"/>
              </a:ext>
            </a:extLst>
          </p:cNvPr>
          <p:cNvSpPr txBox="1"/>
          <p:nvPr/>
        </p:nvSpPr>
        <p:spPr>
          <a:xfrm>
            <a:off x="1502980" y="5907605"/>
            <a:ext cx="609600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3-year free replacement</a:t>
            </a:r>
          </a:p>
        </p:txBody>
      </p:sp>
    </p:spTree>
    <p:extLst>
      <p:ext uri="{BB962C8B-B14F-4D97-AF65-F5344CB8AC3E}">
        <p14:creationId xmlns:p14="http://schemas.microsoft.com/office/powerpoint/2010/main" val="329405435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D65610-381F-418C-A2CC-C4E1C6D4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70" y="258835"/>
            <a:ext cx="8229600" cy="641204"/>
          </a:xfrm>
        </p:spPr>
        <p:txBody>
          <a:bodyPr/>
          <a:lstStyle/>
          <a:p>
            <a:pPr algn="l"/>
            <a:r>
              <a:rPr lang="en-US" b="0" dirty="0">
                <a:solidFill>
                  <a:srgbClr val="C00000"/>
                </a:solidFill>
              </a:rPr>
              <a:t>Complimentary Marketing Support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781A9-A1DA-4F4A-B725-4AC4E68F128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2589932"/>
            <a:ext cx="4038600" cy="183759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We’ve got you covered!!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A442B-762C-4537-A0D3-A01FEF62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130" y="1137429"/>
            <a:ext cx="4214447" cy="47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096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9FA2524-A998-4BA1-9055-9EE22FC0F349}"/>
              </a:ext>
            </a:extLst>
          </p:cNvPr>
          <p:cNvSpPr txBox="1">
            <a:spLocks/>
          </p:cNvSpPr>
          <p:nvPr/>
        </p:nvSpPr>
        <p:spPr>
          <a:xfrm>
            <a:off x="149470" y="258835"/>
            <a:ext cx="8229600" cy="641204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3600" b="0" dirty="0" err="1">
                <a:solidFill>
                  <a:srgbClr val="C00000"/>
                </a:solidFill>
                <a:latin typeface="Franklin Gothic Medium" panose="020B0603020102020204" pitchFamily="34" charset="0"/>
              </a:rPr>
              <a:t>DieHard</a:t>
            </a:r>
            <a:r>
              <a:rPr lang="en-US" sz="3600" b="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 Assurance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A5660-F3AC-43C4-8FA2-4128AD864304}"/>
              </a:ext>
            </a:extLst>
          </p:cNvPr>
          <p:cNvSpPr/>
          <p:nvPr/>
        </p:nvSpPr>
        <p:spPr>
          <a:xfrm>
            <a:off x="282630" y="733657"/>
            <a:ext cx="6173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ranklin Gothic Book" panose="020B0503020102020204" pitchFamily="34" charset="0"/>
              </a:rPr>
              <a:t>Protect your customers with industry-leading battery coverage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2C650A-EBAB-4353-8B41-1E574ADD0CB7}"/>
              </a:ext>
            </a:extLst>
          </p:cNvPr>
          <p:cNvSpPr txBox="1"/>
          <p:nvPr/>
        </p:nvSpPr>
        <p:spPr>
          <a:xfrm>
            <a:off x="393539" y="1135847"/>
            <a:ext cx="4987353" cy="5170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Included Marketing Materials 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b="1" dirty="0">
                <a:solidFill>
                  <a:srgbClr val="C00000"/>
                </a:solidFill>
              </a:rPr>
              <a:t>FREE</a:t>
            </a:r>
            <a:r>
              <a:rPr lang="en-US" sz="1600" b="1" dirty="0"/>
              <a:t> Battery Replacement, and the following coverage up to $125: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24 months or 24,000 mile coverage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24-hour jump starts and towing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Travel coverage up to $250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No cost to you or your customer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Flat tire changes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Fluid delivery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Lock out assistance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600" b="1" dirty="0"/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Get </a:t>
            </a: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FREE</a:t>
            </a: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marketing materials to help increase your battery sales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Bi-Fold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Mirror Hanger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Counter Top Display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Counter Top Insert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600" b="1" dirty="0"/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Special resources for you and your customers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Learn more about </a:t>
            </a:r>
            <a:r>
              <a:rPr lang="en-US" sz="1600" b="1" dirty="0" err="1"/>
              <a:t>DieHard</a:t>
            </a:r>
            <a:r>
              <a:rPr lang="en-US" sz="1600" b="1" dirty="0"/>
              <a:t> Assurance 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A59CEF-D929-4965-950F-5E7FC329C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892" y="2547664"/>
            <a:ext cx="3679427" cy="2719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62FEA8-DB7D-4565-B38C-D59E2927D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728" y="5248937"/>
            <a:ext cx="3481754" cy="49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794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9D84-8EF7-45A7-A091-9AF98CB5D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4" y="328979"/>
            <a:ext cx="77724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Battery Tester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56998-4DDE-51EA-4303-10D2BC32E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56" y="1457223"/>
            <a:ext cx="7556888" cy="39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117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d-F5FB9BBD-2BEF-4F0A-91DF-8B5F540FDE72" descr="Image.jpeg">
            <a:extLst>
              <a:ext uri="{FF2B5EF4-FFF2-40B4-BE49-F238E27FC236}">
                <a16:creationId xmlns:a16="http://schemas.microsoft.com/office/drawing/2014/main" id="{98EC1AAA-8CDA-4716-8B43-A18C105F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220132"/>
            <a:ext cx="8873067" cy="601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37862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dvance Auto Parts…">
            <a:extLst>
              <a:ext uri="{FF2B5EF4-FFF2-40B4-BE49-F238E27FC236}">
                <a16:creationId xmlns:a16="http://schemas.microsoft.com/office/drawing/2014/main" id="{F94BBEE8-57ED-40E2-8064-4B6EBBA9D516}"/>
              </a:ext>
            </a:extLst>
          </p:cNvPr>
          <p:cNvSpPr txBox="1">
            <a:spLocks/>
          </p:cNvSpPr>
          <p:nvPr/>
        </p:nvSpPr>
        <p:spPr>
          <a:xfrm>
            <a:off x="291448" y="377185"/>
            <a:ext cx="7968973" cy="671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574" tIns="28574" rIns="28574" bIns="28574">
            <a:normAutofit/>
          </a:bodyPr>
          <a:lstStyle>
            <a:lvl1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C00100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285743" hangingPunct="1">
              <a:defRPr sz="3600"/>
            </a:pPr>
            <a:r>
              <a:rPr lang="en-US" sz="2400" dirty="0"/>
              <a:t>Meineke Exclusive Promo – April/May!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60FE8B-8EBB-441E-A619-4BDBB0828B82}"/>
              </a:ext>
            </a:extLst>
          </p:cNvPr>
          <p:cNvSpPr/>
          <p:nvPr/>
        </p:nvSpPr>
        <p:spPr>
          <a:xfrm>
            <a:off x="6565756" y="1436127"/>
            <a:ext cx="233796" cy="239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205813-5B82-4D67-A454-EDC4F0E8FBBA}"/>
              </a:ext>
            </a:extLst>
          </p:cNvPr>
          <p:cNvSpPr/>
          <p:nvPr/>
        </p:nvSpPr>
        <p:spPr>
          <a:xfrm>
            <a:off x="8375601" y="1042031"/>
            <a:ext cx="294314" cy="581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555F4-E7AC-5CF3-9F01-BECFD83B3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3" y="921977"/>
            <a:ext cx="4602823" cy="5281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473C4-7FC9-915B-0B23-E4E95DB92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337" y="1041375"/>
            <a:ext cx="3832830" cy="17286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5CB888-F691-1A62-A160-FCE445E6C11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034337" y="3429000"/>
            <a:ext cx="3832829" cy="2483162"/>
          </a:xfrm>
        </p:spPr>
        <p:txBody>
          <a:bodyPr>
            <a:normAutofit/>
          </a:bodyPr>
          <a:lstStyle/>
          <a:p>
            <a:pPr algn="ctr"/>
            <a:r>
              <a:rPr lang="en-US" sz="1800" b="1" u="sng" dirty="0"/>
              <a:t>RTIC Cooler Winning 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Dave Repass – 1954 Lewes, 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Russell Blake – 1151 Gardner,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Matt Gates – 1114 Portsmouth, NH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George Fuhr – 2013 Davenport, IA</a:t>
            </a:r>
          </a:p>
        </p:txBody>
      </p:sp>
    </p:spTree>
    <p:extLst>
      <p:ext uri="{BB962C8B-B14F-4D97-AF65-F5344CB8AC3E}">
        <p14:creationId xmlns:p14="http://schemas.microsoft.com/office/powerpoint/2010/main" val="23768444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itle Master">
  <a:themeElements>
    <a:clrScheme name="Title Mas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itle Mas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itle Mas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itle Master">
  <a:themeElements>
    <a:clrScheme name="Title Mas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itle Mas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itle Mas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24DC199BAD240AE5C86757F23A378" ma:contentTypeVersion="18" ma:contentTypeDescription="Create a new document." ma:contentTypeScope="" ma:versionID="8eadce4278c80423b64dd894981486e3">
  <xsd:schema xmlns:xsd="http://www.w3.org/2001/XMLSchema" xmlns:xs="http://www.w3.org/2001/XMLSchema" xmlns:p="http://schemas.microsoft.com/office/2006/metadata/properties" xmlns:ns2="53b7c027-e93b-44b7-bf09-830e9f61eaa0" xmlns:ns3="588a2ab9-90a0-4a2d-8135-ab7bfe566fdd" targetNamespace="http://schemas.microsoft.com/office/2006/metadata/properties" ma:root="true" ma:fieldsID="29c6c5a9086a6f9691fbd7539ab06c72" ns2:_="" ns3:_="">
    <xsd:import namespace="53b7c027-e93b-44b7-bf09-830e9f61eaa0"/>
    <xsd:import namespace="588a2ab9-90a0-4a2d-8135-ab7bfe566f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7c027-e93b-44b7-bf09-830e9f61e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62348a0-ce81-4631-ad02-f999ee87ed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a2ab9-90a0-4a2d-8135-ab7bfe566f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ad8cc9-66e7-43da-a634-8e4e674dfcc3}" ma:internalName="TaxCatchAll" ma:showField="CatchAllData" ma:web="588a2ab9-90a0-4a2d-8135-ab7bfe566f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9158E8-20A2-4107-8E23-B930C535619C}"/>
</file>

<file path=customXml/itemProps2.xml><?xml version="1.0" encoding="utf-8"?>
<ds:datastoreItem xmlns:ds="http://schemas.openxmlformats.org/officeDocument/2006/customXml" ds:itemID="{2232EFBC-34CB-47A2-883A-5E643DAA080A}"/>
</file>

<file path=docProps/app.xml><?xml version="1.0" encoding="utf-8"?>
<Properties xmlns="http://schemas.openxmlformats.org/officeDocument/2006/extended-properties" xmlns:vt="http://schemas.openxmlformats.org/officeDocument/2006/docPropsVTypes">
  <TotalTime>39159</TotalTime>
  <Words>501</Words>
  <Application>Microsoft Office PowerPoint</Application>
  <PresentationFormat>On-screen Show (4:3)</PresentationFormat>
  <Paragraphs>161</Paragraphs>
  <Slides>32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Franklin Gothic Book</vt:lpstr>
      <vt:lpstr>Franklin Gothic Medium</vt:lpstr>
      <vt:lpstr>Helvetica</vt:lpstr>
      <vt:lpstr>Wingdings</vt:lpstr>
      <vt:lpstr>Title Master</vt:lpstr>
      <vt:lpstr>PowerPoint Presentation</vt:lpstr>
      <vt:lpstr>PowerPoint Presentation</vt:lpstr>
      <vt:lpstr>Winning Strategy</vt:lpstr>
      <vt:lpstr>MDA/MDPCI Stocking Pricing</vt:lpstr>
      <vt:lpstr>Complimentary Marketing Support</vt:lpstr>
      <vt:lpstr>PowerPoint Presentation</vt:lpstr>
      <vt:lpstr>Battery Tester Program</vt:lpstr>
      <vt:lpstr>PowerPoint Presentation</vt:lpstr>
      <vt:lpstr>PowerPoint Presentation</vt:lpstr>
      <vt:lpstr>PowerPoint Presentation</vt:lpstr>
      <vt:lpstr>MDA/MDPCI Autel Promo  Valid through 12/29/23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Masini</dc:creator>
  <cp:lastModifiedBy>Ana Garcia Juarez</cp:lastModifiedBy>
  <cp:revision>105</cp:revision>
  <cp:lastPrinted>2021-10-04T03:27:43Z</cp:lastPrinted>
  <dcterms:created xsi:type="dcterms:W3CDTF">2021-01-27T00:40:09Z</dcterms:created>
  <dcterms:modified xsi:type="dcterms:W3CDTF">2023-10-09T13:13:40Z</dcterms:modified>
</cp:coreProperties>
</file>